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B7_B2D4377.xml" ContentType="application/vnd.ms-powerpoint.comments+xml"/>
  <Override PartName="/ppt/notesSlides/notesSlide11.xml" ContentType="application/vnd.openxmlformats-officedocument.presentationml.notesSlide+xml"/>
  <Override PartName="/ppt/comments/modernComment_1BD_E82C2DB3.xml" ContentType="application/vnd.ms-powerpoint.comments+xml"/>
  <Override PartName="/ppt/notesSlides/notesSlide12.xml" ContentType="application/vnd.openxmlformats-officedocument.presentationml.notesSlide+xml"/>
  <Override PartName="/ppt/comments/modernComment_1C2_D2532CAB.xml" ContentType="application/vnd.ms-powerpoint.comments+xml"/>
  <Override PartName="/ppt/notesSlides/notesSlide13.xml" ContentType="application/vnd.openxmlformats-officedocument.presentationml.notesSlide+xml"/>
  <Override PartName="/ppt/comments/modernComment_1C5_302B1509.xml" ContentType="application/vnd.ms-powerpoint.comments+xml"/>
  <Override PartName="/ppt/comments/modernComment_1BF_776198A7.xml" ContentType="application/vnd.ms-powerpoint.comments+xml"/>
  <Override PartName="/ppt/comments/modernComment_1B3_5764A7AC.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76" r:id="rId5"/>
    <p:sldId id="257" r:id="rId6"/>
    <p:sldId id="258" r:id="rId7"/>
    <p:sldId id="290" r:id="rId8"/>
    <p:sldId id="448" r:id="rId9"/>
    <p:sldId id="449" r:id="rId10"/>
    <p:sldId id="436" r:id="rId11"/>
    <p:sldId id="267" r:id="rId12"/>
    <p:sldId id="263" r:id="rId13"/>
    <p:sldId id="434" r:id="rId14"/>
    <p:sldId id="440" r:id="rId15"/>
    <p:sldId id="439" r:id="rId16"/>
    <p:sldId id="445" r:id="rId17"/>
    <p:sldId id="450" r:id="rId18"/>
    <p:sldId id="453" r:id="rId19"/>
    <p:sldId id="447" r:id="rId20"/>
    <p:sldId id="435" r:id="rId21"/>
    <p:sldId id="277"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E78905-5E4D-9DF2-FB62-382EAE8C9CBD}" name="Laura Nery Silva" initials="LS" userId="S::laura.nerysilva@unep-wcmc.org::cb1bcce5-f6bd-43f3-83a5-dd6989fb387a" providerId="AD"/>
  <p188:author id="{DA779928-02FC-2A1D-C8BA-92126049B171}" name="Rodrigo Cassola" initials="RC" userId="S::rodrigo.cassola@unep-wcmc.org::7ef7075d-4a5f-47fa-8f49-b56468c43804" providerId="AD"/>
  <p188:author id="{4BE61637-5C11-3D82-52B9-F8710CC6C977}" name="Maria Antonova" initials="MA" userId="S::maria.antonova@unep-wcmc.org::c5030dd7-4cf2-469b-9a21-4301ef049cf5" providerId="AD"/>
  <p188:author id="{A0B3C49F-735C-5DBE-340F-31458CB9BC69}" name="Stacey Baggaley" initials="SB" userId="S::stacey.baggaley@unep-wcmc.org::0f3c3bcb-3af8-4e35-88f3-61e50f95c90e" providerId="AD"/>
  <p188:author id="{9FEFC6CE-A4DA-31C4-1EC3-C258C4567694}" name="Alena Cierna" initials="AC" userId="S::alena.cierna@unep-wcmc.org::a855da28-269f-4f6b-98a3-41070d4ebcf7" providerId="AD"/>
  <p188:author id="{CE9A50EC-E1F7-A3A6-23AE-6BE955E251BF}" name="Aime Rankin" initials="AR" userId="S::aime.rankin@unep-wcmc.org::7c96b92d-e60f-48fa-9b80-e4e80bf0a4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ty Knox" initials="JK" lastIdx="1" clrIdx="0">
    <p:extLst>
      <p:ext uri="{19B8F6BF-5375-455C-9EA6-DF929625EA0E}">
        <p15:presenceInfo xmlns:p15="http://schemas.microsoft.com/office/powerpoint/2012/main" userId="S::jonty.knox@unep-wcmc.org::ae770f13-ada5-49a1-9a49-a84b391da4d4" providerId="AD"/>
      </p:ext>
    </p:extLst>
  </p:cmAuthor>
  <p:cmAuthor id="2" name="Kim Dunn" initials="KD" lastIdx="1" clrIdx="1">
    <p:extLst>
      <p:ext uri="{19B8F6BF-5375-455C-9EA6-DF929625EA0E}">
        <p15:presenceInfo xmlns:p15="http://schemas.microsoft.com/office/powerpoint/2012/main" userId="S::kim.dunn@unep-wcmc.org::e2ac8525-8f90-4683-8742-5bd9c393a43b" providerId="AD"/>
      </p:ext>
    </p:extLst>
  </p:cmAuthor>
  <p:cmAuthor id="3" name="Kiran Sehra" initials="KS" lastIdx="1" clrIdx="2">
    <p:extLst>
      <p:ext uri="{19B8F6BF-5375-455C-9EA6-DF929625EA0E}">
        <p15:presenceInfo xmlns:p15="http://schemas.microsoft.com/office/powerpoint/2012/main" userId="S::kiran.sehra@unep-wcmc.org::87d0fa76-a72b-4358-81a5-389b13938c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AE6E3"/>
    <a:srgbClr val="0070C0"/>
    <a:srgbClr val="A9A392"/>
    <a:srgbClr val="005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432"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Nery Silva" userId="cb1bcce5-f6bd-43f3-83a5-dd6989fb387a" providerId="ADAL" clId="{938F681C-F07B-4615-BE50-0340642779EE}"/>
    <pc:docChg chg="undo custSel modSld">
      <pc:chgData name="Laura Nery Silva" userId="cb1bcce5-f6bd-43f3-83a5-dd6989fb387a" providerId="ADAL" clId="{938F681C-F07B-4615-BE50-0340642779EE}" dt="2023-11-06T14:00:57.582" v="145"/>
      <pc:docMkLst>
        <pc:docMk/>
      </pc:docMkLst>
      <pc:sldChg chg="modSp mod delCm modCm">
        <pc:chgData name="Laura Nery Silva" userId="cb1bcce5-f6bd-43f3-83a5-dd6989fb387a" providerId="ADAL" clId="{938F681C-F07B-4615-BE50-0340642779EE}" dt="2023-11-06T14:00:46.799" v="144" actId="1076"/>
        <pc:sldMkLst>
          <pc:docMk/>
          <pc:sldMk cId="652085973" sldId="257"/>
        </pc:sldMkLst>
        <pc:spChg chg="mod">
          <ac:chgData name="Laura Nery Silva" userId="cb1bcce5-f6bd-43f3-83a5-dd6989fb387a" providerId="ADAL" clId="{938F681C-F07B-4615-BE50-0340642779EE}" dt="2023-11-06T14:00:46.799" v="144" actId="1076"/>
          <ac:spMkLst>
            <pc:docMk/>
            <pc:sldMk cId="652085973" sldId="257"/>
            <ac:spMk id="3" creationId="{00000000-0000-0000-0000-000000000000}"/>
          </ac:spMkLst>
        </pc:spChg>
        <pc:spChg chg="mod">
          <ac:chgData name="Laura Nery Silva" userId="cb1bcce5-f6bd-43f3-83a5-dd6989fb387a" providerId="ADAL" clId="{938F681C-F07B-4615-BE50-0340642779EE}" dt="2023-11-06T14:00:41.252" v="142" actId="20577"/>
          <ac:spMkLst>
            <pc:docMk/>
            <pc:sldMk cId="652085973" sldId="257"/>
            <ac:spMk id="4" creationId="{00000000-0000-0000-0000-000000000000}"/>
          </ac:spMkLst>
        </pc:spChg>
        <pc:spChg chg="mod">
          <ac:chgData name="Laura Nery Silva" userId="cb1bcce5-f6bd-43f3-83a5-dd6989fb387a" providerId="ADAL" clId="{938F681C-F07B-4615-BE50-0340642779EE}" dt="2023-11-06T13:59:46.035" v="48" actId="1076"/>
          <ac:spMkLst>
            <pc:docMk/>
            <pc:sldMk cId="652085973" sldId="257"/>
            <ac:spMk id="6" creationId="{00000000-0000-0000-0000-000000000000}"/>
          </ac:spMkLst>
        </pc:spChg>
      </pc:sldChg>
      <pc:sldChg chg="delCm">
        <pc:chgData name="Laura Nery Silva" userId="cb1bcce5-f6bd-43f3-83a5-dd6989fb387a" providerId="ADAL" clId="{938F681C-F07B-4615-BE50-0340642779EE}" dt="2023-11-06T14:00:57.582" v="145"/>
        <pc:sldMkLst>
          <pc:docMk/>
          <pc:sldMk cId="3075250890" sldId="290"/>
        </pc:sldMkLst>
      </pc:sldChg>
    </pc:docChg>
  </pc:docChgLst>
</pc:chgInfo>
</file>

<file path=ppt/comments/modernComment_1B3_5764A7AC.xml><?xml version="1.0" encoding="utf-8"?>
<p188:cmLst xmlns:a="http://schemas.openxmlformats.org/drawingml/2006/main" xmlns:r="http://schemas.openxmlformats.org/officeDocument/2006/relationships" xmlns:p188="http://schemas.microsoft.com/office/powerpoint/2018/8/main">
  <p188:cm id="{0A752C0E-BFAF-494B-9BB5-BCE525383CA2}" authorId="{CE9A50EC-E1F7-A3A6-23AE-6BE955E251BF}" created="2023-09-26T09:55:18.135">
    <pc:sldMkLst xmlns:pc="http://schemas.microsoft.com/office/powerpoint/2013/main/command">
      <pc:docMk/>
      <pc:sldMk cId="1466214316" sldId="435"/>
    </pc:sldMkLst>
    <p188:txBody>
      <a:bodyPr/>
      <a:lstStyle/>
      <a:p>
        <a:r>
          <a:rPr lang="en-GB"/>
          <a:t>Placeholder slide for BCA</a:t>
        </a:r>
      </a:p>
    </p188:txBody>
  </p188:cm>
</p188:cmLst>
</file>

<file path=ppt/comments/modernComment_1B7_B2D4377.xml><?xml version="1.0" encoding="utf-8"?>
<p188:cmLst xmlns:a="http://schemas.openxmlformats.org/drawingml/2006/main" xmlns:r="http://schemas.openxmlformats.org/officeDocument/2006/relationships" xmlns:p188="http://schemas.microsoft.com/office/powerpoint/2018/8/main">
  <p188:cm id="{A695C56C-4506-420D-83F0-A688EBE2C933}" authorId="{A0B3C49F-735C-5DBE-340F-31458CB9BC69}" status="resolved" created="2023-10-03T11:31:53.304" complete="100000">
    <pc:sldMkLst xmlns:pc="http://schemas.microsoft.com/office/powerpoint/2013/main/command">
      <pc:docMk/>
      <pc:sldMk cId="187515767" sldId="439"/>
    </pc:sldMkLst>
    <p188:replyLst>
      <p188:reply id="{E8DF4B58-1A96-46F7-90FA-A961EAD77386}" authorId="{A0B3C49F-735C-5DBE-340F-31458CB9BC69}" created="2023-10-03T11:33:09.822">
        <p188:txBody>
          <a:bodyPr/>
          <a:lstStyle/>
          <a:p>
            <a:r>
              <a:rPr lang="en-GB"/>
              <a:t>What might work is having this slide after the carbon &amp; biodiversity one (13) and then have the examples of initiatives working on biodiversity credits to follow. I.e. we have these uncertainties/risks and there are a number of initiatives looking to solve some of these.</a:t>
            </a:r>
          </a:p>
        </p188:txBody>
        <p188:extLst>
          <p:ext xmlns:p="http://schemas.openxmlformats.org/presentationml/2006/main" uri="{57CB4572-C831-44C2-8A1C-0ADB6CCDFE69}">
            <p223:reactions xmlns:p223="http://schemas.microsoft.com/office/powerpoint/2022/03/main" xmlns="">
              <p223:rxn type="👍">
                <p223:instance time="2023-10-06T08:24:43.112" authorId="{DEE78905-5E4D-9DF2-FB62-382EAE8C9CBD}"/>
              </p223:rxn>
            </p223:reactions>
          </p:ext>
        </p188:extLst>
      </p188:reply>
      <p188:reply id="{96405F5B-A1CE-4F25-B5A3-812DCC27F6A6}" authorId="{A0B3C49F-735C-5DBE-340F-31458CB9BC69}" created="2023-10-03T11:36:51.764">
        <p188:txBody>
          <a:bodyPr/>
          <a:lstStyle/>
          <a:p>
            <a:r>
              <a:rPr lang="en-GB"/>
              <a:t>Also potentially having the principles after this. So we are working more towards the solutions rather than ending on the challenges</a:t>
            </a:r>
          </a:p>
        </p188:txBody>
        <p188:extLst>
          <p:ext xmlns:p="http://schemas.openxmlformats.org/presentationml/2006/main" uri="{57CB4572-C831-44C2-8A1C-0ADB6CCDFE69}">
            <p223:reactions xmlns:p223="http://schemas.microsoft.com/office/powerpoint/2022/03/main" xmlns="">
              <p223:rxn type="👍">
                <p223:instance time="2023-10-06T08:24:40.908" authorId="{DEE78905-5E4D-9DF2-FB62-382EAE8C9CBD}"/>
              </p223:rxn>
            </p223:reactions>
          </p:ext>
        </p188:extLst>
      </p188:reply>
      <p188:reply id="{8E63962F-A54E-4BE5-A133-5F64C7C408B9}" authorId="{4BE61637-5C11-3D82-52B9-F8710CC6C977}" created="2023-10-03T14:03:54.038">
        <p188:txBody>
          <a:bodyPr/>
          <a:lstStyle/>
          <a:p>
            <a:r>
              <a:rPr lang="en-GB"/>
              <a:t>That sounds good to me! A lot of these issues seem genuinely unresolved and nobody knows how the market will work once there are credits to sell.</a:t>
            </a:r>
          </a:p>
        </p188:txBody>
      </p188:reply>
    </p188:replyLst>
    <p188:txBody>
      <a:bodyPr/>
      <a:lstStyle/>
      <a:p>
        <a:r>
          <a:rPr lang="en-GB"/>
          <a:t>These are all very good points - but what comes next in resolving some of these questions. I would also add safeguards into this more explicitly as that has come up a lot in our internal discussions on these. </a:t>
        </a:r>
      </a:p>
    </p188:txBody>
  </p188:cm>
  <p188:cm id="{0ECAB1B4-B900-4D49-A86E-7E78C12AF118}" authorId="{A0B3C49F-735C-5DBE-340F-31458CB9BC69}" status="resolved" created="2023-10-23T12:45:30.394" complete="100000">
    <pc:sldMkLst xmlns:pc="http://schemas.microsoft.com/office/powerpoint/2013/main/command">
      <pc:docMk/>
      <pc:sldMk cId="187515767" sldId="439"/>
    </pc:sldMkLst>
    <p188:txBody>
      <a:bodyPr/>
      <a:lstStyle/>
      <a:p>
        <a:r>
          <a:rPr lang="en-GB"/>
          <a:t>I still feel there's a piece missing here on appropriate safeguards. Particularly as relates to social elements - throughout the speaker notes there is little mention on risks to people from biodiversity credits  </a:t>
        </a:r>
      </a:p>
    </p188:txBody>
    <p188:extLst>
      <p:ext xmlns:p="http://schemas.openxmlformats.org/presentationml/2006/main" uri="{57CB4572-C831-44C2-8A1C-0ADB6CCDFE69}">
        <p223:reactions xmlns:p223="http://schemas.microsoft.com/office/powerpoint/2022/03/main" xmlns="">
          <p223:rxn type="👍">
            <p223:instance time="2023-10-23T16:17:24.644" authorId="{DEE78905-5E4D-9DF2-FB62-382EAE8C9CBD}"/>
          </p223:rxn>
        </p223:reactions>
      </p:ext>
    </p188:extLst>
  </p188:cm>
</p188:cmLst>
</file>

<file path=ppt/comments/modernComment_1BD_E82C2DB3.xml><?xml version="1.0" encoding="utf-8"?>
<p188:cmLst xmlns:a="http://schemas.openxmlformats.org/drawingml/2006/main" xmlns:r="http://schemas.openxmlformats.org/officeDocument/2006/relationships" xmlns:p188="http://schemas.microsoft.com/office/powerpoint/2018/8/main">
  <p188:cm id="{39A1F18A-BF6D-4BE5-8A50-C563A4A638D3}" authorId="{CE9A50EC-E1F7-A3A6-23AE-6BE955E251BF}" status="resolved" created="2023-09-26T09:09:33.242" complete="100000">
    <ac:deMkLst xmlns:ac="http://schemas.microsoft.com/office/drawing/2013/main/command">
      <pc:docMk xmlns:pc="http://schemas.microsoft.com/office/powerpoint/2013/main/command"/>
      <pc:sldMk xmlns:pc="http://schemas.microsoft.com/office/powerpoint/2013/main/command" cId="3895209395" sldId="445"/>
      <ac:spMk id="2" creationId="{00000000-0000-0000-0000-000000000000}"/>
    </ac:deMkLst>
    <p188:replyLst>
      <p188:reply id="{7DE10555-B123-4949-8450-8FBB6D873A63}" authorId="{4BE61637-5C11-3D82-52B9-F8710CC6C977}" created="2023-10-03T14:07:45.924">
        <p188:txBody>
          <a:bodyPr/>
          <a:lstStyle/>
          <a:p>
            <a:r>
              <a:rPr lang="en-GB"/>
              <a:t>Yes, I find them quite broad and obvious but I did include them</a:t>
            </a:r>
          </a:p>
        </p188:txBody>
      </p188:reply>
      <p188:reply id="{70F482E5-83EB-4930-B345-20A48D791665}" authorId="{DEE78905-5E4D-9DF2-FB62-382EAE8C9CBD}" created="2023-10-06T08:14:54.672">
        <p188:txBody>
          <a:bodyPr/>
          <a:lstStyle/>
          <a:p>
            <a:r>
              <a:rPr lang="en-GB"/>
              <a:t>Following this, should we add something on "Verification"? 
VERIFICATION: Rigorous measurement, reporting and verification to ensure all credits have achieved positive biodiversity outcomes.</a:t>
            </a:r>
          </a:p>
        </p188:txBody>
      </p188:reply>
    </p188:replyLst>
    <p188:txBody>
      <a:bodyPr/>
      <a:lstStyle/>
      <a:p>
        <a:r>
          <a:rPr lang="en-GB"/>
          <a:t>Might be worth checking out WEF's draft principles for governance, equity+inclusion and verification 
https://www3.weforum.org/docs/WEF_Biodiversity_Credits_Markets_Integrity_and_Governance_Principles_Consultation.pdf</a:t>
        </a:r>
      </a:p>
    </p188:txBody>
  </p188:cm>
  <p188:cm id="{76C609FD-5E5F-4027-9939-1D6994D830AC}" authorId="{A0B3C49F-735C-5DBE-340F-31458CB9BC69}" status="resolved" created="2023-10-03T11:28:05.912" complete="100000">
    <pc:sldMkLst xmlns:pc="http://schemas.microsoft.com/office/powerpoint/2013/main/command">
      <pc:docMk/>
      <pc:sldMk cId="3895209395" sldId="445"/>
    </pc:sldMkLst>
    <p188:replyLst>
      <p188:reply id="{B91CD619-9C0F-49AC-8261-9CCA591BA212}" authorId="{4BE61637-5C11-3D82-52B9-F8710CC6C977}" created="2023-10-03T12:56:02.731">
        <p188:txBody>
          <a:bodyPr/>
          <a:lstStyle/>
          <a:p>
            <a:r>
              <a:rPr lang="en-GB"/>
              <a:t>I'll add some notes and tag you [@Stacey Baggaley] it's from a mix of sources as there are several guidances out there.</a:t>
            </a:r>
          </a:p>
        </p188:txBody>
      </p188:reply>
      <p188:reply id="{62FF8150-44A5-4F9C-AC7E-0CBF730500AE}" authorId="{4BE61637-5C11-3D82-52B9-F8710CC6C977}" created="2023-10-03T13:58:27.213">
        <p188:txBody>
          <a:bodyPr/>
          <a:lstStyle/>
          <a:p>
            <a:r>
              <a:rPr lang="en-GB"/>
              <a:t>[@Stacey Baggaley]I've added notes and links now. The list is a compilation from different sources so happy to add things or change.</a:t>
            </a:r>
          </a:p>
        </p188:txBody>
      </p188:reply>
      <p188:reply id="{E3ADEE95-5C7B-4DA1-95D7-4FD31B24505C}" authorId="{DA779928-02FC-2A1D-C8BA-92126049B171}" created="2023-10-20T14:02:50.858">
        <p188:txBody>
          <a:bodyPr/>
          <a:lstStyle/>
          <a:p>
            <a:r>
              <a:rPr lang="en-US"/>
              <a:t>[@Maria Antonova], this is a restricted list of principles. I think we could mention more and highlight a few (e.g. ones suggested by TBC https://www.thebiodiversityconsultancy.com/fileadmin/uploads/tbc/Documents/Resources/Exploring_design_principles_for_high_integrity_and_scalable_voluntary_biodiversity_credits_The_Biodiversity_Consultancy__1_.pdf)</a:t>
            </a:r>
          </a:p>
        </p188:txBody>
      </p188:reply>
      <p188:reply id="{E0D5E564-8AD7-40CA-811F-99D92A455DDD}" authorId="{DA779928-02FC-2A1D-C8BA-92126049B171}" created="2023-10-20T14:05:04.832">
        <p188:txBody>
          <a:bodyPr/>
          <a:lstStyle/>
          <a:p>
            <a:r>
              <a:rPr lang="en-US"/>
              <a:t>We should say there is no authoritative set of principles yet, and that this is something being discussed by different groups. Perhaps we could say "Potential Integrity principles" - the word "integrity" is relevant here</a:t>
            </a:r>
          </a:p>
        </p188:txBody>
      </p188:reply>
      <p188:reply id="{E0C75E29-61C9-448E-9A4B-F09236A21146}" authorId="{DA779928-02FC-2A1D-C8BA-92126049B171}" created="2023-10-20T14:06:28.600">
        <p188:txBody>
          <a:bodyPr/>
          <a:lstStyle/>
          <a:p>
            <a:r>
              <a:rPr lang="en-US"/>
              <a:t>The BCA plans to release a paper on the topic this month or next month</a:t>
            </a:r>
          </a:p>
        </p188:txBody>
      </p188:reply>
      <p188:reply id="{C3ED269C-7537-4BB3-981A-A538C99E5930}" authorId="{DA779928-02FC-2A1D-C8BA-92126049B171}" created="2023-10-20T14:07:57.963">
        <p188:txBody>
          <a:bodyPr/>
          <a:lstStyle/>
          <a:p>
            <a:r>
              <a:rPr lang="en-US"/>
              <a:t>Check also the guidng principles from Verraguiding: https://verra.org/wp-content/uploads/2023/09/SD-VISta-Nature-Framework-v0.1-for-Public-Consultation.pdf </a:t>
            </a:r>
          </a:p>
        </p188:txBody>
      </p188:reply>
      <p188:reply id="{928666F4-32CB-4A59-9084-6EE887FDB3D3}" authorId="{DA779928-02FC-2A1D-C8BA-92126049B171}" created="2023-10-20T14:09:51.764">
        <p188:txBody>
          <a:bodyPr/>
          <a:lstStyle/>
          <a:p>
            <a:r>
              <a:rPr lang="en-US"/>
              <a:t>Important to mention contribution to the KMGBF as a principle (mentioned by Verra, and in the TBC paper too). This is a critical one for us to promote. The contribution to KMGBF should be credible and central, and not generic and vague. </a:t>
            </a:r>
          </a:p>
        </p188:txBody>
      </p188:reply>
      <p188:reply id="{A51C366F-A602-4D32-A7FB-827E04C51745}" authorId="{DA779928-02FC-2A1D-C8BA-92126049B171}" created="2023-10-20T14:19:55.990">
        <p188:txBody>
          <a:bodyPr/>
          <a:lstStyle/>
          <a:p>
            <a:r>
              <a:rPr lang="en-US"/>
              <a:t>Not being used for offsetting purposes is a very strong principle that most initiatives are proposing.</a:t>
            </a:r>
          </a:p>
        </p188:txBody>
      </p188:reply>
    </p188:replyLst>
    <p188:txBody>
      <a:bodyPr/>
      <a:lstStyle/>
      <a:p>
        <a:r>
          <a:rPr lang="en-GB"/>
          <a:t>Where are these principles from? It would help to see some speaker notes here to be able to review this. Without those I don't think I can comment fully.</a:t>
        </a:r>
      </a:p>
    </p188:txBody>
  </p188:cm>
  <p188:cm id="{68717DF5-75AC-4B09-87A1-8A3286E7F087}" authorId="{A0B3C49F-735C-5DBE-340F-31458CB9BC69}" status="resolved" created="2023-10-23T12:50:44.240" complete="100000">
    <pc:sldMkLst xmlns:pc="http://schemas.microsoft.com/office/powerpoint/2013/main/command">
      <pc:docMk/>
      <pc:sldMk cId="3895209395" sldId="445"/>
    </pc:sldMkLst>
    <p188:replyLst>
      <p188:reply id="{263DDBA8-CEE4-4280-B1B3-82095A3DA66E}" authorId="{DEE78905-5E4D-9DF2-FB62-382EAE8C9CBD}" created="2023-10-23T15:08:45.276">
        <p188:txBody>
          <a:bodyPr/>
          <a:lstStyle/>
          <a:p>
            <a:r>
              <a:rPr lang="en-GB"/>
              <a:t>This is from Maria's notes: 
One of these principles is that the biodiversity credits should not be used to mitigate damage within a company’s mitigation hierarchy and be treated as offsets. These credits are voluntary, are generated outside the company’s supply chain and are not tied to its operations. Seen on their own, outside the context of how a company is addressing its direct impacts on nature, biodiversity credits are not enough for a robust claim of ‘Nature Positive’ although. The TNFD Framework classifies biodiversity credits as an opportunity for capital flow and financing but does not specify what they can be specifically used for. More clarity and guidance may be necessary.</a:t>
            </a:r>
          </a:p>
        </p188:txBody>
      </p188:reply>
      <p188:reply id="{2E61020A-E9D7-4FCA-BA83-26B985A3C068}" authorId="{A0B3C49F-735C-5DBE-340F-31458CB9BC69}" created="2023-10-23T15:32:19.138">
        <p188:txBody>
          <a:bodyPr/>
          <a:lstStyle/>
          <a:p>
            <a:r>
              <a:rPr lang="en-GB"/>
              <a:t>Doesn't this relate to the principle of "not being used for offsetting purposes"? respect for the MH suggests that credits should be used with this framework so I wanted to understand this better</a:t>
            </a:r>
          </a:p>
        </p188:txBody>
      </p188:reply>
      <p188:reply id="{71088B4A-B69C-4839-92A5-231F5441FD26}" authorId="{DEE78905-5E4D-9DF2-FB62-382EAE8C9CBD}" created="2023-10-23T15:33:33.460">
        <p188:txBody>
          <a:bodyPr/>
          <a:lstStyle/>
          <a:p>
            <a:r>
              <a:rPr lang="en-GB"/>
              <a:t>I see, considering the situation, I'll delete it and I can ask Maria to clarify it once she's back.</a:t>
            </a:r>
          </a:p>
        </p188:txBody>
      </p188:reply>
    </p188:replyLst>
    <p188:txBody>
      <a:bodyPr/>
      <a:lstStyle/>
      <a:p>
        <a:r>
          <a:rPr lang="en-GB"/>
          <a:t>What is meant by the principle of "respect the mitigation hierarchy?" - from the audience perspective they will be using the MH from an impact mgmt perspective with offsets as part of this. So it might cause confusion to refer to the MH in this context without further explanation</a:t>
        </a:r>
      </a:p>
    </p188:txBody>
  </p188:cm>
</p188:cmLst>
</file>

<file path=ppt/comments/modernComment_1BF_776198A7.xml><?xml version="1.0" encoding="utf-8"?>
<p188:cmLst xmlns:a="http://schemas.openxmlformats.org/drawingml/2006/main" xmlns:r="http://schemas.openxmlformats.org/officeDocument/2006/relationships" xmlns:p188="http://schemas.microsoft.com/office/powerpoint/2018/8/main">
  <p188:cm id="{AD1E1C64-6743-40CF-97A4-00CC92E8DB13}" authorId="{CE9A50EC-E1F7-A3A6-23AE-6BE955E251BF}" created="2023-09-26T09:55:30.605">
    <pc:sldMkLst xmlns:pc="http://schemas.microsoft.com/office/powerpoint/2013/main/command">
      <pc:docMk/>
      <pc:sldMk cId="2002884775" sldId="447"/>
    </pc:sldMkLst>
    <p188:txBody>
      <a:bodyPr/>
      <a:lstStyle/>
      <a:p>
        <a:r>
          <a:rPr lang="en-GB"/>
          <a:t>Placeholder slide for WEF</a:t>
        </a:r>
      </a:p>
    </p188:txBody>
  </p188:cm>
</p188:cmLst>
</file>

<file path=ppt/comments/modernComment_1C2_D2532CAB.xml><?xml version="1.0" encoding="utf-8"?>
<p188:cmLst xmlns:a="http://schemas.openxmlformats.org/drawingml/2006/main" xmlns:r="http://schemas.openxmlformats.org/officeDocument/2006/relationships" xmlns:p188="http://schemas.microsoft.com/office/powerpoint/2018/8/main">
  <p188:cm id="{92ABF68C-C59D-4642-A327-C24BE7E43B1A}" authorId="{A0B3C49F-735C-5DBE-340F-31458CB9BC69}" status="resolved" created="2023-10-23T12:53:30.709" complete="100000">
    <pc:sldMkLst xmlns:pc="http://schemas.microsoft.com/office/powerpoint/2013/main/command">
      <pc:docMk/>
      <pc:sldMk cId="3528666283" sldId="450"/>
    </pc:sldMkLst>
    <p188:replyLst>
      <p188:reply id="{AF03549F-30AB-4D29-A477-47E37A6FDBFE}" authorId="{DEE78905-5E4D-9DF2-FB62-382EAE8C9CBD}" created="2023-10-23T16:30:25.347">
        <p188:txBody>
          <a:bodyPr/>
          <a:lstStyle/>
          <a:p>
            <a:r>
              <a:rPr lang="en-GB"/>
              <a:t>It has been updated </a:t>
            </a:r>
          </a:p>
        </p188:txBody>
      </p188:reply>
    </p188:replyLst>
    <p188:txBody>
      <a:bodyPr/>
      <a:lstStyle/>
      <a:p>
        <a:r>
          <a:rPr lang="en-GB"/>
          <a:t>It might make more sense for the examples to match the organisations referred to in the speaker notes (and representing different orgs/institutions mentioned in the legend)</a:t>
        </a:r>
      </a:p>
    </p188:txBody>
  </p188:cm>
</p188:cmLst>
</file>

<file path=ppt/comments/modernComment_1C5_302B1509.xml><?xml version="1.0" encoding="utf-8"?>
<p188:cmLst xmlns:a="http://schemas.openxmlformats.org/drawingml/2006/main" xmlns:r="http://schemas.openxmlformats.org/officeDocument/2006/relationships" xmlns:p188="http://schemas.microsoft.com/office/powerpoint/2018/8/main">
  <p188:cm id="{E4448355-70A3-4063-B9FF-9A71FA170E98}" authorId="{4BE61637-5C11-3D82-52B9-F8710CC6C977}" created="2023-10-31T09:56:59.810">
    <pc:sldMkLst xmlns:pc="http://schemas.microsoft.com/office/powerpoint/2013/main/command">
      <pc:docMk/>
      <pc:sldMk cId="808129801" sldId="453"/>
    </pc:sldMkLst>
    <p188:txBody>
      <a:bodyPr/>
      <a:lstStyle/>
      <a:p>
        <a:r>
          <a:rPr lang="en-GB"/>
          <a:t>See if this is okay. I'd prefer this slide to the previous which seems like a repetition from the rest of the presentation and there won't be time to repeat things again.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FC409-3E90-4E59-AB99-2D44C5F990E2}" type="datetimeFigureOut">
              <a:rPr lang="en-GB" smtClean="0"/>
              <a:t>06/11/2023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07DDD-51E6-407E-BFA6-7569AD8C1136}" type="slidenum">
              <a:rPr lang="en-GB" smtClean="0"/>
              <a:t>‹#›</a:t>
            </a:fld>
            <a:endParaRPr lang="en-GB"/>
          </a:p>
        </p:txBody>
      </p:sp>
    </p:spTree>
    <p:extLst>
      <p:ext uri="{BB962C8B-B14F-4D97-AF65-F5344CB8AC3E}">
        <p14:creationId xmlns:p14="http://schemas.microsoft.com/office/powerpoint/2010/main" val="271320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biodiversityconsultancy.com/fileadmin/uploads/tbc/Documents/Resources/Exploring_design_principles_for_high_integrity_and_scalable_voluntary_biodiversity_credits_The_Biodiversity_Consultancy__1_.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una-flora.org/wp-content/uploads/2023/09/Position-Statement_Biodiversity-Credits_Fauna-Flora_Sept23_clean.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3.weforum.org/docs/WEF_Biodiversity_Credits_Markets_Integrity_and_Governance_Principles_Consultation.pdf" TargetMode="External"/><Relationship Id="rId5" Type="http://schemas.openxmlformats.org/officeDocument/2006/relationships/hyperlink" Target="https://tnfd.global/wp-content/uploads/2023/08/Guidance_on_the_identification_and_assessment_of_nature-related-issues_The_TNFD_LEAP_approach_v1.pdf?v=1695138163" TargetMode="External"/><Relationship Id="rId4" Type="http://schemas.openxmlformats.org/officeDocument/2006/relationships/hyperlink" Target="https://www.nature.com/articles/s41559-023-02199-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umu.io/UNEP-WCMC/biodiversity-credit-stakeholder-map#stakeholdermapv1/terraso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https:/www.thegef.org/sites/default/files/documents/2023-03/GEF_IIED_Innovative_Finance_Nature_People_EN_Summary_2023_03.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eforum.org/agenda/2022/12/biodiversity-credits-nature-cop15/&#160;" TargetMode="External"/><Relationship Id="rId4" Type="http://schemas.openxmlformats.org/officeDocument/2006/relationships/hyperlink" Target="https://www.obiocert.com/wp-content/uploads/2022/11/Towards_biodiversity_certificates_proposal_for_a_methodological_framework.pdf&#16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Biodiversity credits: insights, challenges and opportunities </a:t>
            </a:r>
          </a:p>
          <a:p>
            <a:endParaRPr lang="en-GB" sz="1100">
              <a:solidFill>
                <a:srgbClr val="00B0F0"/>
              </a:solidFill>
              <a:latin typeface="Roboto Light"/>
            </a:endParaRPr>
          </a:p>
          <a:p>
            <a:pPr marL="171450" indent="-171450">
              <a:buFont typeface="Arial" panose="020B0604020202020204" pitchFamily="34" charset="0"/>
              <a:buChar char="•"/>
            </a:pPr>
            <a:r>
              <a:rPr lang="en-GB" sz="1200">
                <a:solidFill>
                  <a:srgbClr val="00B0F0"/>
                </a:solidFill>
                <a:latin typeface="Roboto Light"/>
              </a:rPr>
              <a:t>Maria Antonova, Nature-based Solutions, UNEP-WCMC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a:solidFill>
                  <a:srgbClr val="00B0F0"/>
                </a:solidFill>
                <a:latin typeface="Roboto Light"/>
              </a:rPr>
              <a:t>Alessandro Valentini, Specialist, Sustainable Finance, WEF </a:t>
            </a:r>
            <a:endParaRPr lang="en-GB" sz="1200">
              <a:solidFill>
                <a:srgbClr val="00B0F0"/>
              </a:solidFill>
              <a:latin typeface="Roboto Light"/>
            </a:endParaRPr>
          </a:p>
          <a:p>
            <a:pPr marL="171450" indent="-171450">
              <a:buFont typeface="Arial" panose="020B0604020202020204" pitchFamily="34" charset="0"/>
              <a:buChar char="•"/>
            </a:pPr>
            <a:r>
              <a:rPr lang="en-GB" sz="1200" err="1">
                <a:solidFill>
                  <a:srgbClr val="00B0F0"/>
                </a:solidFill>
                <a:latin typeface="Roboto Light"/>
              </a:rPr>
              <a:t>Manesh</a:t>
            </a:r>
            <a:r>
              <a:rPr lang="en-GB" sz="1200">
                <a:solidFill>
                  <a:srgbClr val="00B0F0"/>
                </a:solidFill>
                <a:latin typeface="Roboto Light"/>
              </a:rPr>
              <a:t> </a:t>
            </a:r>
            <a:r>
              <a:rPr lang="en-GB" sz="1200" err="1">
                <a:solidFill>
                  <a:srgbClr val="00B0F0"/>
                </a:solidFill>
                <a:latin typeface="Roboto Light"/>
              </a:rPr>
              <a:t>Lacoul</a:t>
            </a:r>
            <a:r>
              <a:rPr lang="en-GB" sz="1200">
                <a:solidFill>
                  <a:srgbClr val="00B0F0"/>
                </a:solidFill>
                <a:latin typeface="Roboto Light"/>
              </a:rPr>
              <a:t>, Global Coordinator, Biodiversity Credit Alliance</a:t>
            </a:r>
          </a:p>
          <a:p>
            <a:pPr marL="171450" indent="-171450">
              <a:buFont typeface="Arial" panose="020B0604020202020204" pitchFamily="34" charset="0"/>
              <a:buChar char="•"/>
            </a:pPr>
            <a:r>
              <a:rPr lang="en-GB" sz="1200">
                <a:solidFill>
                  <a:srgbClr val="00B0F0"/>
                </a:solidFill>
                <a:latin typeface="Roboto Light"/>
              </a:rPr>
              <a:t>Rodrigo Cassola, leads our Finance for Nature Focal Initiative, UNEP-WCMC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44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biodiversity credit space is fast evolving and many uncertainties are still unresolved</a:t>
            </a:r>
          </a:p>
          <a:p>
            <a:endParaRPr lang="en-GB"/>
          </a:p>
          <a:p>
            <a:pPr marL="228600" indent="-228600">
              <a:buAutoNum type="arabicPeriod"/>
            </a:pPr>
            <a:r>
              <a:rPr lang="en-GB"/>
              <a:t>The thought leadership on the subject has arrived at a consensus that biodiversity units should not be used to offset the company’s biodiversity footprint. Offsets are traditionally a different type of mechanism that is mandatory for development activities and highly localised. A credit produced by a project in the African savannah is not ecologically equivalent to destruction caused by development in Indonesia’s peatland forest and there is no way this equivalence could be established or verified. So existing standards developing biodiversity credits have specified that these are not to be used as offsets but instead be a voluntary nature positive contribution, but this raises the question of what the investing company will be able to claim after purchasing the credits.</a:t>
            </a:r>
          </a:p>
          <a:p>
            <a:pPr marL="228600" indent="-228600">
              <a:buAutoNum type="arabicPeriod"/>
            </a:pPr>
            <a:endParaRPr lang="en-GB"/>
          </a:p>
          <a:p>
            <a:pPr marL="228600" indent="-228600">
              <a:buAutoNum type="arabicPeriod"/>
            </a:pPr>
            <a:r>
              <a:rPr lang="en-GB"/>
              <a:t>There are different approaches toward what can generate the value of a biodiversity credit, restoration of nature that will cause an uplift of biodiversity, or protection of nature that would be destroyed otherwise. From carbon markets it’s becoming clear that quantifying the value of avoided loss is highly uncertain, and is likely to be even more uncertain with biodiversity. However only valuing uplift in nature will disadvantage highly biodiverse intact landscapes with communities that have the biggest need in finance to continue their stewardship, and favour places where nature has already been impacted negatively. </a:t>
            </a:r>
          </a:p>
          <a:p>
            <a:pPr marL="228600" indent="-228600">
              <a:buAutoNum type="arabicPeriod"/>
            </a:pPr>
            <a:endParaRPr lang="en-GB"/>
          </a:p>
          <a:p>
            <a:pPr marL="228600" indent="-228600">
              <a:buAutoNum type="arabicPeriod"/>
            </a:pPr>
            <a:r>
              <a:rPr lang="en-GB"/>
              <a:t>Leakage is an issue that has plagued the carbon markets, while with carbon there is at least in theory a way to account for leakage with country emissions data, with biodiversity no such frameworks exist. It will be extremely difficult to quantify whether interventions to increase in biodiversity in a project area are causing nature destroying activities to simply move elsewhere, achieving zero biodiversity benefit.</a:t>
            </a:r>
          </a:p>
          <a:p>
            <a:pPr marL="228600" indent="-228600">
              <a:buAutoNum type="arabicPeriod"/>
            </a:pPr>
            <a:endParaRPr lang="en-GB"/>
          </a:p>
          <a:p>
            <a:pPr marL="228600" indent="-228600">
              <a:buAutoNum type="arabicPeriod"/>
            </a:pPr>
            <a:r>
              <a:rPr lang="en-GB"/>
              <a:t>With carbon, credits can be traded before they are retired. What the transactional chain will be for biodiversity credits is currently unknown. </a:t>
            </a:r>
          </a:p>
          <a:p>
            <a:pPr marL="228600" indent="-228600">
              <a:buAutoNum type="arabicPeriod"/>
            </a:pPr>
            <a:endParaRPr lang="en-GB"/>
          </a:p>
          <a:p>
            <a:pPr marL="228600" indent="-228600">
              <a:buAutoNum type="arabicPeriod"/>
            </a:pPr>
            <a:r>
              <a:rPr lang="en-GB"/>
              <a:t>As seen on the previous slide, there is no clearly defined way to measure a unit of biodiversity. When we don’t even know all of the species that exist on this planet, what do we use as a proxy? Bird diversity? Area of intact forest? The various emerging schemes all approach this in different ways and using different metrics. So biodiversity credits from different schemes and standards will represent different things.</a:t>
            </a:r>
          </a:p>
          <a:p>
            <a:pPr marL="228600" indent="-228600">
              <a:buAutoNum type="arabicPeriod"/>
            </a:pPr>
            <a:endParaRPr lang="en-GB"/>
          </a:p>
          <a:p>
            <a:pPr marL="228600" indent="-228600">
              <a:buAutoNum type="arabicPeriod"/>
            </a:pPr>
            <a:r>
              <a:rPr lang="en-GB"/>
              <a:t>While with carbon the rationale behind the market for voluntary credits is clear, Net Zero, it’s not yet clear what this rationale is for a biodiversity credit market. With different types of credits, each measured with different metrics and applied by very different types of projects, it is difficult to see this converging and driving the market.</a:t>
            </a:r>
          </a:p>
          <a:p>
            <a:pPr marL="228600" indent="-228600">
              <a:buAutoNum type="arabicPeriod"/>
            </a:pPr>
            <a:endParaRPr lang="en-GB"/>
          </a:p>
          <a:p>
            <a:pPr marL="228600" indent="-228600">
              <a:buAutoNum type="arabicPeriod"/>
            </a:pPr>
            <a:r>
              <a:rPr lang="en-GB"/>
              <a:t>Climate change is affecting nature in profound ways causing animal populations to migrate, weather patterns to change and species to disappear. Quantifying biodiversity credits requires achieving an increase of biodiversity toward a state that is not depleted by human activities. But what if that state is no longer achievable due to climate change? How do we account for this?</a:t>
            </a:r>
            <a:br>
              <a:rPr lang="en-GB"/>
            </a:br>
            <a:endParaRPr lang="en-GB"/>
          </a:p>
          <a:p>
            <a:pPr marL="228600" indent="-228600">
              <a:buAutoNum type="arabicPeriod"/>
            </a:pPr>
            <a:r>
              <a:rPr lang="en-GB">
                <a:cs typeface="Calibri"/>
              </a:rPr>
              <a:t>Social impacts - </a:t>
            </a:r>
            <a:r>
              <a:rPr lang="en-GB"/>
              <a:t>The literature on social aspects of conservation shows that projects that do not consider local peoples’ well-being, or that use and entrench local power imbalances, have a high risk of failure (Dawson et al., 2021). Biodiversity credits that do not address such issues would be poor investments. There is an opportunity for biodiversity credit schemes to be designed through a fair and inclusive process, when including strong social safeguards applied based on existing principles and guidelines. These could include: ensuring no net loss – or ideally positive outcomes – for people as well as biodiversity. Source: </a:t>
            </a:r>
            <a:r>
              <a:rPr lang="en-GB">
                <a:hlinkClick r:id="rId3"/>
              </a:rPr>
              <a:t>https://www.thebiodiversityconsultancy.com/fileadmin/uploads/tbc/Documents/Resources/Exploring_design_principles_for_high_integrity_and_scalable_voluntary_biodiversity_credits_The_Biodiversity_Consultancy__1_.pdf</a:t>
            </a:r>
            <a:r>
              <a:rPr lang="en-GB"/>
              <a:t> </a:t>
            </a:r>
            <a:endParaRPr lang="en-GB">
              <a:cs typeface="Calibri"/>
            </a:endParaRPr>
          </a:p>
          <a:p>
            <a:pPr marL="228600" indent="-228600">
              <a:buAutoNum type="arabicPeriod"/>
            </a:pPr>
            <a:endParaRPr lang="en-GB">
              <a:cs typeface="Calibri"/>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12</a:t>
            </a:fld>
            <a:endParaRPr lang="en-GB"/>
          </a:p>
        </p:txBody>
      </p:sp>
    </p:spTree>
    <p:extLst>
      <p:ext uri="{BB962C8B-B14F-4D97-AF65-F5344CB8AC3E}">
        <p14:creationId xmlns:p14="http://schemas.microsoft.com/office/powerpoint/2010/main" val="1667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there is a diversity of opinions about what biodiversity credits are and what they represent, various stakeholders are attempting to develop high-level principles to guide this nascent market along the right path.</a:t>
            </a:r>
          </a:p>
          <a:p>
            <a:endParaRPr lang="en-GB">
              <a:cs typeface="Calibri"/>
            </a:endParaRPr>
          </a:p>
          <a:p>
            <a:pPr>
              <a:defRPr/>
            </a:pPr>
            <a:r>
              <a:rPr lang="en-GB">
                <a:cs typeface="Calibri"/>
              </a:rPr>
              <a:t>Added from Rodrigo's comments: T</a:t>
            </a:r>
            <a:r>
              <a:rPr lang="en-GB"/>
              <a:t>here is no authoritative set of principles yet, and that this is something being discussed by different groups.</a:t>
            </a:r>
            <a:endParaRPr lang="en-GB">
              <a:cs typeface="Calibri"/>
            </a:endParaRPr>
          </a:p>
          <a:p>
            <a:pPr>
              <a:defRPr/>
            </a:pPr>
            <a:endParaRPr lang="en-GB">
              <a:cs typeface="Calibri"/>
            </a:endParaRPr>
          </a:p>
          <a:p>
            <a:pPr>
              <a:defRPr/>
            </a:pPr>
            <a:r>
              <a:rPr lang="en-GB"/>
              <a:t>The guiding principles provide the basis on which Verra is developing the Nature Framework to certify Nature Credits representing real, measurable, and verified positive biodiversity outcomes; and are not to be confused with safeguards for project design and implementation. (principles from Vera – Integrity, Equity, Quality, and transparent reporting). </a:t>
            </a:r>
            <a:endParaRPr lang="en-GB">
              <a:cs typeface="Calibri"/>
            </a:endParaRPr>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One of these principles is that the biodiversity credits should not be used to mitigate damage within a company’s mitigation hierarchy and be treated as offsets. These credits are voluntary, are generated outside the company’s supply chain and are not tied to its operations. Seen on their own, outside the context of how a company is addressing its direct impacts on nature, biodiversity credits are not enough for a robust claim of ‘Nature Positive’ although. The TNFD Framework classifies biodiversity credits as an opportunity for capital flow and financing but does not specify what they can be specifically used for. More clarity and guidance may be necessary.</a:t>
            </a:r>
            <a:endParaRPr lang="en-GB">
              <a:cs typeface="Calibri"/>
            </a:endParaRPr>
          </a:p>
          <a:p>
            <a:r>
              <a:rPr lang="en-GB"/>
              <a:t>Sources: </a:t>
            </a:r>
          </a:p>
          <a:p>
            <a:r>
              <a:rPr lang="en-GB">
                <a:hlinkClick r:id="rId3"/>
              </a:rPr>
              <a:t>Position-Statement_Biodiversity-Credits_Fauna-Flora_Sept23_clean.pdf</a:t>
            </a:r>
            <a:endParaRPr lang="en-GB"/>
          </a:p>
          <a:p>
            <a:r>
              <a:rPr lang="en-GB">
                <a:hlinkClick r:id="rId4"/>
              </a:rPr>
              <a:t>‘Nature positive’ must incorporate, not undermine, the mitigation hierarchy | Nature Ecology &amp; Evolution</a:t>
            </a:r>
            <a:endParaRPr lang="en-GB"/>
          </a:p>
          <a:p>
            <a:r>
              <a:rPr lang="en-GB">
                <a:hlinkClick r:id="rId5"/>
              </a:rPr>
              <a:t>Guidance_on_the_identification_and_assessment_of_nature-related-issues_The_TNFD_LEAP_approach_v1.pdf</a:t>
            </a:r>
            <a:endParaRPr lang="en-GB"/>
          </a:p>
          <a:p>
            <a:endParaRPr lang="en-GB"/>
          </a:p>
          <a:p>
            <a:r>
              <a:rPr lang="en-GB"/>
              <a:t>Fair pricing:</a:t>
            </a:r>
            <a:endParaRPr lang="en-GB">
              <a:cs typeface="Calibri"/>
            </a:endParaRPr>
          </a:p>
          <a:p>
            <a:r>
              <a:rPr lang="en-GB"/>
              <a:t>This extends from the point above. Experience from the carbon markets suggests that prices on carbon in many of the emission reductions agreements do not adequately reflect the cost of protecting forests incurred by the stewards on the ground. Therefore prices of biodiversity credits should be enough to implement the work required to conserve or restore nature, and to ensure benefits from these credits are shared fairly. </a:t>
            </a:r>
            <a:endParaRPr lang="en-GB">
              <a:cs typeface="Calibri"/>
            </a:endParaRPr>
          </a:p>
          <a:p>
            <a:r>
              <a:rPr lang="en-GB">
                <a:hlinkClick r:id="rId3"/>
              </a:rPr>
              <a:t>Position-Statement_Biodiversity-Credits_Fauna-Flora_Sept23_clean.pdf</a:t>
            </a:r>
            <a:endParaRPr lang="en-GB"/>
          </a:p>
          <a:p>
            <a:endParaRPr lang="en-GB"/>
          </a:p>
          <a:p>
            <a:r>
              <a:rPr lang="en-GB"/>
              <a:t>Additionality, leakage, permanence</a:t>
            </a:r>
          </a:p>
          <a:p>
            <a:r>
              <a:rPr lang="en-GB"/>
              <a:t>These are the three pillars of a robust carbon credit which should also extend to any biodiversity credits. Any biodiversity credits issued from a project should represent benefits to biodiversity that would not have happened without funding from the sale of credits, that don’t simply move damaging activities outside the project areas, and that are going to have long-term effect and sustainability. </a:t>
            </a:r>
          </a:p>
          <a:p>
            <a:r>
              <a:rPr lang="en-GB">
                <a:hlinkClick r:id="rId6"/>
              </a:rPr>
              <a:t>WEF_Biodiversity_Credits_Markets_Integrity_and_Governance_Principles_Consultation.pdf (weforum.org)</a:t>
            </a:r>
            <a:endParaRPr lang="en-GB"/>
          </a:p>
          <a:p>
            <a:endParaRPr lang="en-GB"/>
          </a:p>
          <a:p>
            <a:r>
              <a:rPr lang="en-GB"/>
              <a:t>  </a:t>
            </a:r>
            <a:endParaRPr lang="en-GB">
              <a:cs typeface="Calibri"/>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13</a:t>
            </a:fld>
            <a:endParaRPr lang="en-GB"/>
          </a:p>
        </p:txBody>
      </p:sp>
    </p:spTree>
    <p:extLst>
      <p:ext uri="{BB962C8B-B14F-4D97-AF65-F5344CB8AC3E}">
        <p14:creationId xmlns:p14="http://schemas.microsoft.com/office/powerpoint/2010/main" val="109351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mn-lt"/>
                <a:ea typeface="Calibri" panose="020F0502020204030204" pitchFamily="34" charset="0"/>
                <a:cs typeface="Calibri"/>
              </a:rPr>
              <a:t>The map is a visual representation of a database which categorises organisations and entities with known involvement in the biodiversity credit space and existing relationships.</a:t>
            </a:r>
            <a:r>
              <a:rPr lang="en-GB">
                <a:ea typeface="Calibri" panose="020F0502020204030204" pitchFamily="34" charset="0"/>
                <a:cs typeface="Calibri"/>
              </a:rPr>
              <a:t> </a:t>
            </a: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Times New Roman" panose="02020603050405020304" pitchFamily="18" charset="0"/>
              </a:rPr>
              <a:t>The entities are categorised into seven groups based on their organisation type, and further tagged according to the type of involvement in biodiversity credits. </a:t>
            </a:r>
          </a:p>
          <a:p>
            <a:pPr>
              <a:lnSpc>
                <a:spcPct val="107000"/>
              </a:lnSpc>
              <a:spcAft>
                <a:spcPts val="800"/>
              </a:spcAft>
            </a:pP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Calibri"/>
              </a:rPr>
              <a:t>These include academic institutions, companies with capacity to drive and upscale the market (for example brokers already operating in the space of ecosystem services or consultancies working primarily with the demand side). Partnerships are groups of organisations, of which the biggest one is the </a:t>
            </a:r>
            <a:r>
              <a:rPr lang="en-GB" sz="1200" b="1">
                <a:effectLst/>
                <a:latin typeface="+mn-lt"/>
                <a:ea typeface="Calibri" panose="020F0502020204030204" pitchFamily="34" charset="0"/>
                <a:cs typeface="Calibri"/>
              </a:rPr>
              <a:t>Biodiversity Credit Alliance</a:t>
            </a:r>
            <a:r>
              <a:rPr lang="en-GB" sz="1200">
                <a:effectLst/>
                <a:latin typeface="+mn-lt"/>
                <a:ea typeface="Calibri" panose="020F0502020204030204" pitchFamily="34" charset="0"/>
                <a:cs typeface="Calibri"/>
              </a:rPr>
              <a:t>. </a:t>
            </a:r>
            <a:endParaRPr lang="en-GB">
              <a:ea typeface="Calibri" panose="020F0502020204030204" pitchFamily="34" charset="0"/>
              <a:cs typeface="Calibri"/>
            </a:endParaRPr>
          </a:p>
          <a:p>
            <a:pPr>
              <a:lnSpc>
                <a:spcPct val="107000"/>
              </a:lnSpc>
              <a:spcAft>
                <a:spcPts val="800"/>
              </a:spcAft>
            </a:pPr>
            <a:endParaRPr lang="en-GB">
              <a:ea typeface="Calibri" panose="020F0502020204030204" pitchFamily="34" charset="0"/>
              <a:cs typeface="Calibri"/>
            </a:endParaRPr>
          </a:p>
          <a:p>
            <a:pPr>
              <a:lnSpc>
                <a:spcPct val="107000"/>
              </a:lnSpc>
              <a:spcAft>
                <a:spcPts val="800"/>
              </a:spcAft>
            </a:pPr>
            <a:r>
              <a:rPr lang="en-GB" sz="1200">
                <a:effectLst/>
                <a:latin typeface="+mn-lt"/>
                <a:ea typeface="Calibri" panose="020F0502020204030204" pitchFamily="34" charset="0"/>
                <a:cs typeface="Calibri"/>
              </a:rPr>
              <a:t>It is also clear from the assessment of the stakeholder map that many of the actors have branched into biodiversity credits from voluntary carbon markets. Two of the key initiatives on biodiversity credits stem from the existing carbon standards </a:t>
            </a:r>
            <a:r>
              <a:rPr lang="en-GB" sz="1200" b="1">
                <a:effectLst/>
                <a:latin typeface="+mn-lt"/>
                <a:ea typeface="Calibri" panose="020F0502020204030204" pitchFamily="34" charset="0"/>
                <a:cs typeface="Calibri"/>
              </a:rPr>
              <a:t>Verra and Plan Vivo</a:t>
            </a:r>
            <a:r>
              <a:rPr lang="en-GB" sz="1200">
                <a:effectLst/>
                <a:latin typeface="+mn-lt"/>
                <a:ea typeface="Calibri" panose="020F0502020204030204" pitchFamily="34" charset="0"/>
                <a:cs typeface="Calibri"/>
              </a:rPr>
              <a:t>. It is clear that many of the members of Verra’s task force working on biodiversity credits are existing carbon project developers. Brokers selling carbon offsets are also becoming involved in the biodiversity credit space.</a:t>
            </a:r>
          </a:p>
          <a:p>
            <a:pPr>
              <a:lnSpc>
                <a:spcPct val="107000"/>
              </a:lnSpc>
              <a:spcAft>
                <a:spcPts val="800"/>
              </a:spcAft>
            </a:pP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Calibri"/>
              </a:rPr>
              <a:t>Note that while Verra made the composition of its task force public, we do not know the participants in the Plan Vivo biodiversity credits working groups, which may explain the lack of connections around the Plan Vivo standard.</a:t>
            </a:r>
          </a:p>
          <a:p>
            <a:pPr>
              <a:lnSpc>
                <a:spcPct val="107000"/>
              </a:lnSpc>
              <a:spcAft>
                <a:spcPts val="800"/>
              </a:spcAft>
            </a:pPr>
            <a:endParaRPr lang="en-GB" sz="1200">
              <a:effectLst/>
              <a:latin typeface="+mn-lt"/>
              <a:ea typeface="Calibri" panose="020F0502020204030204" pitchFamily="34" charset="0"/>
              <a:cs typeface="Calibri"/>
            </a:endParaRPr>
          </a:p>
          <a:p>
            <a:pPr>
              <a:lnSpc>
                <a:spcPct val="107000"/>
              </a:lnSpc>
              <a:spcAft>
                <a:spcPts val="800"/>
              </a:spcAft>
            </a:pPr>
            <a:r>
              <a:rPr lang="en-GB"/>
              <a:t>Developers are organisations building projects on the ground or consultancies working primarily with the ‘supply’ side of the market, such as </a:t>
            </a:r>
            <a:r>
              <a:rPr lang="en-GB" err="1"/>
              <a:t>rePlanet</a:t>
            </a:r>
            <a:r>
              <a:rPr lang="en-GB"/>
              <a:t> , Credit Nature, and </a:t>
            </a:r>
            <a:r>
              <a:rPr lang="en-GB" err="1"/>
              <a:t>Terrasos</a:t>
            </a:r>
            <a:r>
              <a:rPr lang="en-GB"/>
              <a:t>. Charities are mostly non-governmental organisations (NGOs) with a conservation focus who are unlikely to participate in the market directly. Government are parts of government or UN organisations such as UNEP.</a:t>
            </a:r>
            <a:endParaRPr lang="en-US">
              <a:cs typeface="Calibri"/>
            </a:endParaRPr>
          </a:p>
          <a:p>
            <a:pPr>
              <a:lnSpc>
                <a:spcPct val="107000"/>
              </a:lnSpc>
              <a:spcAft>
                <a:spcPts val="800"/>
              </a:spcAft>
            </a:pPr>
            <a:endParaRPr lang="en-GB"/>
          </a:p>
          <a:p>
            <a:pPr>
              <a:lnSpc>
                <a:spcPct val="107000"/>
              </a:lnSpc>
              <a:spcAft>
                <a:spcPts val="800"/>
              </a:spcAft>
            </a:pPr>
            <a:endParaRPr lang="en-GB">
              <a:ea typeface="Calibri" panose="020F0502020204030204" pitchFamily="34" charset="0"/>
              <a:cs typeface="Calibri"/>
            </a:endParaRPr>
          </a:p>
          <a:p>
            <a:pPr>
              <a:lnSpc>
                <a:spcPct val="107000"/>
              </a:lnSpc>
              <a:spcAft>
                <a:spcPts val="800"/>
              </a:spcAft>
            </a:pPr>
            <a:r>
              <a:rPr lang="en-GB" sz="1200">
                <a:effectLst/>
                <a:latin typeface="+mn-lt"/>
                <a:ea typeface="Calibri" panose="020F0502020204030204" pitchFamily="34" charset="0"/>
                <a:cs typeface="Times New Roman" panose="02020603050405020304" pitchFamily="18" charset="0"/>
              </a:rPr>
              <a:t>Notes: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mn-lt"/>
                <a:ea typeface="Calibri" panose="020F0502020204030204" pitchFamily="34" charset="0"/>
                <a:cs typeface="Times New Roman" panose="02020603050405020304" pitchFamily="18" charset="0"/>
              </a:rPr>
              <a:t>Due to the rapid nature of this assessment the categorisation of entities on the map and connection between them was mostly based on publicly available information online on organisational websites, press-releases or news reports. Due to the rapidly evolving nature of the biodiversity credit landscape, with new taskforces and initiatives forming on a monthly basis, the map is most likely incomplete and serves as a quick snapshot in time. In some cases, initiatives are so new that it is impossible to understand their nature or mechanism, making any categorisation difficult (for example, the Positive Conservation Partnerships announced by Macron in Gabon)y.</a:t>
            </a:r>
          </a:p>
          <a:p>
            <a:pPr>
              <a:lnSpc>
                <a:spcPct val="107000"/>
              </a:lnSpc>
              <a:spcAft>
                <a:spcPts val="800"/>
              </a:spcAft>
            </a:pPr>
            <a:endParaRPr lang="en-GB" sz="1200">
              <a:effectLst/>
              <a:latin typeface="+mn-lt"/>
              <a:ea typeface="Calibri" panose="020F0502020204030204" pitchFamily="34" charset="0"/>
              <a:cs typeface="Calibri"/>
            </a:endParaRPr>
          </a:p>
          <a:p>
            <a:pPr>
              <a:lnSpc>
                <a:spcPct val="107000"/>
              </a:lnSpc>
              <a:spcAft>
                <a:spcPts val="800"/>
              </a:spcAft>
            </a:pPr>
            <a:endParaRPr lang="en-GB">
              <a:ea typeface="Calibri" panose="020F0502020204030204" pitchFamily="34" charset="0"/>
              <a:cs typeface="Calibri"/>
            </a:endParaRPr>
          </a:p>
          <a:p>
            <a:pPr>
              <a:lnSpc>
                <a:spcPct val="107000"/>
              </a:lnSpc>
              <a:spcAft>
                <a:spcPts val="800"/>
              </a:spcAft>
            </a:pPr>
            <a:r>
              <a:rPr lang="en-GB">
                <a:ea typeface="Calibri" panose="020F0502020204030204" pitchFamily="34" charset="0"/>
                <a:cs typeface="Calibri"/>
              </a:rPr>
              <a:t>Source: </a:t>
            </a:r>
            <a:r>
              <a:rPr lang="en-GB">
                <a:hlinkClick r:id="rId3"/>
              </a:rPr>
              <a:t>https://kumu.io/UNEP-WCMC/biodiversity-credit-stakeholder-map#stakeholdermapv1/</a:t>
            </a:r>
            <a:endParaRPr lang="en-GB"/>
          </a:p>
          <a:p>
            <a:pPr>
              <a:lnSpc>
                <a:spcPct val="107000"/>
              </a:lnSpc>
              <a:spcAft>
                <a:spcPts val="800"/>
              </a:spcAft>
            </a:pPr>
            <a:endParaRPr lang="en-GB">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14</a:t>
            </a:fld>
            <a:endParaRPr lang="en-GB"/>
          </a:p>
        </p:txBody>
      </p:sp>
    </p:spTree>
    <p:extLst>
      <p:ext uri="{BB962C8B-B14F-4D97-AF65-F5344CB8AC3E}">
        <p14:creationId xmlns:p14="http://schemas.microsoft.com/office/powerpoint/2010/main" val="189231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a:cs typeface="Calibri"/>
            </a:endParaRPr>
          </a:p>
          <a:p>
            <a:pPr>
              <a:lnSpc>
                <a:spcPct val="107000"/>
              </a:lnSpc>
              <a:spcAft>
                <a:spcPts val="800"/>
              </a:spcAft>
            </a:pPr>
            <a:r>
              <a:rPr lang="en-GB">
                <a:cs typeface="Calibri"/>
              </a:rPr>
              <a:t>For a biodiversity credit market to work, there should be a supply of credits. Currently there are pilots being developed within the various schemes including Verra and Plan Vivo. </a:t>
            </a:r>
          </a:p>
          <a:p>
            <a:pPr>
              <a:lnSpc>
                <a:spcPct val="107000"/>
              </a:lnSpc>
              <a:spcAft>
                <a:spcPts val="800"/>
              </a:spcAft>
            </a:pPr>
            <a:endParaRPr lang="en-GB">
              <a:cs typeface="Calibri"/>
            </a:endParaRPr>
          </a:p>
          <a:p>
            <a:pPr>
              <a:lnSpc>
                <a:spcPct val="107000"/>
              </a:lnSpc>
              <a:spcAft>
                <a:spcPts val="800"/>
              </a:spcAft>
            </a:pPr>
            <a:r>
              <a:rPr lang="en-GB">
                <a:cs typeface="Calibri"/>
              </a:rPr>
              <a:t>From the demand side, companies are just beginning to develop their biodiversity strategies, so it remains to be seen how biodiversity credits can fit into these. The various </a:t>
            </a:r>
            <a:r>
              <a:rPr lang="en-GB" err="1">
                <a:cs typeface="Calibri"/>
              </a:rPr>
              <a:t>guidances</a:t>
            </a:r>
            <a:r>
              <a:rPr lang="en-GB">
                <a:cs typeface="Calibri"/>
              </a:rPr>
              <a:t> like TNFD are also likely to develop further their recommendations about how to report various nature investments including biodiversity credits.</a:t>
            </a:r>
          </a:p>
          <a:p>
            <a:pPr>
              <a:lnSpc>
                <a:spcPct val="107000"/>
              </a:lnSpc>
              <a:spcAft>
                <a:spcPts val="800"/>
              </a:spcAft>
            </a:pPr>
            <a:endParaRPr lang="en-GB">
              <a:cs typeface="Calibri"/>
            </a:endParaRPr>
          </a:p>
          <a:p>
            <a:pPr>
              <a:lnSpc>
                <a:spcPct val="107000"/>
              </a:lnSpc>
              <a:spcAft>
                <a:spcPts val="800"/>
              </a:spcAft>
            </a:pPr>
            <a:r>
              <a:rPr lang="en-GB">
                <a:cs typeface="Calibri"/>
              </a:rPr>
              <a:t>The policy environment and governance of biodiversity credit market would be key to avoiding the various problems we’ve had with carbon market. It is not currently clear how the various integrity principles will be implemented and whether there will be some kind of biodiversity credit integrity council.</a:t>
            </a:r>
          </a:p>
          <a:p>
            <a:pPr>
              <a:lnSpc>
                <a:spcPct val="107000"/>
              </a:lnSpc>
              <a:spcAft>
                <a:spcPts val="800"/>
              </a:spcAft>
            </a:pPr>
            <a:endParaRPr lang="en-GB">
              <a:cs typeface="Calibri"/>
            </a:endParaRPr>
          </a:p>
          <a:p>
            <a:pPr>
              <a:lnSpc>
                <a:spcPct val="107000"/>
              </a:lnSpc>
              <a:spcAft>
                <a:spcPts val="800"/>
              </a:spcAft>
            </a:pPr>
            <a:r>
              <a:rPr lang="en-GB">
                <a:cs typeface="Calibri"/>
              </a:rPr>
              <a:t>Finally, the role of biodiversity credits also remains to be seen – will they be able to become a considerable source of funding to close the biodiversity finance gap? This needs to happen at scale, but to scale up you have to get key things right.</a:t>
            </a:r>
          </a:p>
        </p:txBody>
      </p:sp>
      <p:sp>
        <p:nvSpPr>
          <p:cNvPr id="4" name="Slide Number Placeholder 3"/>
          <p:cNvSpPr>
            <a:spLocks noGrp="1"/>
          </p:cNvSpPr>
          <p:nvPr>
            <p:ph type="sldNum" sz="quarter" idx="5"/>
          </p:nvPr>
        </p:nvSpPr>
        <p:spPr/>
        <p:txBody>
          <a:bodyPr/>
          <a:lstStyle/>
          <a:p>
            <a:fld id="{2C507DDD-51E6-407E-BFA6-7569AD8C1136}" type="slidenum">
              <a:rPr lang="en-GB" smtClean="0"/>
              <a:t>15</a:t>
            </a:fld>
            <a:endParaRPr lang="en-GB"/>
          </a:p>
        </p:txBody>
      </p:sp>
    </p:spTree>
    <p:extLst>
      <p:ext uri="{BB962C8B-B14F-4D97-AF65-F5344CB8AC3E}">
        <p14:creationId xmlns:p14="http://schemas.microsoft.com/office/powerpoint/2010/main" val="26009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I’ll start with a bit of housekeeping,. I think that many of you have attended one of these sessions before, but for anyone who hasn’t, this is part of the Horizon Scan webinar series that UNEP-WCMC run for Proteus Partners. </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There are four webinars each year, focusing on new and emerging topics and trends in biodiversity including new tools, updates to guidance, policy developments and upcoming initiatives.</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42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We do also record the main presentation section of the webinar and make it available through our website for anyone who isn’t able to make the live sessions. Please do circulate the link to the recording to your colleagues and encourage them to get in touch if they have any questions.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As per the slide here, we conduct the discussion part of the session under the Chatham House Rule so please do view these sessions as an opportunity to ask questions and share your insights and thoughts. We have lots of time today for discussion so we really appreciate it if you are able to turn your camera and microphone on and join in. There’s a lot of experience in this room and I know it will be interesting to get your thoughts and opinions on nature markets and biodiversity credits.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You’re also very welcome to post comments or questions in the chat box as we go along and we’ll address all questions at the end.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Finally, I wanted to take this opportunity to ask for your suggestions for potential future Horizon Scan webinar topics – we’re always keen to know what partners would like to hear more about through these webinars. </a:t>
            </a:r>
          </a:p>
          <a:p>
            <a:pPr marL="342900" lvl="0" indent="-342900">
              <a:lnSpc>
                <a:spcPct val="107000"/>
              </a:lnSpc>
              <a:spcAft>
                <a:spcPts val="80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01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a:latin typeface="Roboto Light"/>
                <a:ea typeface="Roboto Light"/>
                <a:cs typeface="Roboto Light"/>
              </a:rPr>
              <a:t>Maria is going to give a bit of background on the current landscape of biodiversity credits</a:t>
            </a:r>
          </a:p>
          <a:p>
            <a:pPr marL="742950" lvl="1" indent="-285750">
              <a:buFont typeface="Arial" panose="020B0604020202020204" pitchFamily="34" charset="0"/>
              <a:buChar char="•"/>
            </a:pPr>
            <a:r>
              <a:rPr lang="en-GB" sz="1800">
                <a:latin typeface="Roboto Light"/>
                <a:ea typeface="Roboto Light"/>
                <a:cs typeface="Roboto Light"/>
              </a:rPr>
              <a:t>There will be a short Menti quiz during this section and I’ve popped the details for this in the chat</a:t>
            </a:r>
          </a:p>
          <a:p>
            <a:pPr marL="285750" indent="-285750">
              <a:buFont typeface="Arial" panose="020B0604020202020204" pitchFamily="34" charset="0"/>
              <a:buChar char="•"/>
            </a:pPr>
            <a:r>
              <a:rPr lang="en-GB" sz="1800">
                <a:latin typeface="Roboto Light"/>
                <a:ea typeface="Roboto Light"/>
                <a:cs typeface="Roboto Light"/>
              </a:rPr>
              <a:t>Then Alessandro is going to talk about WEFs biodiversity credits initiative and a case study</a:t>
            </a:r>
          </a:p>
          <a:p>
            <a:pPr marL="285750" indent="-285750">
              <a:buFont typeface="Arial" panose="020B0604020202020204" pitchFamily="34" charset="0"/>
              <a:buChar char="•"/>
            </a:pPr>
            <a:r>
              <a:rPr lang="en-GB" sz="1800">
                <a:latin typeface="Roboto Light"/>
                <a:ea typeface="Roboto Light"/>
                <a:cs typeface="Roboto Light"/>
              </a:rPr>
              <a:t>Finally we’ll go to </a:t>
            </a:r>
            <a:r>
              <a:rPr lang="en-GB" sz="1800" err="1">
                <a:latin typeface="Roboto Light"/>
                <a:ea typeface="Roboto Light"/>
                <a:cs typeface="Roboto Light"/>
              </a:rPr>
              <a:t>Manesh</a:t>
            </a:r>
            <a:r>
              <a:rPr lang="en-GB" sz="1800">
                <a:latin typeface="Roboto Light"/>
                <a:ea typeface="Roboto Light"/>
                <a:cs typeface="Roboto Light"/>
              </a:rPr>
              <a:t> who will introduce the Biodiversity Credit Alliance’s work and how you can get involved. </a:t>
            </a:r>
          </a:p>
          <a:p>
            <a:pPr marL="285750" indent="-285750">
              <a:buFont typeface="Arial" panose="020B0604020202020204" pitchFamily="34" charset="0"/>
              <a:buChar char="•"/>
            </a:pPr>
            <a:r>
              <a:rPr lang="en-GB" sz="1800">
                <a:latin typeface="Roboto Light"/>
                <a:ea typeface="Roboto Light"/>
                <a:cs typeface="Roboto Light"/>
              </a:rPr>
              <a:t>The presentations will last about 30 minutes and then we have another 30 minutes (up to an hour if we need it) for dsicussion</a:t>
            </a:r>
          </a:p>
          <a:p>
            <a:pPr marL="285750" indent="-285750">
              <a:buFont typeface="Arial" panose="020B0604020202020204" pitchFamily="34" charset="0"/>
              <a:buChar char="•"/>
            </a:pPr>
            <a:endParaRPr lang="en-GB" sz="1800">
              <a:cs typeface="Roboto Light"/>
            </a:endParaRPr>
          </a:p>
          <a:p>
            <a:pPr marL="0" lvl="0" indent="0">
              <a:lnSpc>
                <a:spcPct val="107000"/>
              </a:lnSpc>
              <a:buFont typeface="Symbol" panose="05050102010706020507" pitchFamily="18" charset="2"/>
              <a:buNone/>
            </a:pPr>
            <a:r>
              <a:rPr lang="en-GB" sz="1800">
                <a:effectLst/>
                <a:latin typeface="Calibri" panose="020F0502020204030204" pitchFamily="34" charset="0"/>
                <a:ea typeface="Calibri" panose="020F0502020204030204" pitchFamily="34" charset="0"/>
                <a:cs typeface="Times New Roman" panose="02020603050405020304" pitchFamily="18" charset="0"/>
              </a:rPr>
              <a:t>HAND OVER TO MARIA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73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7</a:t>
            </a:fld>
            <a:endParaRPr lang="en-GB"/>
          </a:p>
        </p:txBody>
      </p:sp>
    </p:spTree>
    <p:extLst>
      <p:ext uri="{BB962C8B-B14F-4D97-AF65-F5344CB8AC3E}">
        <p14:creationId xmlns:p14="http://schemas.microsoft.com/office/powerpoint/2010/main" val="209951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[DRAFT]</a:t>
            </a:r>
          </a:p>
          <a:p>
            <a:endParaRPr lang="en-GB"/>
          </a:p>
          <a:p>
            <a:r>
              <a:rPr lang="en-GB"/>
              <a:t>-Very brief background on accelerating nature loss and risks of biodiversity crisis and link to climate crisis</a:t>
            </a:r>
          </a:p>
          <a:p>
            <a:endParaRPr lang="en-GB"/>
          </a:p>
          <a:p>
            <a:r>
              <a:rPr lang="en-GB"/>
              <a:t>-Nature finance gap and need to drive private investment in conservation and restoration </a:t>
            </a:r>
          </a:p>
          <a:p>
            <a:endParaRPr lang="en-GB"/>
          </a:p>
          <a:p>
            <a:r>
              <a:rPr lang="en-GB"/>
              <a:t>-History of </a:t>
            </a:r>
            <a:r>
              <a:rPr lang="en-GB" err="1"/>
              <a:t>biocredits</a:t>
            </a:r>
            <a:r>
              <a:rPr lang="en-GB"/>
              <a:t> – have they been around a long time?</a:t>
            </a:r>
          </a:p>
          <a:p>
            <a:endParaRPr lang="en-GB"/>
          </a:p>
          <a:p>
            <a:r>
              <a:rPr lang="en-GB"/>
              <a:t>-COP 15, buzz around </a:t>
            </a:r>
            <a:r>
              <a:rPr lang="en-GB" err="1"/>
              <a:t>biocredits</a:t>
            </a:r>
            <a:r>
              <a:rPr lang="en-GB"/>
              <a:t>, explicit mention in the text. Why it’s important that it’s in the GBF, high-level interest at Libreville, other key recent events around the topic</a:t>
            </a:r>
          </a:p>
        </p:txBody>
      </p:sp>
      <p:sp>
        <p:nvSpPr>
          <p:cNvPr id="4" name="Slide Number Placeholder 3"/>
          <p:cNvSpPr>
            <a:spLocks noGrp="1"/>
          </p:cNvSpPr>
          <p:nvPr>
            <p:ph type="sldNum" sz="quarter" idx="5"/>
          </p:nvPr>
        </p:nvSpPr>
        <p:spPr/>
        <p:txBody>
          <a:bodyPr/>
          <a:lstStyle/>
          <a:p>
            <a:fld id="{2C507DDD-51E6-407E-BFA6-7569AD8C1136}" type="slidenum">
              <a:rPr lang="en-GB" smtClean="0"/>
              <a:t>8</a:t>
            </a:fld>
            <a:endParaRPr lang="en-GB"/>
          </a:p>
        </p:txBody>
      </p:sp>
    </p:spTree>
    <p:extLst>
      <p:ext uri="{BB962C8B-B14F-4D97-AF65-F5344CB8AC3E}">
        <p14:creationId xmlns:p14="http://schemas.microsoft.com/office/powerpoint/2010/main" val="171615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Menti</a:t>
            </a:r>
            <a:r>
              <a:rPr lang="en-GB"/>
              <a:t> poll:</a:t>
            </a:r>
          </a:p>
          <a:p>
            <a:endParaRPr lang="en-GB"/>
          </a:p>
          <a:p>
            <a:r>
              <a:rPr lang="en-GB"/>
              <a:t>Structure of </a:t>
            </a:r>
            <a:r>
              <a:rPr lang="en-GB" err="1"/>
              <a:t>Menti</a:t>
            </a:r>
            <a:r>
              <a:rPr lang="en-GB"/>
              <a:t> – maybe have options to choose from instead of having them type in the answer in the interest of time. Could also let them know ahead of the webinar that they will be asked this question</a:t>
            </a:r>
          </a:p>
          <a:p>
            <a:endParaRPr lang="en-GB"/>
          </a:p>
          <a:p>
            <a:r>
              <a:rPr lang="en-GB"/>
              <a:t>Why is your company interested in biodiversity credits?</a:t>
            </a:r>
          </a:p>
          <a:p>
            <a:pPr marL="171450" indent="-171450">
              <a:buFontTx/>
              <a:buChar char="-"/>
            </a:pPr>
            <a:r>
              <a:rPr lang="en-GB"/>
              <a:t>Interested in learning more but wouldn’t buy them</a:t>
            </a:r>
          </a:p>
          <a:p>
            <a:pPr marL="171450" indent="-171450">
              <a:buFontTx/>
              <a:buChar char="-"/>
            </a:pPr>
            <a:r>
              <a:rPr lang="en-GB"/>
              <a:t>They are a better way to support nature projects</a:t>
            </a:r>
          </a:p>
          <a:p>
            <a:pPr marL="171450" indent="-171450">
              <a:buFontTx/>
              <a:buChar char="-"/>
            </a:pPr>
            <a:r>
              <a:rPr lang="en-GB"/>
              <a:t>They can help meet company’s targets for nature (e.g. TNFD)</a:t>
            </a:r>
          </a:p>
          <a:p>
            <a:pPr marL="171450" indent="-171450">
              <a:buFontTx/>
              <a:buChar char="-"/>
            </a:pPr>
            <a:r>
              <a:rPr lang="en-GB"/>
              <a:t>They are a good investment and can increase in value over time</a:t>
            </a:r>
          </a:p>
          <a:p>
            <a:pPr marL="171450" indent="-171450">
              <a:buFontTx/>
              <a:buChar char="-"/>
            </a:pPr>
            <a:r>
              <a:rPr lang="en-GB"/>
              <a:t>They can help mitigate company’s Impact</a:t>
            </a:r>
            <a:endParaRPr lang="en-GB">
              <a:ea typeface="Calibri"/>
              <a:cs typeface="Calibri"/>
            </a:endParaRPr>
          </a:p>
          <a:p>
            <a:pPr marL="171450" indent="-171450">
              <a:buFontTx/>
              <a:buChar char="-"/>
            </a:pPr>
            <a:r>
              <a:rPr lang="en-GB"/>
              <a:t>-Other</a:t>
            </a:r>
          </a:p>
          <a:p>
            <a:pPr marL="171450" indent="-171450">
              <a:buFontTx/>
              <a:buChar char="-"/>
            </a:pPr>
            <a:endParaRPr lang="en-GB"/>
          </a:p>
          <a:p>
            <a:pPr marL="0" indent="0">
              <a:buFontTx/>
              <a:buNone/>
            </a:pPr>
            <a:r>
              <a:rPr lang="en-GB"/>
              <a:t>Link to the </a:t>
            </a:r>
            <a:r>
              <a:rPr lang="en-GB" err="1"/>
              <a:t>Menti</a:t>
            </a:r>
            <a:r>
              <a:rPr lang="en-GB"/>
              <a:t> poll - https://www.menti.com/ali5kvru7gcq</a:t>
            </a:r>
          </a:p>
        </p:txBody>
      </p:sp>
      <p:sp>
        <p:nvSpPr>
          <p:cNvPr id="4" name="Slide Number Placeholder 3"/>
          <p:cNvSpPr>
            <a:spLocks noGrp="1"/>
          </p:cNvSpPr>
          <p:nvPr>
            <p:ph type="sldNum" sz="quarter" idx="5"/>
          </p:nvPr>
        </p:nvSpPr>
        <p:spPr/>
        <p:txBody>
          <a:bodyPr/>
          <a:lstStyle/>
          <a:p>
            <a:fld id="{2C507DDD-51E6-407E-BFA6-7569AD8C1136}" type="slidenum">
              <a:rPr lang="en-GB" smtClean="0"/>
              <a:t>9</a:t>
            </a:fld>
            <a:endParaRPr lang="en-GB"/>
          </a:p>
        </p:txBody>
      </p:sp>
    </p:spTree>
    <p:extLst>
      <p:ext uri="{BB962C8B-B14F-4D97-AF65-F5344CB8AC3E}">
        <p14:creationId xmlns:p14="http://schemas.microsoft.com/office/powerpoint/2010/main" val="308922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Voluntary carbon markets where carbon credits are bought with the goal of meeting climate targets have been around a long time. Carbon credits can also serve as an instrument to channel finance into nature conservation and restoration of carbon-rich ecosystems. Many of the currently developing schemes for biodiversity credits are being done by existing carbon standards and carbon developers are looking into developing biodiversity credits.</a:t>
            </a:r>
          </a:p>
          <a:p>
            <a:endParaRPr lang="en-GB"/>
          </a:p>
          <a:p>
            <a:r>
              <a:rPr lang="en-GB"/>
              <a:t>Quantifying carbon credits is a lot more straightforward than quantifying biodiversity however, and this is one problem with defining biodiversity credits. One ton of carbon dioxide is the same no matter where and how it is being stored or sequestered, in an Amazon jungle or a mangrove in Indonesia. But because nature is so complex and diverse, quantifying and commodifying a nature unit that would align how biodiversity is measured in different parts of the world where ecosystems and species are completely different.</a:t>
            </a:r>
          </a:p>
          <a:p>
            <a:endParaRPr lang="en-GB"/>
          </a:p>
          <a:p>
            <a:endParaRPr lang="en-GB"/>
          </a:p>
        </p:txBody>
      </p:sp>
      <p:sp>
        <p:nvSpPr>
          <p:cNvPr id="4" name="Slide Number Placeholder 3"/>
          <p:cNvSpPr>
            <a:spLocks noGrp="1"/>
          </p:cNvSpPr>
          <p:nvPr>
            <p:ph type="sldNum" sz="quarter" idx="5"/>
          </p:nvPr>
        </p:nvSpPr>
        <p:spPr/>
        <p:txBody>
          <a:bodyPr/>
          <a:lstStyle/>
          <a:p>
            <a:fld id="{2C507DDD-51E6-407E-BFA6-7569AD8C1136}" type="slidenum">
              <a:rPr lang="en-GB" smtClean="0"/>
              <a:t>10</a:t>
            </a:fld>
            <a:endParaRPr lang="en-GB"/>
          </a:p>
        </p:txBody>
      </p:sp>
    </p:spTree>
    <p:extLst>
      <p:ext uri="{BB962C8B-B14F-4D97-AF65-F5344CB8AC3E}">
        <p14:creationId xmlns:p14="http://schemas.microsoft.com/office/powerpoint/2010/main" val="38393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are biodiversity credits? </a:t>
            </a:r>
          </a:p>
          <a:p>
            <a:endParaRPr lang="en-GB"/>
          </a:p>
          <a:p>
            <a:r>
              <a:rPr lang="en-GB"/>
              <a:t>Despite the interest and research happening around this topic, there is no agreed upon definition of what a biodiversity credit is. The term itself for a unit of biodiversity can vary. These have been called ‘biodiversity credits’ as well as ‘nature credits’, certificates or tokens.</a:t>
            </a:r>
            <a:endParaRPr lang="en-GB">
              <a:ea typeface="Calibri"/>
              <a:cs typeface="Calibri"/>
            </a:endParaRPr>
          </a:p>
          <a:p>
            <a:endParaRPr lang="en-GB">
              <a:ea typeface="Calibri"/>
              <a:cs typeface="Calibri"/>
            </a:endParaRPr>
          </a:p>
          <a:p>
            <a:r>
              <a:rPr lang="en-GB">
                <a:ea typeface="Calibri"/>
                <a:cs typeface="Calibri"/>
              </a:rPr>
              <a:t>Useful links: </a:t>
            </a:r>
            <a:endParaRPr lang="en-GB">
              <a:hlinkClick r:id="rId3"/>
            </a:endParaRPr>
          </a:p>
          <a:p>
            <a:r>
              <a:rPr lang="en-GB">
                <a:ea typeface="Calibri"/>
                <a:cs typeface="Calibri"/>
              </a:rPr>
              <a:t>GEF:</a:t>
            </a:r>
            <a:r>
              <a:rPr lang="en-GB"/>
              <a:t> </a:t>
            </a:r>
            <a:r>
              <a:rPr lang="en-GB">
                <a:hlinkClick r:id="rId3"/>
              </a:rPr>
              <a:t>https://www.thegef.org/sites/default/files/documents/2023-03/GEF_IIED_Innovative_Finance_Nature_People_EN_Summary_2023_03.pdf</a:t>
            </a:r>
            <a:endParaRPr lang="en-GB">
              <a:ea typeface="Calibri"/>
              <a:cs typeface="Calibri"/>
            </a:endParaRPr>
          </a:p>
          <a:p>
            <a:endParaRPr lang="en-GB">
              <a:ea typeface="Calibri"/>
              <a:cs typeface="Calibri"/>
            </a:endParaRPr>
          </a:p>
          <a:p>
            <a:r>
              <a:rPr lang="en-GB">
                <a:ea typeface="Calibri"/>
                <a:cs typeface="Calibri"/>
              </a:rPr>
              <a:t>Organisation for Biodiversity Certificates: </a:t>
            </a:r>
            <a:r>
              <a:rPr lang="en-GB">
                <a:hlinkClick r:id="rId4"/>
              </a:rPr>
              <a:t>https://www.obiocert.com/wp-content/uploads/2022/11/Towards_biodiversity_certificates_proposal_for_a_methodological_framework.pdf </a:t>
            </a:r>
            <a:endParaRPr lang="en-GB"/>
          </a:p>
          <a:p>
            <a:endParaRPr lang="en-GB"/>
          </a:p>
          <a:p>
            <a:r>
              <a:rPr lang="en-GB">
                <a:ea typeface="Calibri"/>
                <a:cs typeface="Calibri"/>
              </a:rPr>
              <a:t>WEF: </a:t>
            </a:r>
            <a:r>
              <a:rPr lang="en-GB">
                <a:hlinkClick r:id="rId5"/>
              </a:rPr>
              <a:t>https://www.weforum.org/agenda/2022/12/biodiversity-credits-nature-cop15/ </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2C507DDD-51E6-407E-BFA6-7569AD8C1136}" type="slidenum">
              <a:rPr lang="en-GB" smtClean="0"/>
              <a:t>11</a:t>
            </a:fld>
            <a:endParaRPr lang="en-GB"/>
          </a:p>
        </p:txBody>
      </p:sp>
    </p:spTree>
    <p:extLst>
      <p:ext uri="{BB962C8B-B14F-4D97-AF65-F5344CB8AC3E}">
        <p14:creationId xmlns:p14="http://schemas.microsoft.com/office/powerpoint/2010/main" val="1190349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11" name="Picture 10" descr="A close up of a logo&#10;&#10;Description automatically generated">
            <a:extLst>
              <a:ext uri="{FF2B5EF4-FFF2-40B4-BE49-F238E27FC236}">
                <a16:creationId xmlns:a16="http://schemas.microsoft.com/office/drawing/2014/main" id="{824EF218-2645-4E7D-BE95-102AD79C3F4D}"/>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417527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Picture (below)">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40"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8"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505808" y="1347789"/>
            <a:ext cx="11155840" cy="3166337"/>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4" name="Picture Placeholder 2"/>
          <p:cNvSpPr>
            <a:spLocks noGrp="1"/>
          </p:cNvSpPr>
          <p:nvPr>
            <p:ph type="pic" sz="quarter" idx="14"/>
          </p:nvPr>
        </p:nvSpPr>
        <p:spPr>
          <a:xfrm>
            <a:off x="1928" y="5146766"/>
            <a:ext cx="12190072" cy="1711233"/>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3968622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hasCustomPrompt="1"/>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r>
              <a:rPr lang="en-US"/>
              <a:t>picture</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E94B3009-108C-994E-8753-0731901AD461}"/>
              </a:ext>
            </a:extLst>
          </p:cNvPr>
          <p:cNvSpPr>
            <a:spLocks noGrp="1"/>
          </p:cNvSpPr>
          <p:nvPr>
            <p:ph type="body" sz="quarter" idx="12" hasCustomPrompt="1"/>
          </p:nvPr>
        </p:nvSpPr>
        <p:spPr>
          <a:xfrm>
            <a:off x="548641" y="4554415"/>
            <a:ext cx="5315712" cy="752439"/>
          </a:xfrm>
          <a:prstGeom prst="rect">
            <a:avLst/>
          </a:prstGeom>
        </p:spPr>
        <p:txBody>
          <a:bodyPr anchor="b" anchorCtr="0"/>
          <a:lstStyle>
            <a:lvl1pPr marL="0" indent="0" algn="ctr">
              <a:buFontTx/>
              <a:buNone/>
              <a:defRPr sz="1600" b="0" i="0" cap="all" spc="200" baseline="0">
                <a:solidFill>
                  <a:srgbClr val="53626F"/>
                </a:solidFill>
                <a:latin typeface="Arial" panose="020B0604020202020204" pitchFamily="34" charset="0"/>
              </a:defRPr>
            </a:lvl1pPr>
          </a:lstStyle>
          <a:p>
            <a:pPr lvl="0"/>
            <a:r>
              <a:rPr lang="en-US"/>
              <a:t>Contact information / Logos etc.</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485" y="5677286"/>
            <a:ext cx="2030840" cy="595377"/>
          </a:xfrm>
          <a:prstGeom prst="rect">
            <a:avLst/>
          </a:prstGeom>
        </p:spPr>
      </p:pic>
      <p:sp>
        <p:nvSpPr>
          <p:cNvPr id="11"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70053" y="1475032"/>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latin typeface="Roboto" panose="02000000000000000000" pitchFamily="2" charset="0"/>
                <a:ea typeface="Roboto" panose="02000000000000000000" pitchFamily="2" charset="0"/>
              </a:defRPr>
            </a:lvl1pPr>
          </a:lstStyle>
          <a:p>
            <a:pPr lvl="0"/>
            <a:r>
              <a:rPr lang="en-US"/>
              <a:t>Title</a:t>
            </a:r>
          </a:p>
        </p:txBody>
      </p:sp>
      <p:sp>
        <p:nvSpPr>
          <p:cNvPr id="12" name="Text Placeholder 3"/>
          <p:cNvSpPr>
            <a:spLocks noGrp="1"/>
          </p:cNvSpPr>
          <p:nvPr>
            <p:ph type="body" sz="quarter" idx="17" hasCustomPrompt="1"/>
          </p:nvPr>
        </p:nvSpPr>
        <p:spPr>
          <a:xfrm>
            <a:off x="670053" y="2846387"/>
            <a:ext cx="5200650" cy="1165225"/>
          </a:xfrm>
          <a:prstGeom prst="rect">
            <a:avLst/>
          </a:prstGeom>
        </p:spPr>
        <p:txBody>
          <a:bodyPr/>
          <a:lstStyle>
            <a:lvl1pPr marL="0" indent="0" algn="ctr">
              <a:buNone/>
              <a:defRPr sz="3600" b="0" baseline="0">
                <a:ln>
                  <a:noFill/>
                </a:ln>
                <a:solidFill>
                  <a:srgbClr val="0070C0"/>
                </a:solidFill>
                <a:latin typeface="Roboto" panose="02000000000000000000" pitchFamily="2" charset="0"/>
                <a:ea typeface="Roboto" panose="02000000000000000000" pitchFamily="2" charset="0"/>
              </a:defRPr>
            </a:lvl1pPr>
          </a:lstStyle>
          <a:p>
            <a:pPr lvl="0"/>
            <a:r>
              <a:rPr lang="en-US"/>
              <a:t>Name of Proteus partner</a:t>
            </a:r>
          </a:p>
        </p:txBody>
      </p:sp>
      <p:pic>
        <p:nvPicPr>
          <p:cNvPr id="9" name="Picture 8" descr="A close up of a logo&#10;&#10;Description automatically generated">
            <a:extLst>
              <a:ext uri="{FF2B5EF4-FFF2-40B4-BE49-F238E27FC236}">
                <a16:creationId xmlns:a16="http://schemas.microsoft.com/office/drawing/2014/main" id="{9A3A2619-45E6-4705-A2C1-9C66B5AF7968}"/>
              </a:ext>
            </a:extLst>
          </p:cNvPr>
          <p:cNvPicPr>
            <a:picLocks noChangeAspect="1"/>
          </p:cNvPicPr>
          <p:nvPr userDrawn="1"/>
        </p:nvPicPr>
        <p:blipFill>
          <a:blip r:embed="rId3"/>
          <a:stretch>
            <a:fillRect/>
          </a:stretch>
        </p:blipFill>
        <p:spPr>
          <a:xfrm>
            <a:off x="3546131" y="5577839"/>
            <a:ext cx="1844491" cy="592111"/>
          </a:xfrm>
          <a:prstGeom prst="rect">
            <a:avLst/>
          </a:prstGeom>
        </p:spPr>
      </p:pic>
    </p:spTree>
    <p:extLst>
      <p:ext uri="{BB962C8B-B14F-4D97-AF65-F5344CB8AC3E}">
        <p14:creationId xmlns:p14="http://schemas.microsoft.com/office/powerpoint/2010/main" val="3603092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35C6B-2893-6A4E-B020-7AA043D3AF99}"/>
              </a:ext>
            </a:extLst>
          </p:cNvPr>
          <p:cNvSpPr txBox="1"/>
          <p:nvPr userDrawn="1"/>
        </p:nvSpPr>
        <p:spPr>
          <a:xfrm>
            <a:off x="12859173" y="-25400"/>
            <a:ext cx="2844800" cy="379656"/>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a:ln>
                  <a:noFill/>
                </a:ln>
                <a:solidFill>
                  <a:srgbClr val="000000"/>
                </a:solidFill>
                <a:effectLst/>
                <a:uLnTx/>
                <a:uFillTx/>
                <a:latin typeface="Arial" panose="020B0604020202020204"/>
                <a:ea typeface="+mn-ea"/>
                <a:cs typeface="+mn-cs"/>
              </a:rPr>
              <a:t>Layout guide</a:t>
            </a:r>
          </a:p>
        </p:txBody>
      </p:sp>
      <p:sp>
        <p:nvSpPr>
          <p:cNvPr id="7" name="TextBox 6">
            <a:extLst>
              <a:ext uri="{FF2B5EF4-FFF2-40B4-BE49-F238E27FC236}">
                <a16:creationId xmlns:a16="http://schemas.microsoft.com/office/drawing/2014/main" id="{9CB0C322-C8BD-4143-9006-E3ECF055A3A9}"/>
              </a:ext>
            </a:extLst>
          </p:cNvPr>
          <p:cNvSpPr txBox="1"/>
          <p:nvPr userDrawn="1"/>
        </p:nvSpPr>
        <p:spPr>
          <a:xfrm>
            <a:off x="12876107" y="640477"/>
            <a:ext cx="3786293" cy="2554545"/>
          </a:xfrm>
          <a:prstGeom prst="rect">
            <a:avLst/>
          </a:prstGeom>
          <a:noFill/>
        </p:spPr>
        <p:txBody>
          <a:bodyPr wrap="square" rtlCol="0">
            <a:spAutoFit/>
          </a:bodyPr>
          <a:lstStyle/>
          <a:p>
            <a:pPr marL="0" marR="0" lvl="0" indent="0" algn="l" defTabSz="27710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mn-ea"/>
                <a:cs typeface="+mn-cs"/>
              </a:rPr>
              <a:t>Plain logo slide </a:t>
            </a: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Please do not edit this slide.</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mn-ea"/>
                <a:cs typeface="+mn-cs"/>
              </a:rPr>
              <a:t>You can use this slide between talks at an event, during a questions and answers session etc.</a:t>
            </a: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228594" marR="0" lvl="0" indent="-228594" algn="l" defTabSz="277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a:p>
            <a:pPr marL="0" marR="0" lvl="0" indent="0" algn="l" defTabSz="27710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AEE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79E0967-727B-254F-ACDF-C024AB1FD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633" y="2483015"/>
            <a:ext cx="6422734" cy="1891969"/>
          </a:xfrm>
          <a:prstGeom prst="rect">
            <a:avLst/>
          </a:prstGeom>
        </p:spPr>
      </p:pic>
    </p:spTree>
    <p:extLst>
      <p:ext uri="{BB962C8B-B14F-4D97-AF65-F5344CB8AC3E}">
        <p14:creationId xmlns:p14="http://schemas.microsoft.com/office/powerpoint/2010/main" val="10526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1" y="0"/>
            <a:ext cx="6114476"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0" name="Text Placeholder 9">
            <a:extLst>
              <a:ext uri="{FF2B5EF4-FFF2-40B4-BE49-F238E27FC236}">
                <a16:creationId xmlns:a16="http://schemas.microsoft.com/office/drawing/2014/main" id="{8C979BFD-5C13-884A-AD10-5FE37E2A81E6}"/>
              </a:ext>
            </a:extLst>
          </p:cNvPr>
          <p:cNvSpPr>
            <a:spLocks noGrp="1"/>
          </p:cNvSpPr>
          <p:nvPr>
            <p:ph type="body" sz="quarter" idx="10" hasCustomPrompt="1"/>
          </p:nvPr>
        </p:nvSpPr>
        <p:spPr>
          <a:xfrm>
            <a:off x="6406736" y="1930029"/>
            <a:ext cx="5194300" cy="1166481"/>
          </a:xfrm>
          <a:prstGeom prst="rect">
            <a:avLst/>
          </a:prstGeom>
        </p:spPr>
        <p:txBody>
          <a:bodyPr/>
          <a:lstStyle>
            <a:lvl1pPr marL="0" indent="0" algn="ctr">
              <a:lnSpc>
                <a:spcPct val="120000"/>
              </a:lnSpc>
              <a:spcBef>
                <a:spcPts val="400"/>
              </a:spcBef>
              <a:spcAft>
                <a:spcPts val="600"/>
              </a:spcAft>
              <a:buFontTx/>
              <a:buNone/>
              <a:defRPr sz="4000" spc="10" baseline="0">
                <a:ln>
                  <a:noFill/>
                </a:ln>
                <a:solidFill>
                  <a:schemeClr val="tx1"/>
                </a:solidFill>
              </a:defRPr>
            </a:lvl1pPr>
          </a:lstStyle>
          <a:p>
            <a:pPr lvl="0"/>
            <a:r>
              <a:rPr lang="en-US"/>
              <a:t>Title</a:t>
            </a:r>
          </a:p>
        </p:txBody>
      </p:sp>
      <p:sp>
        <p:nvSpPr>
          <p:cNvPr id="15" name="Text Placeholder 13">
            <a:extLst>
              <a:ext uri="{FF2B5EF4-FFF2-40B4-BE49-F238E27FC236}">
                <a16:creationId xmlns:a16="http://schemas.microsoft.com/office/drawing/2014/main" id="{38BEDFC6-F3A4-3448-94D1-61C43AD19A23}"/>
              </a:ext>
            </a:extLst>
          </p:cNvPr>
          <p:cNvSpPr>
            <a:spLocks noGrp="1"/>
          </p:cNvSpPr>
          <p:nvPr>
            <p:ph type="body" sz="quarter" idx="12" hasCustomPrompt="1"/>
          </p:nvPr>
        </p:nvSpPr>
        <p:spPr>
          <a:xfrm>
            <a:off x="6580567" y="5570601"/>
            <a:ext cx="4840288" cy="383475"/>
          </a:xfrm>
          <a:prstGeom prst="rect">
            <a:avLst/>
          </a:prstGeom>
        </p:spPr>
        <p:txBody>
          <a:bodyPr/>
          <a:lstStyle>
            <a:lvl1pPr marL="0" indent="0" algn="ctr">
              <a:buFontTx/>
              <a:buNone/>
              <a:defRPr sz="2000" b="0" i="0" cap="all" spc="200" baseline="0">
                <a:ln>
                  <a:noFill/>
                </a:ln>
                <a:solidFill>
                  <a:srgbClr val="A9A392"/>
                </a:solidFill>
                <a:latin typeface="+mn-lt"/>
              </a:defRPr>
            </a:lvl1pPr>
          </a:lstStyle>
          <a:p>
            <a:pPr lvl="0"/>
            <a:r>
              <a:rPr lang="en-US"/>
              <a:t>Year</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16200000">
            <a:off x="-891636" y="5532439"/>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19" name="Rectangle 18">
            <a:extLst>
              <a:ext uri="{FF2B5EF4-FFF2-40B4-BE49-F238E27FC236}">
                <a16:creationId xmlns:a16="http://schemas.microsoft.com/office/drawing/2014/main" id="{33AB8462-3341-9F47-A091-6706B0573681}"/>
              </a:ext>
            </a:extLst>
          </p:cNvPr>
          <p:cNvSpPr/>
          <p:nvPr userDrawn="1"/>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6" hasCustomPrompt="1"/>
          </p:nvPr>
        </p:nvSpPr>
        <p:spPr>
          <a:xfrm>
            <a:off x="6406736" y="3217659"/>
            <a:ext cx="5200650" cy="1165225"/>
          </a:xfrm>
          <a:prstGeom prst="rect">
            <a:avLst/>
          </a:prstGeom>
        </p:spPr>
        <p:txBody>
          <a:bodyPr/>
          <a:lstStyle>
            <a:lvl1pPr marL="0" indent="0">
              <a:buNone/>
              <a:defRPr sz="1600" b="0" baseline="0">
                <a:ln>
                  <a:noFill/>
                </a:ln>
                <a:solidFill>
                  <a:srgbClr val="A9A392"/>
                </a:solidFill>
              </a:defRPr>
            </a:lvl1pPr>
          </a:lstStyle>
          <a:p>
            <a:pPr lvl="0"/>
            <a:r>
              <a:rPr lang="en-US"/>
              <a:t>Names of presenters</a:t>
            </a:r>
          </a:p>
        </p:txBody>
      </p:sp>
      <p:sp>
        <p:nvSpPr>
          <p:cNvPr id="13" name="Text Placeholder 3"/>
          <p:cNvSpPr>
            <a:spLocks noGrp="1"/>
          </p:cNvSpPr>
          <p:nvPr>
            <p:ph type="body" sz="quarter" idx="17" hasCustomPrompt="1"/>
          </p:nvPr>
        </p:nvSpPr>
        <p:spPr>
          <a:xfrm>
            <a:off x="6413180" y="4405117"/>
            <a:ext cx="5200650" cy="1165225"/>
          </a:xfrm>
          <a:prstGeom prst="rect">
            <a:avLst/>
          </a:prstGeom>
        </p:spPr>
        <p:txBody>
          <a:bodyPr/>
          <a:lstStyle>
            <a:lvl1pPr marL="0" indent="0" algn="ctr">
              <a:buNone/>
              <a:defRPr sz="3600" b="0" baseline="0">
                <a:ln>
                  <a:noFill/>
                </a:ln>
                <a:solidFill>
                  <a:srgbClr val="0070C0"/>
                </a:solidFill>
              </a:defRPr>
            </a:lvl1pPr>
          </a:lstStyle>
          <a:p>
            <a:pPr lvl="0"/>
            <a:r>
              <a:rPr lang="en-US"/>
              <a:t>Name of Proteus partner</a:t>
            </a:r>
          </a:p>
        </p:txBody>
      </p:sp>
      <p:sp>
        <p:nvSpPr>
          <p:cNvPr id="16" name="Rectangle 15">
            <a:extLst>
              <a:ext uri="{FF2B5EF4-FFF2-40B4-BE49-F238E27FC236}">
                <a16:creationId xmlns:a16="http://schemas.microsoft.com/office/drawing/2014/main" id="{46F0A084-861D-EA40-BEEA-2A547CFC7E9A}"/>
              </a:ext>
            </a:extLst>
          </p:cNvPr>
          <p:cNvSpPr/>
          <p:nvPr userDrawn="1"/>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pic>
        <p:nvPicPr>
          <p:cNvPr id="5" name="Picture 4" descr="A close up of a logo&#10;&#10;Description automatically generated">
            <a:extLst>
              <a:ext uri="{FF2B5EF4-FFF2-40B4-BE49-F238E27FC236}">
                <a16:creationId xmlns:a16="http://schemas.microsoft.com/office/drawing/2014/main" id="{AD908A70-C080-4E9A-AB16-CCBDCC5F9D60}"/>
              </a:ext>
            </a:extLst>
          </p:cNvPr>
          <p:cNvPicPr>
            <a:picLocks noChangeAspect="1"/>
          </p:cNvPicPr>
          <p:nvPr userDrawn="1"/>
        </p:nvPicPr>
        <p:blipFill>
          <a:blip r:embed="rId2"/>
          <a:stretch>
            <a:fillRect/>
          </a:stretch>
        </p:blipFill>
        <p:spPr>
          <a:xfrm>
            <a:off x="7844156" y="901452"/>
            <a:ext cx="2302167" cy="739033"/>
          </a:xfrm>
          <a:prstGeom prst="rect">
            <a:avLst/>
          </a:prstGeom>
        </p:spPr>
      </p:pic>
    </p:spTree>
    <p:extLst>
      <p:ext uri="{BB962C8B-B14F-4D97-AF65-F5344CB8AC3E}">
        <p14:creationId xmlns:p14="http://schemas.microsoft.com/office/powerpoint/2010/main" val="2784640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6096000" y="0"/>
            <a:ext cx="6096000" cy="6857999"/>
          </a:xfrm>
          <a:prstGeom prst="rect">
            <a:avLst/>
          </a:prstGeom>
        </p:spPr>
        <p:txBody>
          <a:bodyPr/>
          <a:lstStyle>
            <a:lvl1pPr marL="0" indent="0" algn="ctr">
              <a:buFontTx/>
              <a:buNone/>
              <a:defRPr sz="1800" baseline="0">
                <a:solidFill>
                  <a:srgbClr val="D2CAB8"/>
                </a:solidFill>
                <a:latin typeface="Arial" panose="020B0604020202020204" pitchFamily="34" charset="0"/>
              </a:defRPr>
            </a:lvl1pPr>
          </a:lstStyle>
          <a:p>
            <a:endParaRPr lang="en-US"/>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rgbClr val="A9A392"/>
                </a:solidFill>
                <a:latin typeface="Arial" panose="020B0604020202020204" pitchFamily="34" charset="0"/>
              </a:defRPr>
            </a:lvl1pPr>
          </a:lstStyle>
          <a:p>
            <a:pPr lvl="0"/>
            <a:r>
              <a:rPr lang="en-US"/>
              <a:t>Credit: XXX</a:t>
            </a:r>
          </a:p>
        </p:txBody>
      </p:sp>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9" y="695517"/>
            <a:ext cx="5309774" cy="523684"/>
          </a:xfrm>
          <a:prstGeom prst="rect">
            <a:avLst/>
          </a:prstGeom>
        </p:spPr>
        <p:txBody>
          <a:bodyPr/>
          <a:lstStyle>
            <a:lvl1pPr marL="0" indent="0" algn="l">
              <a:buFontTx/>
              <a:buNone/>
              <a:defRPr sz="3200" b="0" i="0" cap="all" spc="200" baseline="0">
                <a:solidFill>
                  <a:srgbClr val="00B0F0"/>
                </a:solidFill>
                <a:latin typeface="+mn-lt"/>
              </a:defRPr>
            </a:lvl1pPr>
          </a:lstStyle>
          <a:p>
            <a:pPr lvl="0"/>
            <a:r>
              <a:rPr lang="en-US"/>
              <a:t>Overview</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4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Chapters in bullet points</a:t>
            </a:r>
          </a:p>
        </p:txBody>
      </p:sp>
      <p:sp>
        <p:nvSpPr>
          <p:cNvPr id="7" name="TextBox 6"/>
          <p:cNvSpPr txBox="1"/>
          <p:nvPr userDrawn="1"/>
        </p:nvSpPr>
        <p:spPr>
          <a:xfrm>
            <a:off x="12535382" y="259079"/>
            <a:ext cx="2639027" cy="2000548"/>
          </a:xfrm>
          <a:prstGeom prst="rect">
            <a:avLst/>
          </a:prstGeom>
          <a:noFill/>
        </p:spPr>
        <p:txBody>
          <a:bodyPr wrap="square" rtlCol="0">
            <a:spAutoFit/>
          </a:bodyPr>
          <a:lstStyle/>
          <a:p>
            <a:r>
              <a:rPr lang="en-GB" b="1"/>
              <a:t>Layout Guide</a:t>
            </a:r>
          </a:p>
          <a:p>
            <a:endParaRPr lang="en-GB" sz="1400" b="0" i="1">
              <a:solidFill>
                <a:srgbClr val="FF0000"/>
              </a:solidFill>
            </a:endParaRPr>
          </a:p>
          <a:p>
            <a:r>
              <a:rPr lang="en-GB" sz="1400" b="0" i="1">
                <a:solidFill>
                  <a:srgbClr val="FF0000"/>
                </a:solidFill>
              </a:rPr>
              <a:t>Be aware: The grey box has to added manually for each slide!</a:t>
            </a:r>
          </a:p>
          <a:p>
            <a:r>
              <a:rPr lang="en-GB" sz="1400" b="0" i="0">
                <a:solidFill>
                  <a:schemeClr val="tx1"/>
                </a:solidFill>
              </a:rPr>
              <a:t>(just</a:t>
            </a:r>
            <a:r>
              <a:rPr lang="en-GB" sz="1400" b="0" i="0" baseline="0">
                <a:solidFill>
                  <a:schemeClr val="tx1"/>
                </a:solidFill>
              </a:rPr>
              <a:t> copy and paste previous slide)</a:t>
            </a:r>
            <a:endParaRPr lang="en-GB" sz="1400" b="0" i="0">
              <a:solidFill>
                <a:schemeClr val="tx1"/>
              </a:solidFill>
            </a:endParaRPr>
          </a:p>
          <a:p>
            <a:endParaRPr lang="en-GB" b="1"/>
          </a:p>
          <a:p>
            <a:endParaRPr lang="en-GB" b="1"/>
          </a:p>
        </p:txBody>
      </p:sp>
    </p:spTree>
    <p:extLst>
      <p:ext uri="{BB962C8B-B14F-4D97-AF65-F5344CB8AC3E}">
        <p14:creationId xmlns:p14="http://schemas.microsoft.com/office/powerpoint/2010/main" val="119101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head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C05D959-419D-6042-A41C-9B90F39C2E71}"/>
              </a:ext>
            </a:extLst>
          </p:cNvPr>
          <p:cNvSpPr>
            <a:spLocks noGrp="1"/>
          </p:cNvSpPr>
          <p:nvPr>
            <p:ph type="pic" sz="quarter" idx="13"/>
          </p:nvPr>
        </p:nvSpPr>
        <p:spPr>
          <a:xfrm>
            <a:off x="0" y="1"/>
            <a:ext cx="12192000" cy="6858000"/>
          </a:xfrm>
          <a:prstGeom prst="rect">
            <a:avLst/>
          </a:prstGeom>
        </p:spPr>
        <p:txBody>
          <a:bodyPr/>
          <a:lstStyle>
            <a:lvl1pPr marL="0" indent="0" algn="ctr">
              <a:buFontTx/>
              <a:buNone/>
              <a:defRPr sz="1800" baseline="0">
                <a:solidFill>
                  <a:srgbClr val="D2CAB8"/>
                </a:solidFill>
                <a:latin typeface="Roboto Light" panose="02000000000000000000" pitchFamily="2" charset="0"/>
                <a:ea typeface="Roboto Light" panose="02000000000000000000" pitchFamily="2" charset="0"/>
              </a:defRPr>
            </a:lvl1pPr>
          </a:lstStyle>
          <a:p>
            <a:endParaRPr lang="en-US"/>
          </a:p>
          <a:p>
            <a:r>
              <a:rPr lang="en-US"/>
              <a:t>  </a:t>
            </a:r>
          </a:p>
          <a:p>
            <a:r>
              <a:rPr lang="en-US"/>
              <a:t>Click the icon to insert a picture</a:t>
            </a:r>
          </a:p>
        </p:txBody>
      </p:sp>
      <p:sp>
        <p:nvSpPr>
          <p:cNvPr id="18" name="Text Placeholder 13">
            <a:extLst>
              <a:ext uri="{FF2B5EF4-FFF2-40B4-BE49-F238E27FC236}">
                <a16:creationId xmlns:a16="http://schemas.microsoft.com/office/drawing/2014/main" id="{E3490190-DD44-8948-A963-BCAF8D7B4476}"/>
              </a:ext>
            </a:extLst>
          </p:cNvPr>
          <p:cNvSpPr>
            <a:spLocks noGrp="1"/>
          </p:cNvSpPr>
          <p:nvPr>
            <p:ph type="body" sz="quarter" idx="14" hasCustomPrompt="1"/>
          </p:nvPr>
        </p:nvSpPr>
        <p:spPr>
          <a:xfrm rot="5400000">
            <a:off x="10980579" y="1193515"/>
            <a:ext cx="2103057" cy="185610"/>
          </a:xfrm>
          <a:prstGeom prst="rect">
            <a:avLst/>
          </a:prstGeom>
        </p:spPr>
        <p:txBody>
          <a:bodyPr/>
          <a:lstStyle>
            <a:lvl1pPr marL="0" indent="0" algn="l">
              <a:buFontTx/>
              <a:buNone/>
              <a:defRPr sz="800" b="0" i="0" cap="all" spc="0" baseline="0">
                <a:solidFill>
                  <a:schemeClr val="bg2"/>
                </a:solidFill>
                <a:latin typeface="Roboto Light" panose="02000000000000000000" pitchFamily="2" charset="0"/>
                <a:ea typeface="Roboto Light" panose="02000000000000000000" pitchFamily="2" charset="0"/>
              </a:defRPr>
            </a:lvl1pPr>
          </a:lstStyle>
          <a:p>
            <a:pPr lvl="0"/>
            <a:r>
              <a:rPr lang="en-US"/>
              <a:t>Credit: XXX</a:t>
            </a:r>
          </a:p>
        </p:txBody>
      </p:sp>
      <p:sp>
        <p:nvSpPr>
          <p:cNvPr id="6" name="TextBox 5"/>
          <p:cNvSpPr txBox="1"/>
          <p:nvPr userDrawn="1"/>
        </p:nvSpPr>
        <p:spPr>
          <a:xfrm>
            <a:off x="12535382" y="259079"/>
            <a:ext cx="2639027" cy="2000548"/>
          </a:xfrm>
          <a:prstGeom prst="rect">
            <a:avLst/>
          </a:prstGeom>
          <a:noFill/>
        </p:spPr>
        <p:txBody>
          <a:bodyPr wrap="square" rtlCol="0">
            <a:spAutoFit/>
          </a:bodyPr>
          <a:lstStyle/>
          <a:p>
            <a:r>
              <a:rPr lang="en-GB" b="1">
                <a:latin typeface="Roboto Light" panose="02000000000000000000" pitchFamily="2" charset="0"/>
                <a:ea typeface="Roboto Light" panose="02000000000000000000" pitchFamily="2" charset="0"/>
              </a:rPr>
              <a:t>Layout Guide</a:t>
            </a:r>
          </a:p>
          <a:p>
            <a:endParaRPr lang="en-GB" sz="1400" b="0" i="1">
              <a:solidFill>
                <a:srgbClr val="FF0000"/>
              </a:solidFill>
              <a:latin typeface="Roboto Light" panose="02000000000000000000" pitchFamily="2" charset="0"/>
              <a:ea typeface="Roboto Light" panose="02000000000000000000" pitchFamily="2" charset="0"/>
            </a:endParaRPr>
          </a:p>
          <a:p>
            <a:r>
              <a:rPr lang="en-GB" sz="1400" b="0" i="1">
                <a:solidFill>
                  <a:srgbClr val="FF0000"/>
                </a:solidFill>
                <a:latin typeface="Roboto Light" panose="02000000000000000000" pitchFamily="2" charset="0"/>
                <a:ea typeface="Roboto Light" panose="02000000000000000000" pitchFamily="2" charset="0"/>
              </a:rPr>
              <a:t>Be aware: The grey box has to added manually for each slide!</a:t>
            </a:r>
          </a:p>
          <a:p>
            <a:r>
              <a:rPr lang="en-GB" sz="1400" b="0" i="0">
                <a:solidFill>
                  <a:schemeClr val="tx1"/>
                </a:solidFill>
                <a:latin typeface="Roboto Light" panose="02000000000000000000" pitchFamily="2" charset="0"/>
                <a:ea typeface="Roboto Light" panose="02000000000000000000" pitchFamily="2" charset="0"/>
              </a:rPr>
              <a:t>(just</a:t>
            </a:r>
            <a:r>
              <a:rPr lang="en-GB" sz="1400" b="0" i="0" baseline="0">
                <a:solidFill>
                  <a:schemeClr val="tx1"/>
                </a:solidFill>
                <a:latin typeface="Roboto Light" panose="02000000000000000000" pitchFamily="2" charset="0"/>
                <a:ea typeface="Roboto Light" panose="02000000000000000000" pitchFamily="2" charset="0"/>
              </a:rPr>
              <a:t> copy and paste previous slide)</a:t>
            </a:r>
            <a:endParaRPr lang="en-GB" sz="1400" b="0" i="0">
              <a:solidFill>
                <a:schemeClr val="tx1"/>
              </a:solidFill>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p:txBody>
      </p:sp>
      <p:sp>
        <p:nvSpPr>
          <p:cNvPr id="7" name="TextBox 6"/>
          <p:cNvSpPr txBox="1"/>
          <p:nvPr userDrawn="1"/>
        </p:nvSpPr>
        <p:spPr>
          <a:xfrm>
            <a:off x="12535382" y="1823719"/>
            <a:ext cx="2639027" cy="1292662"/>
          </a:xfrm>
          <a:prstGeom prst="rect">
            <a:avLst/>
          </a:prstGeom>
          <a:noFill/>
        </p:spPr>
        <p:txBody>
          <a:bodyPr wrap="square" rtlCol="0">
            <a:spAutoFit/>
          </a:bodyPr>
          <a:lstStyle/>
          <a:p>
            <a:r>
              <a:rPr lang="en-GB" sz="1400" b="0" i="0">
                <a:solidFill>
                  <a:schemeClr val="tx1"/>
                </a:solidFill>
                <a:latin typeface="Roboto Light" panose="02000000000000000000" pitchFamily="2" charset="0"/>
                <a:ea typeface="Roboto Light" panose="02000000000000000000" pitchFamily="2" charset="0"/>
              </a:rPr>
              <a:t>The chapter</a:t>
            </a:r>
            <a:r>
              <a:rPr lang="en-GB" sz="1400" b="0" i="0" baseline="0">
                <a:solidFill>
                  <a:schemeClr val="tx1"/>
                </a:solidFill>
                <a:latin typeface="Roboto Light" panose="02000000000000000000" pitchFamily="2" charset="0"/>
                <a:ea typeface="Roboto Light" panose="02000000000000000000" pitchFamily="2" charset="0"/>
              </a:rPr>
              <a:t> headings may be placed in any corner, depending on the underlying picture</a:t>
            </a:r>
            <a:endParaRPr lang="en-GB" sz="1400" b="0" i="0">
              <a:solidFill>
                <a:schemeClr val="tx1"/>
              </a:solidFill>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a:p>
            <a:endParaRPr lang="en-GB" b="1">
              <a:latin typeface="Roboto Light" panose="02000000000000000000" pitchFamily="2" charset="0"/>
              <a:ea typeface="Roboto Light" panose="02000000000000000000" pitchFamily="2" charset="0"/>
            </a:endParaRPr>
          </a:p>
        </p:txBody>
      </p:sp>
      <p:sp>
        <p:nvSpPr>
          <p:cNvPr id="5" name="Text Placeholder 4"/>
          <p:cNvSpPr>
            <a:spLocks noGrp="1"/>
          </p:cNvSpPr>
          <p:nvPr>
            <p:ph type="body" sz="quarter" idx="15" hasCustomPrompt="1"/>
          </p:nvPr>
        </p:nvSpPr>
        <p:spPr>
          <a:xfrm>
            <a:off x="636266" y="5532438"/>
            <a:ext cx="10546846" cy="787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0">
                <a:solidFill>
                  <a:schemeClr val="tx1"/>
                </a:solidFill>
              </a:rPr>
              <a:t>Chapter heading</a:t>
            </a:r>
            <a:r>
              <a:rPr lang="en-GB" sz="2800" b="0" baseline="0">
                <a:solidFill>
                  <a:schemeClr val="tx1"/>
                </a:solidFill>
              </a:rPr>
              <a:t> (in white)</a:t>
            </a:r>
            <a:endParaRPr lang="en-GB" sz="2800" b="0">
              <a:solidFill>
                <a:schemeClr val="tx1"/>
              </a:solidFill>
            </a:endParaRPr>
          </a:p>
          <a:p>
            <a:pPr lvl="0"/>
            <a:endParaRPr lang="en-GB"/>
          </a:p>
        </p:txBody>
      </p:sp>
    </p:spTree>
    <p:extLst>
      <p:ext uri="{BB962C8B-B14F-4D97-AF65-F5344CB8AC3E}">
        <p14:creationId xmlns:p14="http://schemas.microsoft.com/office/powerpoint/2010/main" val="57813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1 block)">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11155839"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3389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2 block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6351872" y="1347789"/>
            <a:ext cx="5309775"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Tree>
    <p:extLst>
      <p:ext uri="{BB962C8B-B14F-4D97-AF65-F5344CB8AC3E}">
        <p14:creationId xmlns:p14="http://schemas.microsoft.com/office/powerpoint/2010/main" val="65917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7" name="Content Placeholder 6"/>
          <p:cNvSpPr>
            <a:spLocks noGrp="1"/>
          </p:cNvSpPr>
          <p:nvPr>
            <p:ph sz="quarter" idx="13" hasCustomPrompt="1"/>
          </p:nvPr>
        </p:nvSpPr>
        <p:spPr>
          <a:xfrm>
            <a:off x="505808" y="1347280"/>
            <a:ext cx="11155839" cy="5065712"/>
          </a:xfrm>
          <a:prstGeom prst="rect">
            <a:avLst/>
          </a:prstGeom>
        </p:spPr>
        <p:txBody>
          <a:bodyPr/>
          <a:lstStyle>
            <a:lvl1pPr marL="0" indent="0">
              <a:buNone/>
              <a:defRPr baseline="0">
                <a:latin typeface="Roboto Light" panose="02000000000000000000" pitchFamily="2" charset="0"/>
                <a:ea typeface="Roboto Light" panose="02000000000000000000" pitchFamily="2" charset="0"/>
              </a:defRPr>
            </a:lvl1pPr>
          </a:lstStyle>
          <a:p>
            <a:pPr lvl="0"/>
            <a:r>
              <a:rPr lang="en-GB"/>
              <a:t>Graphic</a:t>
            </a:r>
          </a:p>
        </p:txBody>
      </p:sp>
    </p:spTree>
    <p:extLst>
      <p:ext uri="{BB962C8B-B14F-4D97-AF65-F5344CB8AC3E}">
        <p14:creationId xmlns:p14="http://schemas.microsoft.com/office/powerpoint/2010/main" val="4020973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Picture (righ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7029311"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7029311"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3" name="Picture Placeholder 2"/>
          <p:cNvSpPr>
            <a:spLocks noGrp="1"/>
          </p:cNvSpPr>
          <p:nvPr>
            <p:ph type="pic" sz="quarter" idx="13"/>
          </p:nvPr>
        </p:nvSpPr>
        <p:spPr>
          <a:xfrm>
            <a:off x="8252749" y="0"/>
            <a:ext cx="3939250" cy="6858000"/>
          </a:xfrm>
          <a:prstGeom prst="rect">
            <a:avLst/>
          </a:prstGeom>
        </p:spPr>
        <p:txBody>
          <a:bodyPr/>
          <a:lstStyle>
            <a:lvl1pPr marL="0" indent="0">
              <a:buNone/>
              <a:defRPr>
                <a:solidFill>
                  <a:schemeClr val="bg2">
                    <a:lumMod val="75000"/>
                  </a:schemeClr>
                </a:solidFill>
              </a:defRPr>
            </a:lvl1pPr>
          </a:lstStyle>
          <a:p>
            <a:endParaRPr lang="en-GB"/>
          </a:p>
        </p:txBody>
      </p:sp>
    </p:spTree>
    <p:extLst>
      <p:ext uri="{BB962C8B-B14F-4D97-AF65-F5344CB8AC3E}">
        <p14:creationId xmlns:p14="http://schemas.microsoft.com/office/powerpoint/2010/main" val="2393399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left)">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4664596" y="695517"/>
            <a:ext cx="6997051" cy="523684"/>
          </a:xfrm>
          <a:prstGeom prst="rect">
            <a:avLst/>
          </a:prstGeom>
        </p:spPr>
        <p:txBody>
          <a:bodyPr/>
          <a:lstStyle>
            <a:lvl1pPr marL="0" indent="0" algn="l">
              <a:buFontTx/>
              <a:buNone/>
              <a:defRPr sz="3400" b="0" i="0" cap="all" spc="200" baseline="0">
                <a:solidFill>
                  <a:srgbClr val="00B0F0"/>
                </a:solidFill>
                <a:latin typeface="+mn-lt"/>
              </a:defRPr>
            </a:lvl1pPr>
          </a:lstStyle>
          <a:p>
            <a:pPr lvl="0"/>
            <a:r>
              <a:rPr lang="en-US"/>
              <a:t>Title</a:t>
            </a:r>
          </a:p>
        </p:txBody>
      </p:sp>
      <p:sp>
        <p:nvSpPr>
          <p:cNvPr id="7" name="Text Placeholder 13">
            <a:extLst>
              <a:ext uri="{FF2B5EF4-FFF2-40B4-BE49-F238E27FC236}">
                <a16:creationId xmlns:a16="http://schemas.microsoft.com/office/drawing/2014/main" id="{86B802DC-C6EE-8348-A8E3-071D8A2FD453}"/>
              </a:ext>
            </a:extLst>
          </p:cNvPr>
          <p:cNvSpPr>
            <a:spLocks noGrp="1"/>
          </p:cNvSpPr>
          <p:nvPr>
            <p:ph type="body" sz="quarter" idx="13" hasCustomPrompt="1"/>
          </p:nvPr>
        </p:nvSpPr>
        <p:spPr>
          <a:xfrm>
            <a:off x="4664598" y="1347789"/>
            <a:ext cx="6997050"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Roboto Light" panose="02000000000000000000" pitchFamily="2" charset="0"/>
                <a:ea typeface="Roboto Light" panose="02000000000000000000" pitchFamily="2" charset="0"/>
              </a:defRPr>
            </a:lvl1pPr>
          </a:lstStyle>
          <a:p>
            <a:pPr lvl="0"/>
            <a:r>
              <a:rPr lang="en-US"/>
              <a:t>Bullet points</a:t>
            </a:r>
          </a:p>
        </p:txBody>
      </p:sp>
      <p:sp>
        <p:nvSpPr>
          <p:cNvPr id="8" name="Picture Placeholder 2"/>
          <p:cNvSpPr>
            <a:spLocks noGrp="1"/>
          </p:cNvSpPr>
          <p:nvPr>
            <p:ph type="pic" sz="quarter" idx="14"/>
          </p:nvPr>
        </p:nvSpPr>
        <p:spPr>
          <a:xfrm>
            <a:off x="1928" y="0"/>
            <a:ext cx="3939250" cy="6858000"/>
          </a:xfrm>
          <a:prstGeom prst="rect">
            <a:avLst/>
          </a:prstGeom>
        </p:spPr>
        <p:txBody>
          <a:bodyPr/>
          <a:lstStyle>
            <a:lvl1pPr marL="0" indent="0">
              <a:buNone/>
              <a:defRPr>
                <a:solidFill>
                  <a:schemeClr val="bg2">
                    <a:lumMod val="75000"/>
                  </a:schemeClr>
                </a:solidFill>
                <a:latin typeface="Roboto" panose="02000000000000000000" pitchFamily="2" charset="0"/>
                <a:ea typeface="Roboto" panose="02000000000000000000" pitchFamily="2" charset="0"/>
              </a:defRPr>
            </a:lvl1pPr>
          </a:lstStyle>
          <a:p>
            <a:endParaRPr lang="en-GB"/>
          </a:p>
        </p:txBody>
      </p:sp>
    </p:spTree>
    <p:extLst>
      <p:ext uri="{BB962C8B-B14F-4D97-AF65-F5344CB8AC3E}">
        <p14:creationId xmlns:p14="http://schemas.microsoft.com/office/powerpoint/2010/main" val="320635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801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4" r:id="rId4"/>
    <p:sldLayoutId id="2147483656" r:id="rId5"/>
    <p:sldLayoutId id="2147483653" r:id="rId6"/>
    <p:sldLayoutId id="2147483660" r:id="rId7"/>
    <p:sldLayoutId id="2147483657" r:id="rId8"/>
    <p:sldLayoutId id="2147483658" r:id="rId9"/>
    <p:sldLayoutId id="2147483659" r:id="rId10"/>
    <p:sldLayoutId id="2147483655"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cmc.sharepoint.com/:f:/s/Proteus/EgVteGC7JvtHsdaHH9v2HY8BMduwU5u9OgpkhRifmMQGEw?e=jMUTR2" TargetMode="External"/><Relationship Id="rId2" Type="http://schemas.openxmlformats.org/officeDocument/2006/relationships/hyperlink" Target="https://wcmc.sharepoint.com/:f:/s/Proteus/EswxgHizB4NOpTRn3QHCbCgBeKsQXK1JAUojxqI1miMh0g?e=pKNYeH"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B7_B2D4377.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BD_E82C2DB3.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C2_D2532CAB.xm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C5_302B1509.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BF_776198A7.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microsoft.com/office/2018/10/relationships/comments" Target="../comments/modernComment_1B3_5764A7AC.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643BAA-95B7-4B86-9180-544F6CB54211}"/>
              </a:ext>
            </a:extLst>
          </p:cNvPr>
          <p:cNvSpPr>
            <a:spLocks noGrp="1"/>
          </p:cNvSpPr>
          <p:nvPr>
            <p:ph type="body" sz="quarter" idx="11"/>
          </p:nvPr>
        </p:nvSpPr>
        <p:spPr>
          <a:xfrm>
            <a:off x="471948" y="353962"/>
            <a:ext cx="11155839" cy="523684"/>
          </a:xfrm>
        </p:spPr>
        <p:txBody>
          <a:bodyPr lIns="91440" tIns="45720" rIns="91440" bIns="45720" anchor="t"/>
          <a:lstStyle/>
          <a:p>
            <a:r>
              <a:rPr lang="en-GB" b="0">
                <a:latin typeface="Arial"/>
                <a:cs typeface="Arial"/>
              </a:rPr>
              <a:t>Template guidance - Read me</a:t>
            </a:r>
          </a:p>
        </p:txBody>
      </p:sp>
      <p:sp>
        <p:nvSpPr>
          <p:cNvPr id="3" name="Text Placeholder 2">
            <a:extLst>
              <a:ext uri="{FF2B5EF4-FFF2-40B4-BE49-F238E27FC236}">
                <a16:creationId xmlns:a16="http://schemas.microsoft.com/office/drawing/2014/main" id="{AB4C89EC-274B-44F1-A8DE-CCEFE828B9B5}"/>
              </a:ext>
            </a:extLst>
          </p:cNvPr>
          <p:cNvSpPr>
            <a:spLocks noGrp="1"/>
          </p:cNvSpPr>
          <p:nvPr>
            <p:ph type="body" sz="quarter" idx="12"/>
          </p:nvPr>
        </p:nvSpPr>
        <p:spPr>
          <a:xfrm>
            <a:off x="543950" y="1066436"/>
            <a:ext cx="11648050" cy="5065203"/>
          </a:xfrm>
        </p:spPr>
        <p:txBody>
          <a:bodyPr lIns="90000" tIns="45720" rIns="91440" bIns="45720" anchor="t"/>
          <a:lstStyle/>
          <a:p>
            <a:pPr marL="0" indent="0">
              <a:buNone/>
            </a:pPr>
            <a:r>
              <a:rPr lang="en-GB" sz="1400">
                <a:latin typeface="Roboto Light"/>
              </a:rPr>
              <a:t>This template has been </a:t>
            </a:r>
            <a:r>
              <a:rPr lang="en-GB" sz="1400" i="1">
                <a:latin typeface="Roboto Light"/>
              </a:rPr>
              <a:t>designed</a:t>
            </a:r>
            <a:r>
              <a:rPr lang="en-GB" sz="1400">
                <a:latin typeface="Roboto Light"/>
              </a:rPr>
              <a:t> and </a:t>
            </a:r>
            <a:r>
              <a:rPr lang="en-GB" sz="1400" i="1">
                <a:latin typeface="Roboto Light"/>
              </a:rPr>
              <a:t>approved</a:t>
            </a:r>
            <a:r>
              <a:rPr lang="en-GB" sz="1400">
                <a:latin typeface="Roboto Light"/>
              </a:rPr>
              <a:t> for </a:t>
            </a:r>
            <a:r>
              <a:rPr lang="en-GB" sz="1400" err="1">
                <a:latin typeface="Roboto Light"/>
              </a:rPr>
              <a:t>powerpoints</a:t>
            </a:r>
            <a:r>
              <a:rPr lang="en-GB" sz="1400">
                <a:latin typeface="Roboto Light"/>
              </a:rPr>
              <a:t> for the Proteus Partnership. To ensure presentations get approved and not rejected, please follow the template and the following guidelines:</a:t>
            </a:r>
          </a:p>
          <a:p>
            <a:r>
              <a:rPr lang="en-GB" sz="1400">
                <a:latin typeface="Roboto Light"/>
              </a:rPr>
              <a:t>Ensure that the </a:t>
            </a:r>
            <a:r>
              <a:rPr lang="en-GB" sz="1400" i="1">
                <a:latin typeface="Roboto Light"/>
              </a:rPr>
              <a:t>grey box </a:t>
            </a:r>
            <a:r>
              <a:rPr lang="en-GB" sz="1400">
                <a:latin typeface="Roboto Light"/>
              </a:rPr>
              <a:t>is on every slide (</a:t>
            </a:r>
            <a:r>
              <a:rPr lang="en-GB" sz="1400" i="1">
                <a:latin typeface="Roboto Light"/>
              </a:rPr>
              <a:t>this has to be done manually</a:t>
            </a:r>
            <a:r>
              <a:rPr lang="en-GB" sz="1400">
                <a:latin typeface="Roboto Light"/>
              </a:rPr>
              <a:t>) and that it is at the front of all images (</a:t>
            </a:r>
            <a:r>
              <a:rPr lang="en-GB" sz="1400" i="1">
                <a:latin typeface="Roboto Light"/>
              </a:rPr>
              <a:t>click bring to front</a:t>
            </a:r>
            <a:r>
              <a:rPr lang="en-GB" sz="1400">
                <a:latin typeface="Roboto Light"/>
              </a:rPr>
              <a:t>) and in the same position – consistency is key</a:t>
            </a:r>
            <a:endParaRPr lang="en-GB" sz="1400"/>
          </a:p>
          <a:p>
            <a:r>
              <a:rPr lang="en-GB" sz="1400">
                <a:latin typeface="Roboto Light"/>
              </a:rPr>
              <a:t>Avoid using </a:t>
            </a:r>
            <a:r>
              <a:rPr lang="en-GB" sz="1400" b="1">
                <a:latin typeface="Roboto Light"/>
              </a:rPr>
              <a:t>BOLD </a:t>
            </a:r>
            <a:r>
              <a:rPr lang="en-GB" sz="1400">
                <a:latin typeface="Roboto Light"/>
              </a:rPr>
              <a:t>font in Title/Chapter Slides</a:t>
            </a:r>
            <a:endParaRPr lang="en-GB" sz="1400"/>
          </a:p>
          <a:p>
            <a:r>
              <a:rPr lang="en-GB" sz="1400"/>
              <a:t>Use </a:t>
            </a:r>
            <a:r>
              <a:rPr lang="en-GB" sz="1400">
                <a:latin typeface="+mj-lt"/>
              </a:rPr>
              <a:t>Roboto text </a:t>
            </a:r>
            <a:r>
              <a:rPr lang="en-GB" sz="1400"/>
              <a:t>for content-slide headings and </a:t>
            </a:r>
            <a:r>
              <a:rPr lang="en-GB" sz="1400" b="1">
                <a:latin typeface="Roboto Light" panose="02000000000000000000" pitchFamily="2" charset="0"/>
                <a:ea typeface="Roboto Light" panose="02000000000000000000" pitchFamily="2" charset="0"/>
              </a:rPr>
              <a:t>Roboto Light </a:t>
            </a:r>
            <a:r>
              <a:rPr lang="en-GB" sz="1400"/>
              <a:t>for body text</a:t>
            </a:r>
          </a:p>
          <a:p>
            <a:r>
              <a:rPr lang="en-GB" sz="1400"/>
              <a:t>Use </a:t>
            </a:r>
            <a:r>
              <a:rPr lang="en-GB" sz="1400" b="1"/>
              <a:t>Roboto Light </a:t>
            </a:r>
            <a:r>
              <a:rPr lang="en-GB" sz="1400"/>
              <a:t>for title slide heading</a:t>
            </a:r>
          </a:p>
          <a:p>
            <a:r>
              <a:rPr lang="en-GB" sz="1400"/>
              <a:t>Keep slides simple with as little text as possible</a:t>
            </a:r>
          </a:p>
          <a:p>
            <a:r>
              <a:rPr lang="en-GB" sz="1400">
                <a:latin typeface="Roboto Light"/>
              </a:rPr>
              <a:t>Make sure you use a range of images from the pre-approved image library (see below) - </a:t>
            </a:r>
            <a:r>
              <a:rPr lang="en-GB" sz="1400" b="1">
                <a:latin typeface="Roboto Light"/>
              </a:rPr>
              <a:t>use no single image more than once</a:t>
            </a:r>
          </a:p>
          <a:p>
            <a:r>
              <a:rPr lang="en-GB" sz="1400"/>
              <a:t>All images should be cropped and formatted to match the allocated areas in the slides</a:t>
            </a:r>
          </a:p>
          <a:p>
            <a:r>
              <a:rPr lang="en-GB" sz="1400"/>
              <a:t>Please choose images from the pre-approved image folders located here:</a:t>
            </a:r>
          </a:p>
          <a:p>
            <a:pPr lvl="4"/>
            <a:r>
              <a:rPr lang="en-GB" sz="1100">
                <a:hlinkClick r:id="rId2"/>
              </a:rPr>
              <a:t>Content Slide images</a:t>
            </a:r>
            <a:endParaRPr lang="en-GB" sz="1100"/>
          </a:p>
          <a:p>
            <a:pPr lvl="4"/>
            <a:r>
              <a:rPr lang="en-GB" sz="1100">
                <a:hlinkClick r:id="rId3"/>
              </a:rPr>
              <a:t>Title Slide images</a:t>
            </a:r>
            <a:endParaRPr lang="en-GB" sz="1100"/>
          </a:p>
          <a:p>
            <a:pPr marL="1828800" lvl="4" indent="0">
              <a:buNone/>
            </a:pPr>
            <a:endParaRPr lang="en-GB" sz="1200"/>
          </a:p>
        </p:txBody>
      </p:sp>
    </p:spTree>
    <p:extLst>
      <p:ext uri="{BB962C8B-B14F-4D97-AF65-F5344CB8AC3E}">
        <p14:creationId xmlns:p14="http://schemas.microsoft.com/office/powerpoint/2010/main" val="1237599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b="0"/>
              <a:t>Carbon vs. Biodiversity</a:t>
            </a:r>
          </a:p>
        </p:txBody>
      </p:sp>
      <p:sp>
        <p:nvSpPr>
          <p:cNvPr id="5" name="Rectangle 4">
            <a:extLst>
              <a:ext uri="{FF2B5EF4-FFF2-40B4-BE49-F238E27FC236}">
                <a16:creationId xmlns:a16="http://schemas.microsoft.com/office/drawing/2014/main" id="{37E59B1F-4DF1-4F8F-B963-2DF33695D835}"/>
              </a:ext>
            </a:extLst>
          </p:cNvPr>
          <p:cNvSpPr>
            <a:spLocks noChangeAspect="1"/>
          </p:cNvSpPr>
          <p:nvPr/>
        </p:nvSpPr>
        <p:spPr>
          <a:xfrm>
            <a:off x="298704" y="259079"/>
            <a:ext cx="11594592" cy="6339840"/>
          </a:xfrm>
          <a:prstGeom prst="rect">
            <a:avLst/>
          </a:prstGeom>
          <a:noFill/>
          <a:ln w="19050">
            <a:solidFill>
              <a:srgbClr val="EAE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603E10F8-BFEB-D73C-1B68-F02FE9B5CB86}"/>
              </a:ext>
            </a:extLst>
          </p:cNvPr>
          <p:cNvPicPr>
            <a:picLocks noGrp="1" noChangeAspect="1"/>
          </p:cNvPicPr>
          <p:nvPr>
            <p:ph sz="quarter" idx="13"/>
          </p:nvPr>
        </p:nvPicPr>
        <p:blipFill>
          <a:blip r:embed="rId3"/>
          <a:stretch>
            <a:fillRect/>
          </a:stretch>
        </p:blipFill>
        <p:spPr>
          <a:xfrm>
            <a:off x="2085509" y="2299447"/>
            <a:ext cx="2836582" cy="2836582"/>
          </a:xfrm>
          <a:prstGeom prst="rect">
            <a:avLst/>
          </a:prstGeom>
        </p:spPr>
      </p:pic>
      <p:pic>
        <p:nvPicPr>
          <p:cNvPr id="11" name="Picture 10">
            <a:extLst>
              <a:ext uri="{FF2B5EF4-FFF2-40B4-BE49-F238E27FC236}">
                <a16:creationId xmlns:a16="http://schemas.microsoft.com/office/drawing/2014/main" id="{16032626-38D1-190C-54CB-F868DDBF74D2}"/>
              </a:ext>
            </a:extLst>
          </p:cNvPr>
          <p:cNvPicPr>
            <a:picLocks noChangeAspect="1"/>
          </p:cNvPicPr>
          <p:nvPr/>
        </p:nvPicPr>
        <p:blipFill>
          <a:blip r:embed="rId4"/>
          <a:stretch>
            <a:fillRect/>
          </a:stretch>
        </p:blipFill>
        <p:spPr>
          <a:xfrm>
            <a:off x="6459072" y="1655639"/>
            <a:ext cx="3817464" cy="3817464"/>
          </a:xfrm>
          <a:prstGeom prst="rect">
            <a:avLst/>
          </a:prstGeom>
        </p:spPr>
      </p:pic>
    </p:spTree>
    <p:extLst>
      <p:ext uri="{BB962C8B-B14F-4D97-AF65-F5344CB8AC3E}">
        <p14:creationId xmlns:p14="http://schemas.microsoft.com/office/powerpoint/2010/main" val="190562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F325E5D-35C8-4691-8EAA-E4FBECDBE846}"/>
              </a:ext>
            </a:extLst>
          </p:cNvPr>
          <p:cNvPicPr>
            <a:picLocks noGrp="1" noChangeAspect="1"/>
          </p:cNvPicPr>
          <p:nvPr>
            <p:ph type="pic" sz="quarter" idx="13"/>
          </p:nvPr>
        </p:nvPicPr>
        <p:blipFill>
          <a:blip r:embed="rId3"/>
          <a:srcRect l="6920" r="6920"/>
          <a:stretch/>
        </p:blipFill>
        <p:spPr/>
      </p:pic>
      <p:sp>
        <p:nvSpPr>
          <p:cNvPr id="2" name="Text Placeholder 1"/>
          <p:cNvSpPr>
            <a:spLocks noGrp="1"/>
          </p:cNvSpPr>
          <p:nvPr>
            <p:ph type="body" sz="quarter" idx="11"/>
          </p:nvPr>
        </p:nvSpPr>
        <p:spPr>
          <a:xfrm>
            <a:off x="298704" y="695517"/>
            <a:ext cx="7655342" cy="523684"/>
          </a:xfrm>
        </p:spPr>
        <p:txBody>
          <a:bodyPr/>
          <a:lstStyle/>
          <a:p>
            <a:r>
              <a:rPr lang="en-GB"/>
              <a:t>Defining biodiversity credits</a:t>
            </a:r>
          </a:p>
          <a:p>
            <a:endParaRPr lang="en-GB" b="0"/>
          </a:p>
        </p:txBody>
      </p:sp>
      <p:sp>
        <p:nvSpPr>
          <p:cNvPr id="3" name="Text Placeholder 2"/>
          <p:cNvSpPr>
            <a:spLocks noGrp="1"/>
          </p:cNvSpPr>
          <p:nvPr>
            <p:ph type="body" sz="quarter" idx="12"/>
          </p:nvPr>
        </p:nvSpPr>
        <p:spPr>
          <a:xfrm>
            <a:off x="505808" y="1347789"/>
            <a:ext cx="7448238" cy="5065203"/>
          </a:xfrm>
        </p:spPr>
        <p:txBody>
          <a:bodyPr/>
          <a:lstStyle/>
          <a:p>
            <a:r>
              <a:rPr lang="en-GB"/>
              <a:t>“quantifiable unit representing a biodiversity conservation and/or enhancement claim, which cannot be used as an offset” (GEF)</a:t>
            </a:r>
          </a:p>
          <a:p>
            <a:r>
              <a:rPr lang="en-GB"/>
              <a:t>“a certain “amount” of "biodiversity gains" generated on the ground and expressed in a "standard unit"” (Organisation for Biodiversity Certificates)</a:t>
            </a:r>
          </a:p>
          <a:p>
            <a:r>
              <a:rPr lang="en-GB"/>
              <a:t>“an economic instrument used to finance activities that deliver net positive biodiversity gains” (WEF)</a:t>
            </a: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24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24491" y="494991"/>
            <a:ext cx="6997051" cy="523684"/>
          </a:xfrm>
        </p:spPr>
        <p:txBody>
          <a:bodyPr/>
          <a:lstStyle/>
          <a:p>
            <a:r>
              <a:rPr lang="en-GB" b="0"/>
              <a:t>Key uncertainties / risks</a:t>
            </a:r>
          </a:p>
        </p:txBody>
      </p:sp>
      <p:sp>
        <p:nvSpPr>
          <p:cNvPr id="3" name="Text Placeholder 2"/>
          <p:cNvSpPr>
            <a:spLocks noGrp="1"/>
          </p:cNvSpPr>
          <p:nvPr>
            <p:ph type="body" sz="quarter" idx="13"/>
          </p:nvPr>
        </p:nvSpPr>
        <p:spPr>
          <a:xfrm>
            <a:off x="4624492" y="1239948"/>
            <a:ext cx="6997050" cy="4617582"/>
          </a:xfrm>
        </p:spPr>
        <p:txBody>
          <a:bodyPr lIns="90000" tIns="45720" rIns="91440" bIns="45720" anchor="t"/>
          <a:lstStyle/>
          <a:p>
            <a:r>
              <a:rPr lang="en-GB">
                <a:latin typeface="Roboto Light"/>
                <a:ea typeface="Roboto Light"/>
                <a:cs typeface="Roboto Light"/>
              </a:rPr>
              <a:t>Offsets vs. “Nature Positive” and claims</a:t>
            </a:r>
          </a:p>
          <a:p>
            <a:r>
              <a:rPr lang="en-GB">
                <a:latin typeface="Roboto Light"/>
                <a:ea typeface="Roboto Light"/>
                <a:cs typeface="Roboto Light"/>
              </a:rPr>
              <a:t>Nature protection vs. restoration</a:t>
            </a:r>
          </a:p>
          <a:p>
            <a:r>
              <a:rPr lang="en-GB">
                <a:latin typeface="Roboto Light"/>
                <a:ea typeface="Roboto Light"/>
                <a:cs typeface="Roboto Light"/>
              </a:rPr>
              <a:t>Questions over leakage</a:t>
            </a:r>
          </a:p>
          <a:p>
            <a:r>
              <a:rPr lang="en-GB">
                <a:latin typeface="Roboto Light"/>
                <a:ea typeface="Roboto Light"/>
                <a:cs typeface="Roboto Light"/>
              </a:rPr>
              <a:t>Secondary market or not?</a:t>
            </a:r>
          </a:p>
          <a:p>
            <a:r>
              <a:rPr lang="en-GB">
                <a:latin typeface="Roboto Light"/>
                <a:ea typeface="Roboto Light"/>
                <a:cs typeface="Roboto Light"/>
              </a:rPr>
              <a:t>What metric to use?</a:t>
            </a:r>
          </a:p>
          <a:p>
            <a:r>
              <a:rPr lang="en-GB">
                <a:latin typeface="Roboto Light"/>
                <a:ea typeface="Roboto Light"/>
                <a:cs typeface="Roboto Light"/>
              </a:rPr>
              <a:t>What is the common goal? (e.g. Net Zero)</a:t>
            </a:r>
          </a:p>
          <a:p>
            <a:r>
              <a:rPr lang="en-GB">
                <a:latin typeface="Roboto Light"/>
                <a:ea typeface="Roboto Light"/>
                <a:cs typeface="Roboto Light"/>
              </a:rPr>
              <a:t>Climate change</a:t>
            </a:r>
          </a:p>
          <a:p>
            <a:r>
              <a:rPr lang="en-GB">
                <a:latin typeface="Roboto Light"/>
                <a:ea typeface="Roboto Light"/>
                <a:cs typeface="Roboto Light"/>
              </a:rPr>
              <a:t>Social impacts and appropriate safeguards</a:t>
            </a:r>
            <a:endParaRPr lang="en-GB">
              <a:cs typeface="Roboto Light"/>
            </a:endParaRPr>
          </a:p>
        </p:txBody>
      </p:sp>
      <p:pic>
        <p:nvPicPr>
          <p:cNvPr id="9" name="Picture Placeholder 8">
            <a:extLst>
              <a:ext uri="{FF2B5EF4-FFF2-40B4-BE49-F238E27FC236}">
                <a16:creationId xmlns:a16="http://schemas.microsoft.com/office/drawing/2014/main" id="{F914A310-0739-DB91-90E2-FA2C6CDE1DF3}"/>
              </a:ext>
            </a:extLst>
          </p:cNvPr>
          <p:cNvPicPr>
            <a:picLocks noGrp="1" noChangeAspect="1"/>
          </p:cNvPicPr>
          <p:nvPr>
            <p:ph type="pic" sz="quarter" idx="14"/>
          </p:nvPr>
        </p:nvPicPr>
        <p:blipFill>
          <a:blip r:embed="rId4"/>
          <a:srcRect l="11681" r="11681"/>
          <a:stretch/>
        </p:blipFill>
        <p:spPr>
          <a:xfrm>
            <a:off x="0" y="0"/>
            <a:ext cx="3939250" cy="6858000"/>
          </a:xfrm>
          <a:prstGeom prst="rect">
            <a:avLst/>
          </a:prstGeo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1576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9919" y="540295"/>
            <a:ext cx="10246644" cy="523684"/>
          </a:xfrm>
        </p:spPr>
        <p:txBody>
          <a:bodyPr lIns="91440" tIns="45720" rIns="91440" bIns="45720" anchor="t"/>
          <a:lstStyle/>
          <a:p>
            <a:r>
              <a:rPr lang="en-GB">
                <a:ea typeface="+mn-lt"/>
                <a:cs typeface="+mn-lt"/>
              </a:rPr>
              <a:t>Potential Integrity</a:t>
            </a:r>
            <a:r>
              <a:rPr lang="en-GB" b="0">
                <a:ea typeface="+mn-lt"/>
                <a:cs typeface="+mn-lt"/>
              </a:rPr>
              <a:t> principles</a:t>
            </a:r>
            <a:endParaRPr lang="en-US">
              <a:ea typeface="+mn-lt"/>
              <a:cs typeface="+mn-lt"/>
            </a:endParaRP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68437C-0D7B-A844-4315-051F3718552B}"/>
              </a:ext>
            </a:extLst>
          </p:cNvPr>
          <p:cNvSpPr txBox="1"/>
          <p:nvPr/>
        </p:nvSpPr>
        <p:spPr>
          <a:xfrm>
            <a:off x="693808" y="1270235"/>
            <a:ext cx="10898118"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b="1">
                <a:latin typeface="Roboto Light"/>
                <a:ea typeface="Roboto Light"/>
                <a:cs typeface="Roboto Light"/>
              </a:rPr>
              <a:t>Integrity</a:t>
            </a:r>
            <a:r>
              <a:rPr lang="en-US">
                <a:latin typeface="Roboto Light"/>
                <a:ea typeface="Roboto Light"/>
                <a:cs typeface="Roboto Light"/>
              </a:rPr>
              <a:t>: </a:t>
            </a:r>
            <a:endParaRPr lang="en-US"/>
          </a:p>
          <a:p>
            <a:pPr marL="800100" lvl="1" indent="-342900">
              <a:lnSpc>
                <a:spcPct val="150000"/>
              </a:lnSpc>
              <a:buFont typeface="Arial"/>
              <a:buChar char="•"/>
            </a:pPr>
            <a:r>
              <a:rPr lang="en-US">
                <a:latin typeface="Roboto Light"/>
                <a:ea typeface="Roboto Light"/>
                <a:cs typeface="Roboto Light"/>
              </a:rPr>
              <a:t>Deliver positive biodiversity outcomes benefiting nature and people;</a:t>
            </a:r>
          </a:p>
          <a:p>
            <a:pPr marL="800100" lvl="1" indent="-342900">
              <a:lnSpc>
                <a:spcPct val="150000"/>
              </a:lnSpc>
              <a:buFont typeface="Arial"/>
              <a:buChar char="•"/>
            </a:pPr>
            <a:r>
              <a:rPr lang="en-US">
                <a:latin typeface="Roboto Light"/>
                <a:ea typeface="Roboto Light"/>
                <a:cs typeface="Roboto Light"/>
              </a:rPr>
              <a:t>Drive finance to nature conservation and restoration activities that can help meet the </a:t>
            </a:r>
            <a:r>
              <a:rPr lang="en-US" b="1">
                <a:latin typeface="Roboto Light"/>
                <a:ea typeface="Roboto Light"/>
                <a:cs typeface="Roboto Light"/>
              </a:rPr>
              <a:t>Kunming Montreal Global Biodiversity Framework (GBF) </a:t>
            </a:r>
            <a:r>
              <a:rPr lang="en-US">
                <a:latin typeface="Roboto Light"/>
                <a:ea typeface="Roboto Light"/>
                <a:cs typeface="Roboto Light"/>
              </a:rPr>
              <a:t>goals and targets;</a:t>
            </a:r>
          </a:p>
          <a:p>
            <a:pPr marL="342900" indent="-342900">
              <a:buFont typeface="Arial"/>
              <a:buChar char="•"/>
            </a:pPr>
            <a:endParaRPr lang="en-US">
              <a:latin typeface="Roboto Light"/>
              <a:ea typeface="Roboto Light"/>
              <a:cs typeface="Roboto Light"/>
            </a:endParaRPr>
          </a:p>
          <a:p>
            <a:pPr marL="342900" indent="-342900">
              <a:buFont typeface="Arial"/>
              <a:buChar char="•"/>
            </a:pPr>
            <a:r>
              <a:rPr lang="en-US" b="1">
                <a:latin typeface="Roboto Light"/>
                <a:ea typeface="Roboto Light"/>
                <a:cs typeface="Roboto Light"/>
              </a:rPr>
              <a:t>Equity</a:t>
            </a:r>
            <a:r>
              <a:rPr lang="en-US">
                <a:latin typeface="Roboto Light"/>
                <a:ea typeface="Roboto Light"/>
                <a:cs typeface="Roboto Light"/>
              </a:rPr>
              <a:t>: respect and safeguard the rights of </a:t>
            </a:r>
            <a:r>
              <a:rPr lang="en-GB">
                <a:latin typeface="Roboto Light"/>
                <a:ea typeface="Roboto Light"/>
                <a:cs typeface="Roboto Light"/>
              </a:rPr>
              <a:t>IPLCs, promoting engagement to ensure benefits on the ground </a:t>
            </a:r>
            <a:endParaRPr lang="en-US">
              <a:latin typeface="Roboto Light"/>
              <a:ea typeface="Roboto Light"/>
              <a:cs typeface="Roboto Light"/>
            </a:endParaRPr>
          </a:p>
          <a:p>
            <a:pPr marL="342900" indent="-342900">
              <a:buFont typeface="Arial"/>
              <a:buChar char="•"/>
            </a:pPr>
            <a:endParaRPr lang="en-US">
              <a:latin typeface="Roboto Light"/>
              <a:ea typeface="Roboto Light"/>
              <a:cs typeface="Roboto Light"/>
            </a:endParaRPr>
          </a:p>
          <a:p>
            <a:pPr marL="342900" indent="-342900">
              <a:buFont typeface="Arial"/>
              <a:buChar char="•"/>
            </a:pPr>
            <a:r>
              <a:rPr lang="en-US" b="1">
                <a:latin typeface="Roboto Light"/>
                <a:ea typeface="Roboto Light"/>
                <a:cs typeface="Roboto Light"/>
              </a:rPr>
              <a:t>Quality</a:t>
            </a:r>
            <a:r>
              <a:rPr lang="en-US">
                <a:latin typeface="Roboto Light"/>
                <a:ea typeface="Roboto Light"/>
                <a:cs typeface="Roboto Light"/>
              </a:rPr>
              <a:t>: measurable biodiversity outcomes supported by scientific evidence</a:t>
            </a:r>
          </a:p>
          <a:p>
            <a:pPr marL="342900" indent="-342900">
              <a:buFont typeface="Arial"/>
              <a:buChar char="•"/>
            </a:pPr>
            <a:endParaRPr lang="en-US">
              <a:latin typeface="Roboto Light"/>
              <a:ea typeface="Roboto Light"/>
              <a:cs typeface="Roboto Light"/>
            </a:endParaRPr>
          </a:p>
          <a:p>
            <a:pPr marL="342900" indent="-342900">
              <a:buFont typeface="Arial"/>
              <a:buChar char="•"/>
            </a:pPr>
            <a:r>
              <a:rPr lang="en-US">
                <a:latin typeface="Roboto Light"/>
                <a:ea typeface="Roboto Light"/>
                <a:cs typeface="Roboto Light"/>
              </a:rPr>
              <a:t>Ensure </a:t>
            </a:r>
            <a:r>
              <a:rPr lang="en-US" b="1">
                <a:latin typeface="Roboto Light"/>
                <a:ea typeface="Roboto Light"/>
                <a:cs typeface="Roboto Light"/>
              </a:rPr>
              <a:t>transparent reporting </a:t>
            </a:r>
            <a:r>
              <a:rPr lang="en-US">
                <a:latin typeface="Roboto Light"/>
                <a:ea typeface="Roboto Light"/>
                <a:cs typeface="Roboto Light"/>
              </a:rPr>
              <a:t>of project impacts to manage the risk to credit buyers </a:t>
            </a:r>
          </a:p>
          <a:p>
            <a:pPr marL="342900" indent="-342900">
              <a:buFont typeface="Arial"/>
              <a:buChar char="•"/>
            </a:pPr>
            <a:endParaRPr lang="en-GB">
              <a:latin typeface="Roboto Light"/>
              <a:ea typeface="Roboto Light"/>
              <a:cs typeface="Roboto Light"/>
            </a:endParaRPr>
          </a:p>
          <a:p>
            <a:pPr marL="342900" indent="-342900">
              <a:buFont typeface="Arial"/>
              <a:buChar char="•"/>
            </a:pPr>
            <a:r>
              <a:rPr lang="en-GB">
                <a:latin typeface="Roboto Light"/>
                <a:ea typeface="Roboto Light"/>
                <a:cs typeface="Roboto Light"/>
              </a:rPr>
              <a:t>Not being used for offsetting purposes </a:t>
            </a:r>
          </a:p>
          <a:p>
            <a:pPr marL="342900" indent="-342900">
              <a:buFont typeface="Arial"/>
              <a:buChar char="•"/>
            </a:pPr>
            <a:endParaRPr lang="en-GB">
              <a:latin typeface="Roboto Light"/>
              <a:ea typeface="Roboto Light"/>
              <a:cs typeface="Roboto Light"/>
            </a:endParaRPr>
          </a:p>
          <a:p>
            <a:pPr marL="342900" indent="-342900">
              <a:buFont typeface="Arial"/>
              <a:buChar char="•"/>
            </a:pPr>
            <a:r>
              <a:rPr lang="en-GB">
                <a:latin typeface="Roboto Light"/>
                <a:ea typeface="Roboto Light"/>
                <a:cs typeface="Roboto Light"/>
              </a:rPr>
              <a:t>Fair pricing </a:t>
            </a:r>
            <a:endParaRPr lang="en-US">
              <a:ea typeface="Roboto"/>
              <a:cs typeface="Roboto"/>
            </a:endParaRPr>
          </a:p>
        </p:txBody>
      </p:sp>
    </p:spTree>
    <p:extLst>
      <p:ext uri="{BB962C8B-B14F-4D97-AF65-F5344CB8AC3E}">
        <p14:creationId xmlns:p14="http://schemas.microsoft.com/office/powerpoint/2010/main" val="389520939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2077" y="474872"/>
            <a:ext cx="5703923" cy="523684"/>
          </a:xfrm>
        </p:spPr>
        <p:txBody>
          <a:bodyPr lIns="91440" tIns="45720" rIns="91440" bIns="45720" anchor="t"/>
          <a:lstStyle/>
          <a:p>
            <a:r>
              <a:rPr lang="en-GB"/>
              <a:t>Stakeholders involvement with biodiversity credits </a:t>
            </a:r>
            <a:endParaRPr lang="en-GB" b="0"/>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network diagram of different colored circles and lines&#10;&#10;Description automatically generated">
            <a:extLst>
              <a:ext uri="{FF2B5EF4-FFF2-40B4-BE49-F238E27FC236}">
                <a16:creationId xmlns:a16="http://schemas.microsoft.com/office/drawing/2014/main" id="{652D5C5D-5C57-73F0-CA9C-90E0CA2838F3}"/>
              </a:ext>
            </a:extLst>
          </p:cNvPr>
          <p:cNvPicPr>
            <a:picLocks noChangeAspect="1"/>
          </p:cNvPicPr>
          <p:nvPr/>
        </p:nvPicPr>
        <p:blipFill>
          <a:blip r:embed="rId4"/>
          <a:stretch>
            <a:fillRect/>
          </a:stretch>
        </p:blipFill>
        <p:spPr>
          <a:xfrm>
            <a:off x="6357257" y="292725"/>
            <a:ext cx="5509985" cy="4403836"/>
          </a:xfrm>
          <a:prstGeom prst="rect">
            <a:avLst/>
          </a:prstGeom>
        </p:spPr>
      </p:pic>
      <p:pic>
        <p:nvPicPr>
          <p:cNvPr id="4" name="Picture 3" descr="A screenshot of a phone&#10;&#10;Description automatically generated">
            <a:extLst>
              <a:ext uri="{FF2B5EF4-FFF2-40B4-BE49-F238E27FC236}">
                <a16:creationId xmlns:a16="http://schemas.microsoft.com/office/drawing/2014/main" id="{9EEE88FF-9CA6-EB9F-86DB-E384D3173566}"/>
              </a:ext>
            </a:extLst>
          </p:cNvPr>
          <p:cNvPicPr>
            <a:picLocks noChangeAspect="1"/>
          </p:cNvPicPr>
          <p:nvPr/>
        </p:nvPicPr>
        <p:blipFill rotWithShape="1">
          <a:blip r:embed="rId5"/>
          <a:srcRect r="5581" b="5000"/>
          <a:stretch/>
        </p:blipFill>
        <p:spPr>
          <a:xfrm>
            <a:off x="10031186" y="4627242"/>
            <a:ext cx="1836364" cy="1903001"/>
          </a:xfrm>
          <a:prstGeom prst="rect">
            <a:avLst/>
          </a:prstGeom>
        </p:spPr>
      </p:pic>
      <p:sp>
        <p:nvSpPr>
          <p:cNvPr id="7" name="TextBox 6">
            <a:extLst>
              <a:ext uri="{FF2B5EF4-FFF2-40B4-BE49-F238E27FC236}">
                <a16:creationId xmlns:a16="http://schemas.microsoft.com/office/drawing/2014/main" id="{EDF316C8-A035-E4DF-8765-750AB4673C90}"/>
              </a:ext>
            </a:extLst>
          </p:cNvPr>
          <p:cNvSpPr txBox="1"/>
          <p:nvPr/>
        </p:nvSpPr>
        <p:spPr>
          <a:xfrm>
            <a:off x="706954" y="2260462"/>
            <a:ext cx="5621548" cy="3888244"/>
          </a:xfrm>
          <a:prstGeom prst="rect">
            <a:avLst/>
          </a:prstGeom>
          <a:noFill/>
        </p:spPr>
        <p:txBody>
          <a:bodyPr wrap="square" lIns="91440" tIns="45720" rIns="91440" bIns="45720" anchor="t">
            <a:spAutoFit/>
          </a:bodyPr>
          <a:lstStyle/>
          <a:p>
            <a:r>
              <a:rPr lang="en-GB" sz="2000">
                <a:latin typeface="Roboto Light"/>
                <a:ea typeface="Roboto Light"/>
                <a:cs typeface="Roboto Light"/>
              </a:rPr>
              <a:t>Examples: </a:t>
            </a:r>
          </a:p>
          <a:p>
            <a:endParaRPr lang="en-GB" sz="2000">
              <a:latin typeface="Roboto Light"/>
              <a:ea typeface="Roboto Light"/>
              <a:cs typeface="Roboto Light"/>
            </a:endParaRPr>
          </a:p>
          <a:p>
            <a:pPr marL="285750" indent="-285750">
              <a:lnSpc>
                <a:spcPct val="150000"/>
              </a:lnSpc>
              <a:buFont typeface="Arial"/>
              <a:buChar char="•"/>
            </a:pPr>
            <a:r>
              <a:rPr lang="en-GB" sz="2000" b="1">
                <a:latin typeface="Roboto Light"/>
                <a:ea typeface="Roboto Light"/>
                <a:cs typeface="Roboto Light"/>
              </a:rPr>
              <a:t>Partnerships</a:t>
            </a:r>
            <a:r>
              <a:rPr lang="en-GB" sz="2000">
                <a:latin typeface="Roboto Light"/>
                <a:ea typeface="Roboto Light"/>
                <a:cs typeface="Roboto Light"/>
              </a:rPr>
              <a:t>: Biodiversity Credit Alliance </a:t>
            </a:r>
            <a:endParaRPr lang="en-GB" sz="2000">
              <a:latin typeface="Roboto"/>
              <a:ea typeface="Roboto"/>
              <a:cs typeface="Roboto"/>
            </a:endParaRPr>
          </a:p>
          <a:p>
            <a:pPr marL="285750" indent="-285750">
              <a:lnSpc>
                <a:spcPct val="150000"/>
              </a:lnSpc>
              <a:buFont typeface="Arial"/>
              <a:buChar char="•"/>
            </a:pPr>
            <a:endParaRPr lang="en-GB" sz="2000">
              <a:latin typeface="Roboto Light"/>
              <a:ea typeface="Roboto Light"/>
              <a:cs typeface="Roboto Light"/>
            </a:endParaRPr>
          </a:p>
          <a:p>
            <a:pPr marL="285750" indent="-285750">
              <a:lnSpc>
                <a:spcPct val="150000"/>
              </a:lnSpc>
              <a:buFont typeface="Arial"/>
              <a:buChar char="•"/>
            </a:pPr>
            <a:r>
              <a:rPr lang="en-GB" sz="2000" b="1">
                <a:latin typeface="Roboto Light"/>
                <a:ea typeface="Roboto Light"/>
                <a:cs typeface="Roboto Light"/>
              </a:rPr>
              <a:t>Standards:</a:t>
            </a:r>
            <a:r>
              <a:rPr lang="en-GB" sz="2000">
                <a:latin typeface="Roboto Light"/>
                <a:ea typeface="Roboto Light"/>
                <a:cs typeface="Roboto Light"/>
              </a:rPr>
              <a:t> </a:t>
            </a:r>
            <a:r>
              <a:rPr lang="en-GB" sz="2000" err="1">
                <a:latin typeface="Roboto Light"/>
                <a:ea typeface="Roboto Light"/>
                <a:cs typeface="Roboto Light"/>
              </a:rPr>
              <a:t>Verra’s</a:t>
            </a:r>
            <a:r>
              <a:rPr lang="en-GB" sz="2000">
                <a:latin typeface="Roboto Light"/>
                <a:ea typeface="Roboto Light"/>
                <a:cs typeface="Roboto Light"/>
              </a:rPr>
              <a:t> Nature Framework​ and Plan Vivo (PV Nature)</a:t>
            </a:r>
            <a:endParaRPr lang="en-GB" sz="2000">
              <a:latin typeface="Roboto"/>
              <a:ea typeface="Roboto"/>
              <a:cs typeface="Roboto"/>
            </a:endParaRPr>
          </a:p>
          <a:p>
            <a:pPr>
              <a:lnSpc>
                <a:spcPct val="150000"/>
              </a:lnSpc>
            </a:pPr>
            <a:endParaRPr lang="en-GB" sz="2000">
              <a:latin typeface="Roboto Light"/>
              <a:ea typeface="Roboto Light"/>
              <a:cs typeface="Roboto Light"/>
            </a:endParaRPr>
          </a:p>
          <a:p>
            <a:pPr marL="285750" indent="-285750">
              <a:lnSpc>
                <a:spcPct val="150000"/>
              </a:lnSpc>
              <a:buFont typeface="Arial"/>
              <a:buChar char="•"/>
            </a:pPr>
            <a:r>
              <a:rPr lang="en-GB" sz="2000" b="1">
                <a:latin typeface="Roboto Light"/>
                <a:ea typeface="Roboto Light"/>
                <a:cs typeface="Roboto Light"/>
              </a:rPr>
              <a:t>Developer: </a:t>
            </a:r>
            <a:r>
              <a:rPr lang="en-GB" sz="2000" err="1">
                <a:latin typeface="Roboto Light"/>
                <a:ea typeface="Roboto Light"/>
                <a:cs typeface="Roboto Light"/>
              </a:rPr>
              <a:t>rePlanet</a:t>
            </a:r>
            <a:r>
              <a:rPr lang="en-GB" sz="2000">
                <a:latin typeface="Roboto Light"/>
                <a:ea typeface="Roboto Light"/>
                <a:cs typeface="Roboto Light"/>
              </a:rPr>
              <a:t>​, Credit Nature, and </a:t>
            </a:r>
            <a:r>
              <a:rPr lang="en-GB" sz="2000" err="1">
                <a:latin typeface="Roboto Light"/>
                <a:ea typeface="Roboto Light"/>
                <a:cs typeface="Roboto Light"/>
              </a:rPr>
              <a:t>Terrasos</a:t>
            </a:r>
            <a:r>
              <a:rPr lang="en-GB" sz="2000">
                <a:latin typeface="Roboto Light"/>
                <a:ea typeface="Roboto Light"/>
                <a:cs typeface="Roboto Light"/>
              </a:rPr>
              <a:t>​</a:t>
            </a:r>
          </a:p>
        </p:txBody>
      </p:sp>
    </p:spTree>
    <p:extLst>
      <p:ext uri="{BB962C8B-B14F-4D97-AF65-F5344CB8AC3E}">
        <p14:creationId xmlns:p14="http://schemas.microsoft.com/office/powerpoint/2010/main" val="352866628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 river running through a canyon&#10;&#10;Description automatically generated">
            <a:extLst>
              <a:ext uri="{FF2B5EF4-FFF2-40B4-BE49-F238E27FC236}">
                <a16:creationId xmlns:a16="http://schemas.microsoft.com/office/drawing/2014/main" id="{F2816DA6-9108-6E88-5075-AEE0DED7B620}"/>
              </a:ext>
            </a:extLst>
          </p:cNvPr>
          <p:cNvPicPr>
            <a:picLocks noChangeAspect="1" noChangeArrowheads="1"/>
          </p:cNvPicPr>
          <p:nvPr/>
        </p:nvPicPr>
        <p:blipFill>
          <a:blip r:embed="rId4"/>
          <a:srcRect t="1816" b="1816"/>
          <a:stretch/>
        </p:blipFill>
        <p:spPr bwMode="auto">
          <a:xfrm>
            <a:off x="6091085" y="-1"/>
            <a:ext cx="61009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439578" y="603943"/>
            <a:ext cx="4249196" cy="523684"/>
          </a:xfrm>
        </p:spPr>
        <p:txBody>
          <a:bodyPr lIns="91440" tIns="45720" rIns="91440" bIns="45720" anchor="t"/>
          <a:lstStyle/>
          <a:p>
            <a:r>
              <a:rPr lang="en-GB"/>
              <a:t>Future outlook</a:t>
            </a:r>
            <a:endParaRPr lang="en-US"/>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C8207C-BB86-1E8D-803E-CAA9BCC77CB4}"/>
              </a:ext>
            </a:extLst>
          </p:cNvPr>
          <p:cNvSpPr txBox="1"/>
          <p:nvPr/>
        </p:nvSpPr>
        <p:spPr>
          <a:xfrm>
            <a:off x="526473" y="2121623"/>
            <a:ext cx="54943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latin typeface="Roboto Light"/>
                <a:ea typeface="Roboto Light"/>
              </a:rPr>
              <a:t>Where will credits come from? (supply side)</a:t>
            </a:r>
          </a:p>
          <a:p>
            <a:pPr marL="342900" indent="-342900">
              <a:buFont typeface="Arial" panose="020B0604020202020204" pitchFamily="34" charset="0"/>
              <a:buChar char="•"/>
            </a:pPr>
            <a:endParaRPr lang="en-US" sz="2000">
              <a:latin typeface="Roboto Light"/>
              <a:ea typeface="Roboto Light"/>
            </a:endParaRPr>
          </a:p>
          <a:p>
            <a:pPr marL="342900" indent="-342900">
              <a:buFont typeface="Arial" panose="020B0604020202020204" pitchFamily="34" charset="0"/>
              <a:buChar char="•"/>
            </a:pPr>
            <a:r>
              <a:rPr lang="en-US" sz="2000">
                <a:latin typeface="Roboto Light"/>
                <a:ea typeface="Roboto Light"/>
              </a:rPr>
              <a:t>Who will buy them? (demand side)</a:t>
            </a:r>
          </a:p>
          <a:p>
            <a:pPr marL="342900" indent="-342900">
              <a:buFont typeface="Arial" panose="020B0604020202020204" pitchFamily="34" charset="0"/>
              <a:buChar char="•"/>
            </a:pPr>
            <a:endParaRPr lang="en-US" sz="2000">
              <a:latin typeface="Roboto Light"/>
              <a:ea typeface="Roboto Light"/>
            </a:endParaRPr>
          </a:p>
          <a:p>
            <a:pPr marL="342900" indent="-342900">
              <a:buFont typeface="Arial" panose="020B0604020202020204" pitchFamily="34" charset="0"/>
              <a:buChar char="•"/>
            </a:pPr>
            <a:r>
              <a:rPr lang="en-US" sz="2000">
                <a:latin typeface="Roboto Light"/>
                <a:ea typeface="Roboto Light"/>
              </a:rPr>
              <a:t>How will it be governed?</a:t>
            </a:r>
          </a:p>
          <a:p>
            <a:pPr marL="342900" indent="-342900">
              <a:buFont typeface="Arial" panose="020B0604020202020204" pitchFamily="34" charset="0"/>
              <a:buChar char="•"/>
            </a:pPr>
            <a:endParaRPr lang="en-US" sz="2000">
              <a:latin typeface="Roboto Light"/>
              <a:ea typeface="Roboto Light"/>
            </a:endParaRPr>
          </a:p>
          <a:p>
            <a:pPr marL="342900" indent="-342900">
              <a:buFont typeface="Arial" panose="020B0604020202020204" pitchFamily="34" charset="0"/>
              <a:buChar char="•"/>
            </a:pPr>
            <a:r>
              <a:rPr lang="en-US" sz="2000">
                <a:latin typeface="Roboto Light"/>
                <a:ea typeface="Roboto Light"/>
              </a:rPr>
              <a:t>Can it be scaled up?</a:t>
            </a:r>
          </a:p>
          <a:p>
            <a:pPr marL="342900" indent="-342900">
              <a:buFont typeface="Arial" panose="020B0604020202020204" pitchFamily="34" charset="0"/>
              <a:buChar char="•"/>
            </a:pPr>
            <a:endParaRPr lang="en-US" sz="2000">
              <a:latin typeface="Roboto Light"/>
              <a:ea typeface="Roboto Light"/>
            </a:endParaRP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80812980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235EB0FD-8B4F-4528-A639-9B8E74A56A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7707" b="770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446351" y="5334122"/>
            <a:ext cx="10983649" cy="1098761"/>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solidFill>
                  <a:schemeClr val="bg1"/>
                </a:solidFill>
                <a:latin typeface="Roboto Light" panose="02000000000000000000" pitchFamily="2" charset="0"/>
                <a:ea typeface="Roboto Light" panose="02000000000000000000" pitchFamily="2" charset="0"/>
              </a:rPr>
              <a:t>World Economic Forum </a:t>
            </a:r>
          </a:p>
          <a:p>
            <a:r>
              <a:rPr lang="it-IT" sz="2400">
                <a:solidFill>
                  <a:schemeClr val="bg1"/>
                </a:solidFill>
                <a:latin typeface="Roboto"/>
                <a:ea typeface="Roboto" panose="02000000000000000000" pitchFamily="2" charset="0"/>
              </a:rPr>
              <a:t>Alessandro Valentini, Specialist, Sustainable Finance, WEF </a:t>
            </a:r>
            <a:endParaRPr lang="en-GB" sz="2400">
              <a:solidFill>
                <a:schemeClr val="bg1"/>
              </a:solidFill>
              <a:latin typeface="Roboto"/>
              <a:ea typeface="Roboto" panose="02000000000000000000" pitchFamily="2" charset="0"/>
            </a:endParaRPr>
          </a:p>
        </p:txBody>
      </p:sp>
    </p:spTree>
    <p:extLst>
      <p:ext uri="{BB962C8B-B14F-4D97-AF65-F5344CB8AC3E}">
        <p14:creationId xmlns:p14="http://schemas.microsoft.com/office/powerpoint/2010/main" val="20028847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235EB0FD-8B4F-4528-A639-9B8E74A56A90}"/>
              </a:ext>
            </a:extLst>
          </p:cNvPr>
          <p:cNvPicPr>
            <a:picLocks noChangeAspect="1"/>
          </p:cNvPicPr>
          <p:nvPr/>
        </p:nvPicPr>
        <p:blipFill>
          <a:blip r:embed="rId3"/>
          <a:srcRect t="10618" b="10618"/>
          <a:stretch/>
        </p:blipFill>
        <p:spPr>
          <a:xfrm flipV="1">
            <a:off x="0" y="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446351" y="5334122"/>
            <a:ext cx="10983649" cy="1098761"/>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solidFill>
                  <a:schemeClr val="bg1"/>
                </a:solidFill>
                <a:latin typeface="Roboto Light" panose="02000000000000000000" pitchFamily="2" charset="0"/>
                <a:ea typeface="Roboto Light" panose="02000000000000000000" pitchFamily="2" charset="0"/>
              </a:rPr>
              <a:t>Biodiversity Credit Alliance</a:t>
            </a:r>
          </a:p>
          <a:p>
            <a:r>
              <a:rPr lang="en-GB" sz="2400" err="1">
                <a:solidFill>
                  <a:schemeClr val="bg1"/>
                </a:solidFill>
                <a:latin typeface="Roboto"/>
                <a:ea typeface="Roboto" panose="02000000000000000000" pitchFamily="2" charset="0"/>
              </a:rPr>
              <a:t>Manesh</a:t>
            </a:r>
            <a:r>
              <a:rPr lang="en-GB" sz="2400">
                <a:solidFill>
                  <a:schemeClr val="bg1"/>
                </a:solidFill>
                <a:latin typeface="Roboto"/>
                <a:ea typeface="Roboto" panose="02000000000000000000" pitchFamily="2" charset="0"/>
              </a:rPr>
              <a:t> </a:t>
            </a:r>
            <a:r>
              <a:rPr lang="en-GB" sz="2400" err="1">
                <a:solidFill>
                  <a:schemeClr val="bg1"/>
                </a:solidFill>
                <a:latin typeface="Roboto"/>
                <a:ea typeface="Roboto" panose="02000000000000000000" pitchFamily="2" charset="0"/>
              </a:rPr>
              <a:t>Lacoul</a:t>
            </a:r>
            <a:r>
              <a:rPr lang="en-GB" sz="2400">
                <a:solidFill>
                  <a:schemeClr val="bg1"/>
                </a:solidFill>
                <a:latin typeface="Roboto"/>
                <a:ea typeface="Roboto" panose="02000000000000000000" pitchFamily="2" charset="0"/>
              </a:rPr>
              <a:t>, Global Coordinator, Biodiversity Credit Alliance</a:t>
            </a:r>
          </a:p>
        </p:txBody>
      </p:sp>
    </p:spTree>
    <p:extLst>
      <p:ext uri="{BB962C8B-B14F-4D97-AF65-F5344CB8AC3E}">
        <p14:creationId xmlns:p14="http://schemas.microsoft.com/office/powerpoint/2010/main" val="1466214316"/>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flying over a body of water&#10;&#10;Description automatically generated">
            <a:extLst>
              <a:ext uri="{FF2B5EF4-FFF2-40B4-BE49-F238E27FC236}">
                <a16:creationId xmlns:a16="http://schemas.microsoft.com/office/drawing/2014/main" id="{C586A41E-FA1F-44E0-A08E-171CC0ED7CC6}"/>
              </a:ext>
            </a:extLst>
          </p:cNvPr>
          <p:cNvPicPr>
            <a:picLocks noChangeAspect="1"/>
          </p:cNvPicPr>
          <p:nvPr/>
        </p:nvPicPr>
        <p:blipFill rotWithShape="1">
          <a:blip r:embed="rId2"/>
          <a:srcRect r="4068"/>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525741" y="5707827"/>
            <a:ext cx="10983649" cy="787400"/>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solidFill>
                  <a:schemeClr val="bg1"/>
                </a:solidFill>
                <a:latin typeface="Roboto Light" panose="02000000000000000000" pitchFamily="2" charset="0"/>
                <a:ea typeface="Roboto Light" panose="02000000000000000000" pitchFamily="2" charset="0"/>
              </a:rPr>
              <a:t>Thank you</a:t>
            </a:r>
          </a:p>
          <a:p>
            <a:endParaRPr lang="en-GB" sz="2400">
              <a:solidFill>
                <a:schemeClr val="bg1"/>
              </a:solidFill>
              <a:latin typeface="Roboto"/>
              <a:ea typeface="Roboto" panose="02000000000000000000" pitchFamily="2" charset="0"/>
            </a:endParaRPr>
          </a:p>
        </p:txBody>
      </p:sp>
    </p:spTree>
    <p:extLst>
      <p:ext uri="{BB962C8B-B14F-4D97-AF65-F5344CB8AC3E}">
        <p14:creationId xmlns:p14="http://schemas.microsoft.com/office/powerpoint/2010/main" val="436928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9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478610" y="1983191"/>
            <a:ext cx="5227590" cy="1166481"/>
          </a:xfrm>
        </p:spPr>
        <p:txBody>
          <a:bodyPr lIns="91440" tIns="45720" rIns="91440" bIns="45720" anchor="t">
            <a:noAutofit/>
          </a:bodyPr>
          <a:lstStyle/>
          <a:p>
            <a:r>
              <a:rPr lang="en-GB" sz="3200" dirty="0"/>
              <a:t>Monitoring framework for the Kunming-Montreal Global Biodiversity Framework </a:t>
            </a:r>
          </a:p>
        </p:txBody>
      </p:sp>
      <p:sp>
        <p:nvSpPr>
          <p:cNvPr id="4" name="Text Placeholder 3"/>
          <p:cNvSpPr>
            <a:spLocks noGrp="1"/>
          </p:cNvSpPr>
          <p:nvPr>
            <p:ph type="body" sz="quarter" idx="12"/>
          </p:nvPr>
        </p:nvSpPr>
        <p:spPr>
          <a:xfrm>
            <a:off x="6592933" y="6027801"/>
            <a:ext cx="4840288" cy="383475"/>
          </a:xfrm>
        </p:spPr>
        <p:txBody>
          <a:bodyPr/>
          <a:lstStyle/>
          <a:p>
            <a:r>
              <a:rPr lang="en-GB" dirty="0"/>
              <a:t>9 November 2023</a:t>
            </a:r>
          </a:p>
        </p:txBody>
      </p:sp>
      <p:sp>
        <p:nvSpPr>
          <p:cNvPr id="6" name="Text Placeholder 5"/>
          <p:cNvSpPr>
            <a:spLocks noGrp="1"/>
          </p:cNvSpPr>
          <p:nvPr>
            <p:ph type="body" sz="quarter" idx="16"/>
          </p:nvPr>
        </p:nvSpPr>
        <p:spPr>
          <a:xfrm>
            <a:off x="6394703" y="5035932"/>
            <a:ext cx="5395404" cy="443910"/>
          </a:xfrm>
        </p:spPr>
        <p:txBody>
          <a:bodyPr lIns="91440" tIns="45720" rIns="91440" bIns="45720" anchor="t"/>
          <a:lstStyle/>
          <a:p>
            <a:pPr algn="ctr">
              <a:lnSpc>
                <a:spcPts val="1700"/>
              </a:lnSpc>
              <a:spcBef>
                <a:spcPts val="300"/>
              </a:spcBef>
            </a:pPr>
            <a:r>
              <a:rPr lang="en-GB" sz="2000" dirty="0">
                <a:solidFill>
                  <a:srgbClr val="00B0F0"/>
                </a:solidFill>
                <a:latin typeface="Roboto Light"/>
              </a:rPr>
              <a:t>Natasha Ali, Policy, UNEP-WCMC</a:t>
            </a:r>
          </a:p>
          <a:p>
            <a:pPr algn="ctr">
              <a:lnSpc>
                <a:spcPts val="1700"/>
              </a:lnSpc>
              <a:spcBef>
                <a:spcPts val="300"/>
              </a:spcBef>
            </a:pPr>
            <a:endParaRPr lang="en-GB" sz="2000" dirty="0">
              <a:solidFill>
                <a:srgbClr val="00B0F0"/>
              </a:solidFill>
              <a:latin typeface="Roboto Light"/>
            </a:endParaRPr>
          </a:p>
        </p:txBody>
      </p:sp>
      <p:sp>
        <p:nvSpPr>
          <p:cNvPr id="11" name="Picture Placeholder 10">
            <a:extLst>
              <a:ext uri="{FF2B5EF4-FFF2-40B4-BE49-F238E27FC236}">
                <a16:creationId xmlns:a16="http://schemas.microsoft.com/office/drawing/2014/main" id="{C41A7863-D0BF-410D-B9FE-D1EBD7A5F6D8}"/>
              </a:ext>
            </a:extLst>
          </p:cNvPr>
          <p:cNvSpPr>
            <a:spLocks noGrp="1"/>
          </p:cNvSpPr>
          <p:nvPr>
            <p:ph type="pic" sz="quarter" idx="13"/>
          </p:nvPr>
        </p:nvSpPr>
        <p:spPr/>
      </p:sp>
      <p:pic>
        <p:nvPicPr>
          <p:cNvPr id="13" name="Picture Placeholder 6">
            <a:extLst>
              <a:ext uri="{FF2B5EF4-FFF2-40B4-BE49-F238E27FC236}">
                <a16:creationId xmlns:a16="http://schemas.microsoft.com/office/drawing/2014/main" id="{00A49AB0-18F1-49BD-9429-1DF5C41568DA}"/>
              </a:ext>
            </a:extLst>
          </p:cNvPr>
          <p:cNvPicPr>
            <a:picLocks noChangeAspect="1"/>
          </p:cNvPicPr>
          <p:nvPr/>
        </p:nvPicPr>
        <p:blipFill>
          <a:blip r:embed="rId3"/>
          <a:srcRect t="12500" b="12500"/>
          <a:stretch/>
        </p:blipFill>
        <p:spPr>
          <a:xfrm>
            <a:off x="0" y="0"/>
            <a:ext cx="6096000" cy="6857999"/>
          </a:xfrm>
          <a:prstGeom prst="rect">
            <a:avLst/>
          </a:prstGeom>
        </p:spPr>
      </p:pic>
      <p:sp>
        <p:nvSpPr>
          <p:cNvPr id="10" name="Rectangle 9">
            <a:extLst>
              <a:ext uri="{FF2B5EF4-FFF2-40B4-BE49-F238E27FC236}">
                <a16:creationId xmlns:a16="http://schemas.microsoft.com/office/drawing/2014/main" id="{54AACCC9-72ED-4FC7-87FC-B5371A907B2E}"/>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65208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AFE82C-544C-4D9F-BACE-A4D01CA6CD57}"/>
              </a:ext>
            </a:extLst>
          </p:cNvPr>
          <p:cNvPicPr>
            <a:picLocks noChangeAspect="1"/>
          </p:cNvPicPr>
          <p:nvPr/>
        </p:nvPicPr>
        <p:blipFill>
          <a:blip r:embed="rId3">
            <a:extLst>
              <a:ext uri="{28A0092B-C50C-407E-A947-70E740481C1C}">
                <a14:useLocalDpi xmlns:a14="http://schemas.microsoft.com/office/drawing/2010/main" val="0"/>
              </a:ext>
            </a:extLst>
          </a:blip>
          <a:srcRect t="19739" b="19739"/>
          <a:stretch/>
        </p:blipFill>
        <p:spPr>
          <a:xfrm>
            <a:off x="5817619" y="0"/>
            <a:ext cx="6374381" cy="6858000"/>
          </a:xfrm>
          <a:prstGeom prst="rect">
            <a:avLst/>
          </a:prstGeom>
        </p:spPr>
      </p:pic>
      <p:sp>
        <p:nvSpPr>
          <p:cNvPr id="4" name="Text Placeholder 3"/>
          <p:cNvSpPr>
            <a:spLocks noGrp="1"/>
          </p:cNvSpPr>
          <p:nvPr>
            <p:ph type="body" sz="quarter" idx="11"/>
          </p:nvPr>
        </p:nvSpPr>
        <p:spPr/>
        <p:txBody>
          <a:bodyPr lIns="91440" tIns="45720" rIns="91440" bIns="45720" anchor="t">
            <a:noAutofit/>
          </a:bodyPr>
          <a:lstStyle/>
          <a:p>
            <a:r>
              <a:rPr lang="en-GB" sz="3400" b="0">
                <a:latin typeface="+mj-lt"/>
                <a:cs typeface="Arial"/>
              </a:rPr>
              <a:t>Proteus Horizon Scan Webinars</a:t>
            </a:r>
            <a:endParaRPr lang="en-GB" sz="3400" b="0">
              <a:latin typeface="+mj-lt"/>
            </a:endParaRPr>
          </a:p>
        </p:txBody>
      </p:sp>
      <p:sp>
        <p:nvSpPr>
          <p:cNvPr id="5" name="Text Placeholder 4"/>
          <p:cNvSpPr>
            <a:spLocks noGrp="1"/>
          </p:cNvSpPr>
          <p:nvPr>
            <p:ph type="body" sz="quarter" idx="12"/>
          </p:nvPr>
        </p:nvSpPr>
        <p:spPr>
          <a:xfrm>
            <a:off x="505808" y="2096086"/>
            <a:ext cx="5309775" cy="4316906"/>
          </a:xfrm>
        </p:spPr>
        <p:txBody>
          <a:bodyPr lIns="90000" tIns="45720" rIns="91440" bIns="45720" anchor="t"/>
          <a:lstStyle/>
          <a:p>
            <a:pPr marL="0" indent="0">
              <a:buNone/>
            </a:pPr>
            <a:r>
              <a:rPr lang="en-GB" sz="2200">
                <a:solidFill>
                  <a:srgbClr val="000000"/>
                </a:solidFill>
                <a:latin typeface="Roboto Light" panose="02000000000000000000" pitchFamily="2" charset="0"/>
                <a:ea typeface="Roboto Light" panose="02000000000000000000" pitchFamily="2" charset="0"/>
                <a:cs typeface="Arial"/>
              </a:rPr>
              <a:t>A series of webinars for Proteus Partners sharing information and insights into the latest trends and developments in biodiversity and ecosystem services policy, initiatives, data and tools.</a:t>
            </a:r>
          </a:p>
          <a:p>
            <a:endParaRPr lang="en-GB" sz="2200">
              <a:latin typeface="Roboto" panose="02000000000000000000" pitchFamily="2" charset="0"/>
              <a:ea typeface="Roboto" panose="02000000000000000000" pitchFamily="2" charset="0"/>
            </a:endParaRPr>
          </a:p>
          <a:p>
            <a:endParaRPr lang="en-GB" sz="2200">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540901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DF1018-CB7E-4774-899B-F9F0BA494FB9}"/>
              </a:ext>
            </a:extLst>
          </p:cNvPr>
          <p:cNvPicPr>
            <a:picLocks noChangeAspect="1"/>
          </p:cNvPicPr>
          <p:nvPr/>
        </p:nvPicPr>
        <p:blipFill>
          <a:blip r:embed="rId3"/>
          <a:srcRect l="18995" r="18995"/>
          <a:stretch/>
        </p:blipFill>
        <p:spPr>
          <a:xfrm>
            <a:off x="5817621" y="-1"/>
            <a:ext cx="6374380" cy="6853090"/>
          </a:xfrm>
          <a:prstGeom prst="rect">
            <a:avLst/>
          </a:prstGeom>
        </p:spPr>
      </p:pic>
      <p:sp>
        <p:nvSpPr>
          <p:cNvPr id="2" name="Text Placeholder 1"/>
          <p:cNvSpPr>
            <a:spLocks noGrp="1"/>
          </p:cNvSpPr>
          <p:nvPr>
            <p:ph type="body" sz="quarter" idx="11"/>
          </p:nvPr>
        </p:nvSpPr>
        <p:spPr/>
        <p:txBody>
          <a:bodyPr>
            <a:noAutofit/>
          </a:bodyPr>
          <a:lstStyle/>
          <a:p>
            <a:r>
              <a:rPr lang="en-GB">
                <a:latin typeface="+mj-lt"/>
                <a:cs typeface="Arial" panose="020B0604020202020204" pitchFamily="34" charset="0"/>
              </a:rPr>
              <a:t>Logistics</a:t>
            </a:r>
          </a:p>
        </p:txBody>
      </p:sp>
      <p:sp>
        <p:nvSpPr>
          <p:cNvPr id="3" name="Text Placeholder 2"/>
          <p:cNvSpPr>
            <a:spLocks noGrp="1"/>
          </p:cNvSpPr>
          <p:nvPr>
            <p:ph type="body" sz="quarter" idx="12"/>
          </p:nvPr>
        </p:nvSpPr>
        <p:spPr>
          <a:xfrm>
            <a:off x="505808" y="1654385"/>
            <a:ext cx="5157055" cy="4758608"/>
          </a:xfrm>
        </p:spPr>
        <p:txBody>
          <a:bodyPr/>
          <a:lstStyle/>
          <a:p>
            <a:pPr marL="342900" indent="-342900"/>
            <a:r>
              <a:rPr lang="en-GB" sz="2200" b="1">
                <a:latin typeface="Roboto Light" panose="02000000000000000000" pitchFamily="2" charset="0"/>
                <a:ea typeface="Roboto Light" panose="02000000000000000000" pitchFamily="2" charset="0"/>
              </a:rPr>
              <a:t>Scheduling: </a:t>
            </a:r>
            <a:r>
              <a:rPr lang="en-GB" sz="2200">
                <a:latin typeface="Roboto Light" panose="02000000000000000000" pitchFamily="2" charset="0"/>
                <a:ea typeface="Roboto Light" panose="02000000000000000000" pitchFamily="2" charset="0"/>
              </a:rPr>
              <a:t>AM and / or PM sessions</a:t>
            </a:r>
            <a:endParaRPr lang="en-GB" sz="2200">
              <a:latin typeface="Roboto Light" panose="02000000000000000000" pitchFamily="2" charset="0"/>
              <a:ea typeface="Roboto Light" panose="02000000000000000000" pitchFamily="2" charset="0"/>
              <a:cs typeface="Arial"/>
            </a:endParaRPr>
          </a:p>
          <a:p>
            <a:pPr marL="342900" indent="-342900"/>
            <a:r>
              <a:rPr lang="en-GB" sz="2200" b="1">
                <a:latin typeface="Roboto Light" panose="02000000000000000000" pitchFamily="2" charset="0"/>
                <a:ea typeface="Roboto Light" panose="02000000000000000000" pitchFamily="2" charset="0"/>
              </a:rPr>
              <a:t>Rules: </a:t>
            </a:r>
            <a:r>
              <a:rPr lang="en-GB" sz="2200">
                <a:latin typeface="Roboto Light" panose="02000000000000000000" pitchFamily="2" charset="0"/>
                <a:ea typeface="Roboto Light" panose="02000000000000000000" pitchFamily="2" charset="0"/>
              </a:rPr>
              <a:t>Chatham House rule for discussion, but presentation is recorded</a:t>
            </a:r>
            <a:endParaRPr lang="en-GB" sz="2200">
              <a:latin typeface="Roboto Light" panose="02000000000000000000" pitchFamily="2" charset="0"/>
              <a:ea typeface="Roboto Light" panose="02000000000000000000" pitchFamily="2" charset="0"/>
              <a:cs typeface="Arial"/>
            </a:endParaRPr>
          </a:p>
          <a:p>
            <a:pPr marL="342900" indent="-342900"/>
            <a:r>
              <a:rPr lang="en-GB" sz="2200" b="1">
                <a:latin typeface="Roboto Light" panose="02000000000000000000" pitchFamily="2" charset="0"/>
                <a:ea typeface="Roboto Light" panose="02000000000000000000" pitchFamily="2" charset="0"/>
              </a:rPr>
              <a:t>Topics</a:t>
            </a:r>
            <a:r>
              <a:rPr lang="en-GB" sz="2200">
                <a:latin typeface="Roboto Light" panose="02000000000000000000" pitchFamily="2" charset="0"/>
                <a:ea typeface="Roboto Light" panose="02000000000000000000" pitchFamily="2" charset="0"/>
              </a:rPr>
              <a:t>: Your suggestions are welcome!</a:t>
            </a:r>
            <a:endParaRPr lang="en-GB" sz="2200">
              <a:latin typeface="Roboto Light" panose="02000000000000000000" pitchFamily="2" charset="0"/>
              <a:ea typeface="Roboto Light" panose="02000000000000000000" pitchFamily="2" charset="0"/>
              <a:cs typeface="Arial"/>
            </a:endParaRP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307525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Waves crashing waves in the ocean&#10;&#10;Description automatically generated">
            <a:extLst>
              <a:ext uri="{FF2B5EF4-FFF2-40B4-BE49-F238E27FC236}">
                <a16:creationId xmlns:a16="http://schemas.microsoft.com/office/drawing/2014/main" id="{6594DF3F-3BE1-6348-A084-6A082F1D248E}"/>
              </a:ext>
            </a:extLst>
          </p:cNvPr>
          <p:cNvPicPr>
            <a:picLocks noGrp="1" noChangeAspect="1"/>
          </p:cNvPicPr>
          <p:nvPr>
            <p:ph type="pic" sz="quarter" idx="13"/>
          </p:nvPr>
        </p:nvPicPr>
        <p:blipFill>
          <a:blip r:embed="rId3"/>
          <a:srcRect l="5793" r="5793"/>
          <a:stretch/>
        </p:blipFill>
        <p:spPr>
          <a:xfrm>
            <a:off x="8252749" y="0"/>
            <a:ext cx="3939250" cy="6858000"/>
          </a:xfrm>
        </p:spPr>
      </p:pic>
      <p:sp>
        <p:nvSpPr>
          <p:cNvPr id="2" name="Text Placeholder 1"/>
          <p:cNvSpPr>
            <a:spLocks noGrp="1"/>
          </p:cNvSpPr>
          <p:nvPr>
            <p:ph type="body" sz="quarter" idx="11"/>
          </p:nvPr>
        </p:nvSpPr>
        <p:spPr/>
        <p:txBody>
          <a:bodyPr lIns="91440" tIns="45720" rIns="91440" bIns="45720" anchor="t">
            <a:noAutofit/>
          </a:bodyPr>
          <a:lstStyle/>
          <a:p>
            <a:r>
              <a:rPr lang="en-GB">
                <a:latin typeface="+mj-lt"/>
                <a:cs typeface="Arial"/>
              </a:rPr>
              <a:t>AGENDA</a:t>
            </a:r>
            <a:endParaRPr lang="en-GB">
              <a:latin typeface="+mj-lt"/>
              <a:cs typeface="Arial" panose="020B0604020202020204" pitchFamily="34" charset="0"/>
            </a:endParaRPr>
          </a:p>
        </p:txBody>
      </p:sp>
      <p:sp>
        <p:nvSpPr>
          <p:cNvPr id="3" name="Text Placeholder 2"/>
          <p:cNvSpPr>
            <a:spLocks noGrp="1"/>
          </p:cNvSpPr>
          <p:nvPr>
            <p:ph type="body" sz="quarter" idx="12"/>
          </p:nvPr>
        </p:nvSpPr>
        <p:spPr>
          <a:xfrm>
            <a:off x="505808" y="1654385"/>
            <a:ext cx="7697054" cy="4758608"/>
          </a:xfrm>
        </p:spPr>
        <p:txBody>
          <a:bodyPr lIns="90000" tIns="45720" rIns="91440" bIns="45720" anchor="t"/>
          <a:lstStyle/>
          <a:p>
            <a:r>
              <a:rPr lang="en-GB" sz="2000" dirty="0">
                <a:latin typeface="Roboto Light"/>
                <a:ea typeface="Roboto Light"/>
                <a:cs typeface="Roboto Light"/>
              </a:rPr>
              <a:t>Understanding Biodiversity credits  </a:t>
            </a:r>
            <a:endParaRPr lang="en-GB" sz="2000">
              <a:cs typeface="Roboto Light"/>
            </a:endParaRPr>
          </a:p>
          <a:p>
            <a:r>
              <a:rPr lang="en-GB" sz="2000" dirty="0">
                <a:latin typeface="Roboto Light"/>
                <a:ea typeface="Roboto Light"/>
                <a:cs typeface="Roboto Light"/>
              </a:rPr>
              <a:t>Exploring case studies of innovative finance mechanisms </a:t>
            </a:r>
          </a:p>
          <a:p>
            <a:r>
              <a:rPr lang="en-GB" sz="2000" dirty="0">
                <a:latin typeface="Roboto Light"/>
                <a:ea typeface="Roboto Light"/>
                <a:cs typeface="Roboto Light"/>
              </a:rPr>
              <a:t>The Biodiversity Credits Alliance </a:t>
            </a:r>
            <a:endParaRPr lang="en-GB" sz="2000" dirty="0">
              <a:cs typeface="Roboto Light"/>
            </a:endParaRPr>
          </a:p>
          <a:p>
            <a:pPr marL="342900" indent="-342900"/>
            <a:r>
              <a:rPr lang="en-GB" sz="2000" dirty="0">
                <a:latin typeface="Roboto Light"/>
                <a:ea typeface="Roboto Light"/>
                <a:cs typeface="Roboto Light"/>
              </a:rPr>
              <a:t>Questions and discussion</a:t>
            </a:r>
          </a:p>
          <a:p>
            <a:pPr marL="342900" indent="-342900"/>
            <a:r>
              <a:rPr lang="en-GB" sz="2000" dirty="0">
                <a:latin typeface="Roboto Light"/>
                <a:ea typeface="Roboto Light"/>
                <a:cs typeface="Roboto Light"/>
              </a:rPr>
              <a:t>Close remarks </a:t>
            </a:r>
          </a:p>
        </p:txBody>
      </p:sp>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Rectangle 6">
            <a:extLst>
              <a:ext uri="{FF2B5EF4-FFF2-40B4-BE49-F238E27FC236}">
                <a16:creationId xmlns:a16="http://schemas.microsoft.com/office/drawing/2014/main" id="{B7DD609D-704B-45E9-A629-E57E1A4542DC}"/>
              </a:ext>
            </a:extLst>
          </p:cNvPr>
          <p:cNvSpPr>
            <a:spLocks noChangeAspect="1"/>
          </p:cNvSpPr>
          <p:nvPr/>
        </p:nvSpPr>
        <p:spPr>
          <a:xfrm>
            <a:off x="298704" y="259079"/>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393667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descr="A lake surrounded by mountains&#10;&#10;Description automatically generated">
            <a:extLst>
              <a:ext uri="{FF2B5EF4-FFF2-40B4-BE49-F238E27FC236}">
                <a16:creationId xmlns:a16="http://schemas.microsoft.com/office/drawing/2014/main" id="{235EB0FD-8B4F-4528-A639-9B8E74A56A90}"/>
              </a:ext>
            </a:extLst>
          </p:cNvPr>
          <p:cNvPicPr>
            <a:picLocks noChangeAspect="1"/>
          </p:cNvPicPr>
          <p:nvPr/>
        </p:nvPicPr>
        <p:blipFill>
          <a:blip r:embed="rId2"/>
          <a:srcRect t="186" b="186"/>
          <a:stretch>
            <a:fillRect/>
          </a:stretch>
        </p:blipFill>
        <p:spPr>
          <a:xfrm>
            <a:off x="3790" y="6850"/>
            <a:ext cx="12192000" cy="6858000"/>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90CC268-146E-4C52-A1B5-F9CF89CB08C5}"/>
              </a:ext>
            </a:extLst>
          </p:cNvPr>
          <p:cNvSpPr txBox="1">
            <a:spLocks/>
          </p:cNvSpPr>
          <p:nvPr/>
        </p:nvSpPr>
        <p:spPr>
          <a:xfrm>
            <a:off x="391494" y="5497155"/>
            <a:ext cx="10983649" cy="787400"/>
          </a:xfrm>
          <a:prstGeom prst="rect">
            <a:avLst/>
          </a:prstGeom>
        </p:spPr>
        <p:txBody>
          <a:bodyPr lIns="91440" tIns="45720" rIns="91440" bIns="4572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solidFill>
                  <a:schemeClr val="bg1"/>
                </a:solidFill>
                <a:latin typeface="Roboto Light"/>
                <a:ea typeface="Roboto Light"/>
                <a:cs typeface="Roboto Light"/>
              </a:rPr>
              <a:t>Understanding Biodiversity credits </a:t>
            </a:r>
          </a:p>
          <a:p>
            <a:r>
              <a:rPr lang="en-GB" sz="2400">
                <a:solidFill>
                  <a:schemeClr val="bg1"/>
                </a:solidFill>
                <a:latin typeface="Roboto"/>
                <a:ea typeface="Roboto"/>
                <a:cs typeface="Roboto"/>
              </a:rPr>
              <a:t>Maria Antonova, Nature-based Solutions, UNEP-WCMC</a:t>
            </a:r>
            <a:endParaRPr lang="en-GB">
              <a:solidFill>
                <a:schemeClr val="bg1"/>
              </a:solidFill>
            </a:endParaRPr>
          </a:p>
          <a:p>
            <a:endParaRPr lang="en-GB" sz="3400">
              <a:solidFill>
                <a:schemeClr val="bg1"/>
              </a:solidFill>
              <a:latin typeface="Roboto Light"/>
              <a:ea typeface="Roboto Light"/>
              <a:cs typeface="Roboto Light"/>
            </a:endParaRPr>
          </a:p>
        </p:txBody>
      </p:sp>
    </p:spTree>
    <p:extLst>
      <p:ext uri="{BB962C8B-B14F-4D97-AF65-F5344CB8AC3E}">
        <p14:creationId xmlns:p14="http://schemas.microsoft.com/office/powerpoint/2010/main" val="6773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GB" sz="3400" b="0">
              <a:latin typeface="+mj-lt"/>
            </a:endParaRPr>
          </a:p>
        </p:txBody>
      </p:sp>
      <p:sp>
        <p:nvSpPr>
          <p:cNvPr id="5" name="Text Placeholder 4"/>
          <p:cNvSpPr>
            <a:spLocks noGrp="1"/>
          </p:cNvSpPr>
          <p:nvPr>
            <p:ph type="body" sz="quarter" idx="12"/>
          </p:nvPr>
        </p:nvSpPr>
        <p:spPr>
          <a:xfrm>
            <a:off x="505809" y="1654384"/>
            <a:ext cx="5309775" cy="4508099"/>
          </a:xfrm>
        </p:spPr>
        <p:txBody>
          <a:bodyPr lIns="90000" tIns="45720" rIns="91440" bIns="45720" anchor="t"/>
          <a:lstStyle/>
          <a:p>
            <a:r>
              <a:rPr lang="en-GB">
                <a:latin typeface="Roboto Light"/>
                <a:ea typeface="Roboto Light"/>
                <a:cs typeface="Roboto Light"/>
              </a:rPr>
              <a:t>Setting the scene / </a:t>
            </a:r>
            <a:r>
              <a:rPr lang="en-GB" err="1">
                <a:latin typeface="Roboto Light"/>
                <a:ea typeface="Roboto Light"/>
                <a:cs typeface="Roboto Light"/>
              </a:rPr>
              <a:t>Menti</a:t>
            </a:r>
            <a:r>
              <a:rPr lang="en-GB">
                <a:latin typeface="Roboto Light"/>
                <a:ea typeface="Roboto Light"/>
                <a:cs typeface="Roboto Light"/>
              </a:rPr>
              <a:t> poll</a:t>
            </a:r>
            <a:endParaRPr lang="en-US">
              <a:latin typeface="Roboto Light"/>
              <a:ea typeface="Roboto Light"/>
              <a:cs typeface="Roboto Light"/>
            </a:endParaRPr>
          </a:p>
          <a:p>
            <a:r>
              <a:rPr lang="en-GB"/>
              <a:t>Definitions and concepts</a:t>
            </a:r>
          </a:p>
          <a:p>
            <a:r>
              <a:rPr lang="en-GB"/>
              <a:t>Key uncertainties and principles</a:t>
            </a:r>
          </a:p>
          <a:p>
            <a:r>
              <a:rPr lang="en-GB"/>
              <a:t>Current landscape</a:t>
            </a:r>
          </a:p>
          <a:p>
            <a:r>
              <a:rPr lang="en-GB"/>
              <a:t>Future outlook</a:t>
            </a:r>
            <a:endParaRPr lang="en-GB">
              <a:cs typeface="Roboto Light"/>
            </a:endParaRPr>
          </a:p>
          <a:p>
            <a:endParaRPr lang="en-GB"/>
          </a:p>
          <a:p>
            <a:endParaRPr lang="en-GB"/>
          </a:p>
        </p:txBody>
      </p:sp>
      <p:sp>
        <p:nvSpPr>
          <p:cNvPr id="8" name="Picture Placeholder 7">
            <a:extLst>
              <a:ext uri="{FF2B5EF4-FFF2-40B4-BE49-F238E27FC236}">
                <a16:creationId xmlns:a16="http://schemas.microsoft.com/office/drawing/2014/main" id="{0C6DC295-CFF1-49D6-8EFB-69743D7A17C0}"/>
              </a:ext>
            </a:extLst>
          </p:cNvPr>
          <p:cNvSpPr>
            <a:spLocks noGrp="1"/>
          </p:cNvSpPr>
          <p:nvPr>
            <p:ph type="pic" sz="quarter" idx="13"/>
          </p:nvPr>
        </p:nvSpPr>
        <p:spPr/>
      </p:sp>
      <p:pic>
        <p:nvPicPr>
          <p:cNvPr id="2050" name="Picture 2">
            <a:extLst>
              <a:ext uri="{FF2B5EF4-FFF2-40B4-BE49-F238E27FC236}">
                <a16:creationId xmlns:a16="http://schemas.microsoft.com/office/drawing/2014/main" id="{23A9A321-AC38-412A-8E83-D11EEAA1D832}"/>
              </a:ext>
            </a:extLst>
          </p:cNvPr>
          <p:cNvPicPr>
            <a:picLocks noChangeAspect="1" noChangeArrowheads="1"/>
          </p:cNvPicPr>
          <p:nvPr/>
        </p:nvPicPr>
        <p:blipFill>
          <a:blip r:embed="rId3"/>
          <a:srcRect l="24980" r="24980"/>
          <a:stretch/>
        </p:blipFill>
        <p:spPr bwMode="auto">
          <a:xfrm>
            <a:off x="6091085" y="-1"/>
            <a:ext cx="6100916"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9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b="0"/>
              <a:t>Setting the scene: how did we get here?</a:t>
            </a:r>
          </a:p>
        </p:txBody>
      </p:sp>
      <p:sp>
        <p:nvSpPr>
          <p:cNvPr id="3" name="Text Placeholder 2"/>
          <p:cNvSpPr>
            <a:spLocks noGrp="1"/>
          </p:cNvSpPr>
          <p:nvPr>
            <p:ph type="body" sz="quarter" idx="13"/>
          </p:nvPr>
        </p:nvSpPr>
        <p:spPr>
          <a:xfrm>
            <a:off x="505808" y="1347789"/>
            <a:ext cx="11155840" cy="3541152"/>
          </a:xfrm>
        </p:spPr>
        <p:txBody>
          <a:bodyPr lIns="90000" tIns="45720" rIns="91440" bIns="45720" anchor="t"/>
          <a:lstStyle/>
          <a:p>
            <a:r>
              <a:rPr lang="en-GB">
                <a:latin typeface="Roboto Light"/>
                <a:ea typeface="Roboto Light"/>
                <a:cs typeface="Roboto Light"/>
              </a:rPr>
              <a:t>Global consensus on biodiversity crisis</a:t>
            </a:r>
          </a:p>
          <a:p>
            <a:r>
              <a:rPr lang="en-GB">
                <a:latin typeface="Roboto Light"/>
                <a:ea typeface="Roboto Light"/>
                <a:cs typeface="Roboto Light"/>
              </a:rPr>
              <a:t>Nature finance gap</a:t>
            </a:r>
          </a:p>
          <a:p>
            <a:r>
              <a:rPr lang="en-GB">
                <a:latin typeface="Roboto Light"/>
                <a:ea typeface="Roboto Light"/>
                <a:cs typeface="Roboto Light"/>
              </a:rPr>
              <a:t>Kunming-Montreal Global Biodiversity Framework (Target 19):</a:t>
            </a:r>
          </a:p>
          <a:p>
            <a:pPr marL="0" indent="0">
              <a:buNone/>
            </a:pPr>
            <a:r>
              <a:rPr lang="en-GB">
                <a:latin typeface="Roboto Light"/>
                <a:ea typeface="Roboto Light"/>
                <a:cs typeface="Roboto Light"/>
              </a:rPr>
              <a:t>	“</a:t>
            </a:r>
            <a:r>
              <a:rPr lang="en-GB" b="0" i="1" u="none" strike="noStrike">
                <a:solidFill>
                  <a:srgbClr val="000000"/>
                </a:solidFill>
                <a:effectLst/>
                <a:latin typeface="Roboto Light"/>
                <a:ea typeface="Roboto Light"/>
                <a:cs typeface="Roboto Light"/>
              </a:rPr>
              <a:t>innovative schemes such as payment for ecosystem services, green bonds, 	biodiversity offsets and </a:t>
            </a:r>
            <a:r>
              <a:rPr lang="en-GB" b="1" i="1" u="none" strike="noStrike">
                <a:solidFill>
                  <a:srgbClr val="000000"/>
                </a:solidFill>
                <a:effectLst/>
                <a:latin typeface="Roboto Light"/>
                <a:ea typeface="Roboto Light"/>
                <a:cs typeface="Roboto Light"/>
              </a:rPr>
              <a:t>credits</a:t>
            </a:r>
            <a:r>
              <a:rPr lang="en-GB" b="0" i="1" u="none" strike="noStrike">
                <a:solidFill>
                  <a:srgbClr val="000000"/>
                </a:solidFill>
                <a:effectLst/>
                <a:latin typeface="Roboto Light"/>
                <a:ea typeface="Roboto Light"/>
                <a:cs typeface="Roboto Light"/>
              </a:rPr>
              <a:t>, benefit-sharing mechanisms, with 	environmental and social safeguards</a:t>
            </a:r>
            <a:r>
              <a:rPr lang="en-GB">
                <a:latin typeface="Roboto Light"/>
                <a:ea typeface="Roboto Light"/>
                <a:cs typeface="Roboto Light"/>
              </a:rPr>
              <a:t>”.</a:t>
            </a:r>
            <a:endParaRPr lang="en-GB">
              <a:cs typeface="Roboto Light"/>
            </a:endParaRPr>
          </a:p>
        </p:txBody>
      </p:sp>
      <p:sp>
        <p:nvSpPr>
          <p:cNvPr id="24" name="Picture Placeholder 23">
            <a:extLst>
              <a:ext uri="{FF2B5EF4-FFF2-40B4-BE49-F238E27FC236}">
                <a16:creationId xmlns:a16="http://schemas.microsoft.com/office/drawing/2014/main" id="{C0F4C525-12BB-4D34-8A4A-E46A9BC89E1D}"/>
              </a:ext>
            </a:extLst>
          </p:cNvPr>
          <p:cNvSpPr>
            <a:spLocks noGrp="1"/>
          </p:cNvSpPr>
          <p:nvPr>
            <p:ph type="pic" sz="quarter" idx="14"/>
          </p:nvPr>
        </p:nvSpPr>
        <p:spPr/>
      </p:sp>
      <p:pic>
        <p:nvPicPr>
          <p:cNvPr id="26" name="Picture Placeholder 22">
            <a:extLst>
              <a:ext uri="{FF2B5EF4-FFF2-40B4-BE49-F238E27FC236}">
                <a16:creationId xmlns:a16="http://schemas.microsoft.com/office/drawing/2014/main" id="{14835CA7-2A9E-4500-9180-6EA927773171}"/>
              </a:ext>
            </a:extLst>
          </p:cNvPr>
          <p:cNvPicPr>
            <a:picLocks noChangeAspect="1"/>
          </p:cNvPicPr>
          <p:nvPr/>
        </p:nvPicPr>
        <p:blipFill>
          <a:blip r:embed="rId3"/>
          <a:srcRect t="39472" b="39472"/>
          <a:stretch/>
        </p:blipFill>
        <p:spPr>
          <a:xfrm>
            <a:off x="1928" y="5146767"/>
            <a:ext cx="12190072" cy="1711233"/>
          </a:xfrm>
          <a:prstGeom prst="rect">
            <a:avLst/>
          </a:prstGeom>
        </p:spPr>
      </p:pic>
      <p:sp>
        <p:nvSpPr>
          <p:cNvPr id="6" name="Rectangle 5">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43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b="0" err="1"/>
              <a:t>Menti</a:t>
            </a:r>
            <a:r>
              <a:rPr lang="en-GB" b="0"/>
              <a:t> poll</a:t>
            </a:r>
          </a:p>
        </p:txBody>
      </p:sp>
      <p:sp>
        <p:nvSpPr>
          <p:cNvPr id="3" name="Text Placeholder 2"/>
          <p:cNvSpPr>
            <a:spLocks noGrp="1"/>
          </p:cNvSpPr>
          <p:nvPr>
            <p:ph type="body" sz="quarter" idx="13"/>
          </p:nvPr>
        </p:nvSpPr>
        <p:spPr>
          <a:xfrm>
            <a:off x="4664598" y="1347789"/>
            <a:ext cx="7106488" cy="5065203"/>
          </a:xfrm>
        </p:spPr>
        <p:txBody>
          <a:bodyPr lIns="90000" tIns="45720" rIns="91440" bIns="45720" anchor="t"/>
          <a:lstStyle/>
          <a:p>
            <a:pPr marL="0" indent="0">
              <a:buNone/>
            </a:pPr>
            <a:r>
              <a:rPr lang="en-GB">
                <a:latin typeface="Roboto Light"/>
                <a:ea typeface="Roboto Light"/>
                <a:cs typeface="Roboto Light"/>
              </a:rPr>
              <a:t>Got to </a:t>
            </a:r>
            <a:r>
              <a:rPr lang="en-GB" b="1">
                <a:latin typeface="Roboto Light"/>
                <a:ea typeface="Roboto Light"/>
                <a:cs typeface="Roboto Light"/>
              </a:rPr>
              <a:t>menti.com </a:t>
            </a:r>
            <a:r>
              <a:rPr lang="en-GB">
                <a:latin typeface="Roboto Light"/>
                <a:ea typeface="Roboto Light"/>
                <a:cs typeface="Roboto Light"/>
              </a:rPr>
              <a:t>and use the code </a:t>
            </a:r>
            <a:r>
              <a:rPr lang="en-GB" b="1">
                <a:latin typeface="Roboto Light"/>
                <a:ea typeface="Roboto Light"/>
                <a:cs typeface="Roboto Light"/>
              </a:rPr>
              <a:t>2773 1166</a:t>
            </a:r>
          </a:p>
          <a:p>
            <a:pPr marL="0" indent="0">
              <a:buNone/>
            </a:pPr>
            <a:r>
              <a:rPr lang="en-GB">
                <a:latin typeface="Roboto Light"/>
                <a:ea typeface="Roboto Light"/>
                <a:cs typeface="Roboto Light"/>
              </a:rPr>
              <a:t>Why is your company interested in biodiversity credits?</a:t>
            </a:r>
          </a:p>
          <a:p>
            <a:r>
              <a:rPr lang="en-GB" sz="1400">
                <a:latin typeface="Roboto Light"/>
                <a:ea typeface="Roboto Light"/>
                <a:cs typeface="Roboto Light"/>
              </a:rPr>
              <a:t>As a way to support nature projects</a:t>
            </a:r>
          </a:p>
          <a:p>
            <a:r>
              <a:rPr lang="en-GB" sz="1400">
                <a:latin typeface="Roboto Light"/>
                <a:ea typeface="Roboto Light"/>
                <a:cs typeface="Roboto Light"/>
              </a:rPr>
              <a:t>To help meet company’s targets for nature </a:t>
            </a:r>
            <a:endParaRPr lang="en-GB" sz="1400">
              <a:cs typeface="Roboto Light"/>
            </a:endParaRPr>
          </a:p>
          <a:p>
            <a:r>
              <a:rPr lang="en-GB" sz="1400">
                <a:latin typeface="Roboto Light"/>
                <a:ea typeface="Roboto Light"/>
                <a:cs typeface="Roboto Light"/>
              </a:rPr>
              <a:t>As an investment (can increase in value over time)</a:t>
            </a:r>
          </a:p>
          <a:p>
            <a:r>
              <a:rPr lang="en-GB" sz="1400">
                <a:latin typeface="Roboto Light"/>
                <a:ea typeface="Roboto Light"/>
                <a:cs typeface="Roboto Light"/>
              </a:rPr>
              <a:t>To help mitigate company’s impact (an offset)</a:t>
            </a:r>
          </a:p>
          <a:p>
            <a:r>
              <a:rPr lang="en-GB" sz="1400">
                <a:latin typeface="Roboto Light"/>
                <a:ea typeface="Roboto Light"/>
                <a:cs typeface="Roboto Light"/>
              </a:rPr>
              <a:t>Interested in learning more but wouldn’t buy them yet</a:t>
            </a:r>
          </a:p>
          <a:p>
            <a:r>
              <a:rPr lang="en-GB" sz="1400">
                <a:latin typeface="Roboto Light"/>
                <a:ea typeface="Roboto Light"/>
                <a:cs typeface="Roboto Light"/>
              </a:rPr>
              <a:t>Other</a:t>
            </a:r>
          </a:p>
          <a:p>
            <a:endParaRPr lang="en-GB"/>
          </a:p>
          <a:p>
            <a:pPr marL="0" indent="0">
              <a:buNone/>
            </a:pPr>
            <a:endParaRPr lang="en-GB"/>
          </a:p>
          <a:p>
            <a:pPr marL="0" indent="0">
              <a:buNone/>
            </a:pPr>
            <a:endParaRPr lang="en-GB"/>
          </a:p>
          <a:p>
            <a:pPr marL="0" indent="0">
              <a:buNone/>
            </a:pPr>
            <a:endParaRPr lang="en-GB"/>
          </a:p>
        </p:txBody>
      </p:sp>
      <p:pic>
        <p:nvPicPr>
          <p:cNvPr id="6" name="Picture Placeholder 5"/>
          <p:cNvPicPr>
            <a:picLocks noGrp="1" noChangeAspect="1"/>
          </p:cNvPicPr>
          <p:nvPr>
            <p:ph type="pic" sz="quarter" idx="14"/>
          </p:nvPr>
        </p:nvPicPr>
        <p:blipFill>
          <a:blip r:embed="rId3"/>
          <a:srcRect l="6920" r="6920"/>
          <a:stretch/>
        </p:blipFill>
        <p:spPr>
          <a:xfrm flipH="1">
            <a:off x="1928" y="0"/>
            <a:ext cx="3939250" cy="6858000"/>
          </a:xfrm>
        </p:spPr>
      </p:pic>
      <p:sp>
        <p:nvSpPr>
          <p:cNvPr id="7" name="Rectangle 6">
            <a:extLst>
              <a:ext uri="{FF2B5EF4-FFF2-40B4-BE49-F238E27FC236}">
                <a16:creationId xmlns:a16="http://schemas.microsoft.com/office/drawing/2014/main" id="{46F0A084-861D-EA40-BEEA-2A547CFC7E9A}"/>
              </a:ext>
            </a:extLst>
          </p:cNvPr>
          <p:cNvSpPr/>
          <p:nvPr/>
        </p:nvSpPr>
        <p:spPr>
          <a:xfrm>
            <a:off x="298704" y="260334"/>
            <a:ext cx="11594592" cy="633984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98965"/>
      </p:ext>
    </p:extLst>
  </p:cSld>
  <p:clrMapOvr>
    <a:masterClrMapping/>
  </p:clrMapOvr>
</p:sld>
</file>

<file path=ppt/theme/theme1.xml><?xml version="1.0" encoding="utf-8"?>
<a:theme xmlns:a="http://schemas.openxmlformats.org/drawingml/2006/main" name="Proteus Theme">
  <a:themeElements>
    <a:clrScheme name="Custom 4">
      <a:dk1>
        <a:srgbClr val="000000"/>
      </a:dk1>
      <a:lt1>
        <a:srgbClr val="FFFFFF"/>
      </a:lt1>
      <a:dk2>
        <a:srgbClr val="53616F"/>
      </a:dk2>
      <a:lt2>
        <a:srgbClr val="EAE6E3"/>
      </a:lt2>
      <a:accent1>
        <a:srgbClr val="00B0F0"/>
      </a:accent1>
      <a:accent2>
        <a:srgbClr val="D6B530"/>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a3963f1-1561-4583-a068-115aaa3aa204">
      <Terms xmlns="http://schemas.microsoft.com/office/infopath/2007/PartnerControls"/>
    </lcf76f155ced4ddcb4097134ff3c332f>
    <TaxCatchAll xmlns="1130dbb2-cbcd-4892-97fc-49f1e641132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1C849E5530444D824911D60F090E71" ma:contentTypeVersion="17" ma:contentTypeDescription="Create a new document." ma:contentTypeScope="" ma:versionID="ebcf0c0f9ceace83435e7d1b739e9458">
  <xsd:schema xmlns:xsd="http://www.w3.org/2001/XMLSchema" xmlns:xs="http://www.w3.org/2001/XMLSchema" xmlns:p="http://schemas.microsoft.com/office/2006/metadata/properties" xmlns:ns2="ea3963f1-1561-4583-a068-115aaa3aa204" xmlns:ns3="1130dbb2-cbcd-4892-97fc-49f1e641132b" targetNamespace="http://schemas.microsoft.com/office/2006/metadata/properties" ma:root="true" ma:fieldsID="fdc16c8f10d1d7b2aae700737226cdda" ns2:_="" ns3:_="">
    <xsd:import namespace="ea3963f1-1561-4583-a068-115aaa3aa204"/>
    <xsd:import namespace="1130dbb2-cbcd-4892-97fc-49f1e64113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963f1-1561-4583-a068-115aaa3aa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29fe91-dcf4-43ec-bf40-197c5b5df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30dbb2-cbcd-4892-97fc-49f1e64113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295b17-0736-4f75-9373-af5b7ce440ef}" ma:internalName="TaxCatchAll" ma:showField="CatchAllData" ma:web="1130dbb2-cbcd-4892-97fc-49f1e6411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F4C70E-780A-4C0D-BCD8-C1D483783B0A}">
  <ds:schemaRefs>
    <ds:schemaRef ds:uri="1130dbb2-cbcd-4892-97fc-49f1e641132b"/>
    <ds:schemaRef ds:uri="ea3963f1-1561-4583-a068-115aaa3aa2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19E3CF6-B562-4088-9CA8-0FCC60A649C7}">
  <ds:schemaRefs>
    <ds:schemaRef ds:uri="1130dbb2-cbcd-4892-97fc-49f1e641132b"/>
    <ds:schemaRef ds:uri="ea3963f1-1561-4583-a068-115aaa3aa2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149090-E5EB-482E-A6B7-27E3F192D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3469</Words>
  <Application>Microsoft Office PowerPoint</Application>
  <PresentationFormat>Widescreen</PresentationFormat>
  <Paragraphs>229</Paragraphs>
  <Slides>19</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Georgia</vt:lpstr>
      <vt:lpstr>Roboto</vt:lpstr>
      <vt:lpstr>Roboto Light</vt:lpstr>
      <vt:lpstr>Symbol</vt:lpstr>
      <vt:lpstr>Proteus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Laura Nery Silva</cp:lastModifiedBy>
  <cp:revision>5</cp:revision>
  <dcterms:created xsi:type="dcterms:W3CDTF">2018-08-29T16:06:58Z</dcterms:created>
  <dcterms:modified xsi:type="dcterms:W3CDTF">2023-11-06T14:01:06Z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0x0101006F1C849E5530444D824911D60F090E71</vt:lpwstr>
  </property>
  <property fmtid="{D5CDD505-2E9C-101B-9397-08002B2CF9AE}" pid="3" name="MediaServiceImageTags">
    <vt:lpwstr/>
  </property>
</Properties>
</file>