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620" r:id="rId5"/>
    <p:sldId id="256" r:id="rId6"/>
    <p:sldId id="433" r:id="rId7"/>
    <p:sldId id="613" r:id="rId8"/>
    <p:sldId id="585" r:id="rId9"/>
    <p:sldId id="586" r:id="rId10"/>
    <p:sldId id="587" r:id="rId11"/>
    <p:sldId id="609" r:id="rId12"/>
    <p:sldId id="608" r:id="rId13"/>
    <p:sldId id="875" r:id="rId14"/>
    <p:sldId id="610" r:id="rId15"/>
    <p:sldId id="614" r:id="rId16"/>
    <p:sldId id="580" r:id="rId17"/>
    <p:sldId id="581" r:id="rId18"/>
    <p:sldId id="615" r:id="rId19"/>
    <p:sldId id="579" r:id="rId20"/>
    <p:sldId id="770" r:id="rId21"/>
    <p:sldId id="617" r:id="rId22"/>
    <p:sldId id="616" r:id="rId23"/>
    <p:sldId id="775" r:id="rId24"/>
    <p:sldId id="2134804352" r:id="rId25"/>
    <p:sldId id="612" r:id="rId26"/>
    <p:sldId id="522" r:id="rId27"/>
    <p:sldId id="2134804353" r:id="rId28"/>
    <p:sldId id="2134804347" r:id="rId29"/>
    <p:sldId id="515" r:id="rId30"/>
    <p:sldId id="310" r:id="rId31"/>
    <p:sldId id="618" r:id="rId32"/>
    <p:sldId id="538" r:id="rId33"/>
    <p:sldId id="536" r:id="rId34"/>
    <p:sldId id="767" r:id="rId35"/>
    <p:sldId id="265" r:id="rId36"/>
    <p:sldId id="619" r:id="rId37"/>
    <p:sldId id="266" r:id="rId38"/>
    <p:sldId id="52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ty Knox" initials="JK" lastIdx="20" clrIdx="0">
    <p:extLst>
      <p:ext uri="{19B8F6BF-5375-455C-9EA6-DF929625EA0E}">
        <p15:presenceInfo xmlns:p15="http://schemas.microsoft.com/office/powerpoint/2012/main" userId="S::jonty.knox@unep-wcmc.org::ae770f13-ada5-49a1-9a49-a84b391da4d4" providerId="AD"/>
      </p:ext>
    </p:extLst>
  </p:cmAuthor>
  <p:cmAuthor id="2" name="Kim Dunn" initials="KD" lastIdx="1" clrIdx="1">
    <p:extLst>
      <p:ext uri="{19B8F6BF-5375-455C-9EA6-DF929625EA0E}">
        <p15:presenceInfo xmlns:p15="http://schemas.microsoft.com/office/powerpoint/2012/main" userId="S::kim.dunn@unep-wcmc.org::e2ac8525-8f90-4683-8742-5bd9c393a43b" providerId="AD"/>
      </p:ext>
    </p:extLst>
  </p:cmAuthor>
  <p:cmAuthor id="3" name="Kiran Sehra" initials="KS" lastIdx="26" clrIdx="2">
    <p:extLst>
      <p:ext uri="{19B8F6BF-5375-455C-9EA6-DF929625EA0E}">
        <p15:presenceInfo xmlns:p15="http://schemas.microsoft.com/office/powerpoint/2012/main" userId="S::kiran.sehra@unep-wcmc.org::87d0fa76-a72b-4358-81a5-389b13938cba" providerId="AD"/>
      </p:ext>
    </p:extLst>
  </p:cmAuthor>
  <p:cmAuthor id="4" name="Luca Koerner" initials="LK" lastIdx="28" clrIdx="3">
    <p:extLst>
      <p:ext uri="{19B8F6BF-5375-455C-9EA6-DF929625EA0E}">
        <p15:presenceInfo xmlns:p15="http://schemas.microsoft.com/office/powerpoint/2012/main" userId="S::luca.koerner@unep-wcmc.org::77d316e3-1511-4488-bac7-f63627d1428e" providerId="AD"/>
      </p:ext>
    </p:extLst>
  </p:cmAuthor>
  <p:cmAuthor id="5" name="Stacey Baggaley" initials="SB" lastIdx="28" clrIdx="4">
    <p:extLst>
      <p:ext uri="{19B8F6BF-5375-455C-9EA6-DF929625EA0E}">
        <p15:presenceInfo xmlns:p15="http://schemas.microsoft.com/office/powerpoint/2012/main" userId="S::stacey.baggaley@unep-wcmc.org::0f3c3bcb-3af8-4e35-88f3-61e50f95c90e" providerId="AD"/>
      </p:ext>
    </p:extLst>
  </p:cmAuthor>
  <p:cmAuthor id="6" name="Matt Jones" initials="MJ" lastIdx="5" clrIdx="5">
    <p:extLst>
      <p:ext uri="{19B8F6BF-5375-455C-9EA6-DF929625EA0E}">
        <p15:presenceInfo xmlns:p15="http://schemas.microsoft.com/office/powerpoint/2012/main" userId="S::matt.jones@unep-wcmc.org::e577a7a4-434e-45bc-a92d-1cd5037b1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66"/>
    <a:srgbClr val="0084B4"/>
    <a:srgbClr val="BA7609"/>
    <a:srgbClr val="2E75B6"/>
    <a:srgbClr val="CF840C"/>
    <a:srgbClr val="00B0F0"/>
    <a:srgbClr val="024E98"/>
    <a:srgbClr val="7B95A6"/>
    <a:srgbClr val="0070C0"/>
    <a:srgbClr val="A9A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12164-6050-4BE4-B8A3-B18F10BF43BB}" v="4" dt="2022-10-29T10:40:35.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14" autoAdjust="0"/>
  </p:normalViewPr>
  <p:slideViewPr>
    <p:cSldViewPr snapToGrid="0">
      <p:cViewPr varScale="1">
        <p:scale>
          <a:sx n="51" d="100"/>
          <a:sy n="51" d="100"/>
        </p:scale>
        <p:origin x="1476"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E6CDB-0596-4E2F-AB09-5562362B114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GB"/>
        </a:p>
      </dgm:t>
    </dgm:pt>
    <dgm:pt modelId="{7DA3AB27-94F4-46B7-A7D2-A351ACD128BE}">
      <dgm:prSet phldrT="[Text]"/>
      <dgm:spPr/>
      <dgm:t>
        <a:bodyPr/>
        <a:lstStyle/>
        <a:p>
          <a:r>
            <a:rPr lang="en-GB"/>
            <a:t>Transition</a:t>
          </a:r>
        </a:p>
      </dgm:t>
    </dgm:pt>
    <dgm:pt modelId="{5BDC9A9D-05A9-433D-B279-D81E4A10443A}" type="parTrans" cxnId="{292EC0C8-71F1-4AC2-8DBA-95A94E4D6877}">
      <dgm:prSet/>
      <dgm:spPr/>
      <dgm:t>
        <a:bodyPr/>
        <a:lstStyle/>
        <a:p>
          <a:endParaRPr lang="en-GB"/>
        </a:p>
      </dgm:t>
    </dgm:pt>
    <dgm:pt modelId="{1D982106-C6EE-4FE7-960F-796691C38946}" type="sibTrans" cxnId="{292EC0C8-71F1-4AC2-8DBA-95A94E4D6877}">
      <dgm:prSet/>
      <dgm:spPr/>
      <dgm:t>
        <a:bodyPr/>
        <a:lstStyle/>
        <a:p>
          <a:endParaRPr lang="en-GB"/>
        </a:p>
      </dgm:t>
    </dgm:pt>
    <dgm:pt modelId="{8AB2BE6A-EFE6-4221-8DC6-E0408A0B6B6E}">
      <dgm:prSet phldrT="[Text]"/>
      <dgm:spPr/>
      <dgm:t>
        <a:bodyPr/>
        <a:lstStyle/>
        <a:p>
          <a:r>
            <a:rPr lang="en-GB"/>
            <a:t>e.g. increased costs due to biodiversity change; reputational loss due to way a company’s biodiversity-related activities or overall brand are perceived by key stakeholders</a:t>
          </a:r>
        </a:p>
      </dgm:t>
    </dgm:pt>
    <dgm:pt modelId="{93DF5DAA-36E2-48F1-B303-D2C8AA042C4C}" type="parTrans" cxnId="{627856CE-640A-4AA8-8AF5-6DF3F1D45234}">
      <dgm:prSet/>
      <dgm:spPr/>
      <dgm:t>
        <a:bodyPr/>
        <a:lstStyle/>
        <a:p>
          <a:endParaRPr lang="en-GB"/>
        </a:p>
      </dgm:t>
    </dgm:pt>
    <dgm:pt modelId="{5CB2AF01-02C9-48B2-AFE3-C26687A8EDB6}" type="sibTrans" cxnId="{627856CE-640A-4AA8-8AF5-6DF3F1D45234}">
      <dgm:prSet/>
      <dgm:spPr/>
      <dgm:t>
        <a:bodyPr/>
        <a:lstStyle/>
        <a:p>
          <a:endParaRPr lang="en-GB"/>
        </a:p>
      </dgm:t>
    </dgm:pt>
    <dgm:pt modelId="{84EFFD93-1FE2-43A4-B8B8-1047D90E55EE}">
      <dgm:prSet phldrT="[Text]"/>
      <dgm:spPr/>
      <dgm:t>
        <a:bodyPr/>
        <a:lstStyle/>
        <a:p>
          <a:r>
            <a:rPr lang="en-GB"/>
            <a:t>Physical</a:t>
          </a:r>
        </a:p>
      </dgm:t>
    </dgm:pt>
    <dgm:pt modelId="{263B1425-E79C-4BBA-86BF-63DA6E1842C6}" type="parTrans" cxnId="{81181B9F-6BFD-4399-A09F-1B9152B6B169}">
      <dgm:prSet/>
      <dgm:spPr/>
      <dgm:t>
        <a:bodyPr/>
        <a:lstStyle/>
        <a:p>
          <a:endParaRPr lang="en-GB"/>
        </a:p>
      </dgm:t>
    </dgm:pt>
    <dgm:pt modelId="{91B27F84-A3C5-4CD5-AD71-1DBBC0DABEA1}" type="sibTrans" cxnId="{81181B9F-6BFD-4399-A09F-1B9152B6B169}">
      <dgm:prSet/>
      <dgm:spPr/>
      <dgm:t>
        <a:bodyPr/>
        <a:lstStyle/>
        <a:p>
          <a:endParaRPr lang="en-GB"/>
        </a:p>
      </dgm:t>
    </dgm:pt>
    <dgm:pt modelId="{707479F5-400C-43DB-BA98-CE5083920C90}">
      <dgm:prSet phldrT="[Text]"/>
      <dgm:spPr/>
      <dgm:t>
        <a:bodyPr/>
        <a:lstStyle/>
        <a:p>
          <a:pPr rtl="0"/>
          <a:r>
            <a:rPr lang="en-GB"/>
            <a:t>e.g. rating downgrades and share-price losses</a:t>
          </a:r>
          <a:r>
            <a:rPr lang="en-GB">
              <a:latin typeface="Roboto"/>
            </a:rPr>
            <a:t>, stakeholder relations, </a:t>
          </a:r>
          <a:r>
            <a:rPr lang="en-GB"/>
            <a:t>operational risk</a:t>
          </a:r>
        </a:p>
      </dgm:t>
    </dgm:pt>
    <dgm:pt modelId="{A0CE27AD-998B-406B-88D4-B4E8A483C05C}" type="parTrans" cxnId="{F255155A-AF9D-4DB1-8FCC-92114D843F3F}">
      <dgm:prSet/>
      <dgm:spPr/>
      <dgm:t>
        <a:bodyPr/>
        <a:lstStyle/>
        <a:p>
          <a:endParaRPr lang="en-GB"/>
        </a:p>
      </dgm:t>
    </dgm:pt>
    <dgm:pt modelId="{D028B021-8535-42C5-8B9B-B35319C83482}" type="sibTrans" cxnId="{F255155A-AF9D-4DB1-8FCC-92114D843F3F}">
      <dgm:prSet/>
      <dgm:spPr/>
      <dgm:t>
        <a:bodyPr/>
        <a:lstStyle/>
        <a:p>
          <a:endParaRPr lang="en-GB"/>
        </a:p>
      </dgm:t>
    </dgm:pt>
    <dgm:pt modelId="{D395A2CC-1216-499F-A0F3-3A82B501754B}">
      <dgm:prSet phldrT="[Text]"/>
      <dgm:spPr/>
      <dgm:t>
        <a:bodyPr/>
        <a:lstStyle/>
        <a:p>
          <a:r>
            <a:rPr lang="en-GB"/>
            <a:t>Legal &amp; regulatory</a:t>
          </a:r>
        </a:p>
      </dgm:t>
    </dgm:pt>
    <dgm:pt modelId="{A9CFBB3A-723C-4E14-A6D6-D472CA562825}" type="parTrans" cxnId="{908E116C-5720-444E-8064-116D7698FCA3}">
      <dgm:prSet/>
      <dgm:spPr/>
      <dgm:t>
        <a:bodyPr/>
        <a:lstStyle/>
        <a:p>
          <a:endParaRPr lang="en-GB"/>
        </a:p>
      </dgm:t>
    </dgm:pt>
    <dgm:pt modelId="{F820587C-F0D8-435D-8F48-EB3DDB7A99E8}" type="sibTrans" cxnId="{908E116C-5720-444E-8064-116D7698FCA3}">
      <dgm:prSet/>
      <dgm:spPr/>
      <dgm:t>
        <a:bodyPr/>
        <a:lstStyle/>
        <a:p>
          <a:endParaRPr lang="en-GB"/>
        </a:p>
      </dgm:t>
    </dgm:pt>
    <dgm:pt modelId="{53E753EA-6903-4591-A6AF-04364B717610}">
      <dgm:prSet phldrT="[Text]"/>
      <dgm:spPr/>
      <dgm:t>
        <a:bodyPr/>
        <a:lstStyle/>
        <a:p>
          <a:r>
            <a:rPr lang="en-GB"/>
            <a:t>Systemic</a:t>
          </a:r>
        </a:p>
      </dgm:t>
    </dgm:pt>
    <dgm:pt modelId="{33A95FD0-42A7-42D1-A5EF-BECF37DC884F}" type="parTrans" cxnId="{C4A55509-F1A3-4565-8A9B-CE480E81C2AA}">
      <dgm:prSet/>
      <dgm:spPr/>
      <dgm:t>
        <a:bodyPr/>
        <a:lstStyle/>
        <a:p>
          <a:endParaRPr lang="en-GB"/>
        </a:p>
      </dgm:t>
    </dgm:pt>
    <dgm:pt modelId="{D12F3C83-0AEA-4575-98FC-4ADA0106C806}" type="sibTrans" cxnId="{C4A55509-F1A3-4565-8A9B-CE480E81C2AA}">
      <dgm:prSet/>
      <dgm:spPr/>
      <dgm:t>
        <a:bodyPr/>
        <a:lstStyle/>
        <a:p>
          <a:endParaRPr lang="en-GB"/>
        </a:p>
      </dgm:t>
    </dgm:pt>
    <dgm:pt modelId="{3EE1B8B3-AD73-4B7C-A932-32057BCFFF45}">
      <dgm:prSet phldrT="[Text]"/>
      <dgm:spPr/>
      <dgm:t>
        <a:bodyPr/>
        <a:lstStyle/>
        <a:p>
          <a:pPr rtl="0"/>
          <a:r>
            <a:rPr lang="en-GB"/>
            <a:t>e.g. costs from changes in licenses, permitting and compliance</a:t>
          </a:r>
          <a:r>
            <a:rPr lang="en-GB">
              <a:latin typeface="Roboto"/>
            </a:rPr>
            <a:t>, fiduciary duty</a:t>
          </a:r>
          <a:endParaRPr lang="en-GB"/>
        </a:p>
      </dgm:t>
    </dgm:pt>
    <dgm:pt modelId="{B0BAD18C-1749-4154-A471-2EE7F6FC9045}" type="parTrans" cxnId="{189A600E-EB1F-4251-B7E8-E390675A8C37}">
      <dgm:prSet/>
      <dgm:spPr/>
      <dgm:t>
        <a:bodyPr/>
        <a:lstStyle/>
        <a:p>
          <a:endParaRPr lang="en-GB"/>
        </a:p>
      </dgm:t>
    </dgm:pt>
    <dgm:pt modelId="{82BAD0EA-D474-49DC-9CBF-561C9B10D690}" type="sibTrans" cxnId="{189A600E-EB1F-4251-B7E8-E390675A8C37}">
      <dgm:prSet/>
      <dgm:spPr/>
      <dgm:t>
        <a:bodyPr/>
        <a:lstStyle/>
        <a:p>
          <a:endParaRPr lang="en-GB"/>
        </a:p>
      </dgm:t>
    </dgm:pt>
    <dgm:pt modelId="{D21B4CFF-EA30-4771-A7DC-6CAFB32002A2}">
      <dgm:prSet phldrT="[Text]"/>
      <dgm:spPr/>
      <dgm:t>
        <a:bodyPr/>
        <a:lstStyle/>
        <a:p>
          <a:pPr rtl="0"/>
          <a:r>
            <a:rPr lang="en-GB"/>
            <a:t>e.g. shifts in customer preference towards more sustainable products; threats to markets from global/regional biodiversity loss</a:t>
          </a:r>
          <a:r>
            <a:rPr lang="en-GB">
              <a:latin typeface="Roboto"/>
            </a:rPr>
            <a:t>, resource security</a:t>
          </a:r>
          <a:endParaRPr lang="en-GB"/>
        </a:p>
      </dgm:t>
    </dgm:pt>
    <dgm:pt modelId="{70988A47-EDFB-4AFF-B51E-29AFDF271260}" type="parTrans" cxnId="{99FA9328-7328-4589-9293-40D58DA9BA5B}">
      <dgm:prSet/>
      <dgm:spPr/>
      <dgm:t>
        <a:bodyPr/>
        <a:lstStyle/>
        <a:p>
          <a:endParaRPr lang="en-GB"/>
        </a:p>
      </dgm:t>
    </dgm:pt>
    <dgm:pt modelId="{78D49C88-565E-4F37-895F-46005D741B23}" type="sibTrans" cxnId="{99FA9328-7328-4589-9293-40D58DA9BA5B}">
      <dgm:prSet/>
      <dgm:spPr/>
      <dgm:t>
        <a:bodyPr/>
        <a:lstStyle/>
        <a:p>
          <a:endParaRPr lang="en-GB"/>
        </a:p>
      </dgm:t>
    </dgm:pt>
    <dgm:pt modelId="{EFF4FE3C-698D-44BF-9A0F-FE8E7801F1AA}" type="pres">
      <dgm:prSet presAssocID="{784E6CDB-0596-4E2F-AB09-5562362B114C}" presName="linear" presStyleCnt="0">
        <dgm:presLayoutVars>
          <dgm:animLvl val="lvl"/>
          <dgm:resizeHandles val="exact"/>
        </dgm:presLayoutVars>
      </dgm:prSet>
      <dgm:spPr/>
    </dgm:pt>
    <dgm:pt modelId="{13612E18-232F-4BCD-BF24-6870D7EB1878}" type="pres">
      <dgm:prSet presAssocID="{7DA3AB27-94F4-46B7-A7D2-A351ACD128BE}" presName="parentText" presStyleLbl="node1" presStyleIdx="0" presStyleCnt="4">
        <dgm:presLayoutVars>
          <dgm:chMax val="0"/>
          <dgm:bulletEnabled val="1"/>
        </dgm:presLayoutVars>
      </dgm:prSet>
      <dgm:spPr/>
    </dgm:pt>
    <dgm:pt modelId="{F88E0430-BFA4-4875-AAF3-4DA41A1C18BB}" type="pres">
      <dgm:prSet presAssocID="{7DA3AB27-94F4-46B7-A7D2-A351ACD128BE}" presName="childText" presStyleLbl="revTx" presStyleIdx="0" presStyleCnt="4">
        <dgm:presLayoutVars>
          <dgm:bulletEnabled val="1"/>
        </dgm:presLayoutVars>
      </dgm:prSet>
      <dgm:spPr/>
    </dgm:pt>
    <dgm:pt modelId="{6EDAA3B8-7C70-486C-87F3-48BAA810DA1B}" type="pres">
      <dgm:prSet presAssocID="{84EFFD93-1FE2-43A4-B8B8-1047D90E55EE}" presName="parentText" presStyleLbl="node1" presStyleIdx="1" presStyleCnt="4">
        <dgm:presLayoutVars>
          <dgm:chMax val="0"/>
          <dgm:bulletEnabled val="1"/>
        </dgm:presLayoutVars>
      </dgm:prSet>
      <dgm:spPr/>
    </dgm:pt>
    <dgm:pt modelId="{E24AD6A6-E8FB-4BB2-A0A9-A9970EE029E4}" type="pres">
      <dgm:prSet presAssocID="{84EFFD93-1FE2-43A4-B8B8-1047D90E55EE}" presName="childText" presStyleLbl="revTx" presStyleIdx="1" presStyleCnt="4">
        <dgm:presLayoutVars>
          <dgm:bulletEnabled val="1"/>
        </dgm:presLayoutVars>
      </dgm:prSet>
      <dgm:spPr/>
    </dgm:pt>
    <dgm:pt modelId="{AEF2E7CF-CC4C-4068-ABAD-D252D435CA3F}" type="pres">
      <dgm:prSet presAssocID="{D395A2CC-1216-499F-A0F3-3A82B501754B}" presName="parentText" presStyleLbl="node1" presStyleIdx="2" presStyleCnt="4">
        <dgm:presLayoutVars>
          <dgm:chMax val="0"/>
          <dgm:bulletEnabled val="1"/>
        </dgm:presLayoutVars>
      </dgm:prSet>
      <dgm:spPr/>
    </dgm:pt>
    <dgm:pt modelId="{2C36D358-F6AC-4C18-936B-0AAD8ECD911E}" type="pres">
      <dgm:prSet presAssocID="{D395A2CC-1216-499F-A0F3-3A82B501754B}" presName="childText" presStyleLbl="revTx" presStyleIdx="2" presStyleCnt="4">
        <dgm:presLayoutVars>
          <dgm:bulletEnabled val="1"/>
        </dgm:presLayoutVars>
      </dgm:prSet>
      <dgm:spPr/>
    </dgm:pt>
    <dgm:pt modelId="{BDB45EE6-0707-427C-B264-9A6F39A9175E}" type="pres">
      <dgm:prSet presAssocID="{53E753EA-6903-4591-A6AF-04364B717610}" presName="parentText" presStyleLbl="node1" presStyleIdx="3" presStyleCnt="4">
        <dgm:presLayoutVars>
          <dgm:chMax val="0"/>
          <dgm:bulletEnabled val="1"/>
        </dgm:presLayoutVars>
      </dgm:prSet>
      <dgm:spPr/>
    </dgm:pt>
    <dgm:pt modelId="{5CE66B50-D0DF-4B00-9151-FBD1DF9E176F}" type="pres">
      <dgm:prSet presAssocID="{53E753EA-6903-4591-A6AF-04364B717610}" presName="childText" presStyleLbl="revTx" presStyleIdx="3" presStyleCnt="4">
        <dgm:presLayoutVars>
          <dgm:bulletEnabled val="1"/>
        </dgm:presLayoutVars>
      </dgm:prSet>
      <dgm:spPr/>
    </dgm:pt>
  </dgm:ptLst>
  <dgm:cxnLst>
    <dgm:cxn modelId="{C4A55509-F1A3-4565-8A9B-CE480E81C2AA}" srcId="{784E6CDB-0596-4E2F-AB09-5562362B114C}" destId="{53E753EA-6903-4591-A6AF-04364B717610}" srcOrd="3" destOrd="0" parTransId="{33A95FD0-42A7-42D1-A5EF-BECF37DC884F}" sibTransId="{D12F3C83-0AEA-4575-98FC-4ADA0106C806}"/>
    <dgm:cxn modelId="{86BD1C0E-A4B6-4FD7-8EE9-1C93F5F1B702}" type="presOf" srcId="{784E6CDB-0596-4E2F-AB09-5562362B114C}" destId="{EFF4FE3C-698D-44BF-9A0F-FE8E7801F1AA}" srcOrd="0" destOrd="0" presId="urn:microsoft.com/office/officeart/2005/8/layout/vList2"/>
    <dgm:cxn modelId="{189A600E-EB1F-4251-B7E8-E390675A8C37}" srcId="{D395A2CC-1216-499F-A0F3-3A82B501754B}" destId="{3EE1B8B3-AD73-4B7C-A932-32057BCFFF45}" srcOrd="0" destOrd="0" parTransId="{B0BAD18C-1749-4154-A471-2EE7F6FC9045}" sibTransId="{82BAD0EA-D474-49DC-9CBF-561C9B10D690}"/>
    <dgm:cxn modelId="{99FA9328-7328-4589-9293-40D58DA9BA5B}" srcId="{53E753EA-6903-4591-A6AF-04364B717610}" destId="{D21B4CFF-EA30-4771-A7DC-6CAFB32002A2}" srcOrd="0" destOrd="0" parTransId="{70988A47-EDFB-4AFF-B51E-29AFDF271260}" sibTransId="{78D49C88-565E-4F37-895F-46005D741B23}"/>
    <dgm:cxn modelId="{949E7F32-E883-46AA-A984-4ACD75E2A2D3}" type="presOf" srcId="{D21B4CFF-EA30-4771-A7DC-6CAFB32002A2}" destId="{5CE66B50-D0DF-4B00-9151-FBD1DF9E176F}" srcOrd="0" destOrd="0" presId="urn:microsoft.com/office/officeart/2005/8/layout/vList2"/>
    <dgm:cxn modelId="{B78BC037-8C2C-400B-9CC2-58D64A33AA08}" type="presOf" srcId="{3EE1B8B3-AD73-4B7C-A932-32057BCFFF45}" destId="{2C36D358-F6AC-4C18-936B-0AAD8ECD911E}" srcOrd="0" destOrd="0" presId="urn:microsoft.com/office/officeart/2005/8/layout/vList2"/>
    <dgm:cxn modelId="{908E116C-5720-444E-8064-116D7698FCA3}" srcId="{784E6CDB-0596-4E2F-AB09-5562362B114C}" destId="{D395A2CC-1216-499F-A0F3-3A82B501754B}" srcOrd="2" destOrd="0" parTransId="{A9CFBB3A-723C-4E14-A6D6-D472CA562825}" sibTransId="{F820587C-F0D8-435D-8F48-EB3DDB7A99E8}"/>
    <dgm:cxn modelId="{F255155A-AF9D-4DB1-8FCC-92114D843F3F}" srcId="{84EFFD93-1FE2-43A4-B8B8-1047D90E55EE}" destId="{707479F5-400C-43DB-BA98-CE5083920C90}" srcOrd="0" destOrd="0" parTransId="{A0CE27AD-998B-406B-88D4-B4E8A483C05C}" sibTransId="{D028B021-8535-42C5-8B9B-B35319C83482}"/>
    <dgm:cxn modelId="{81181B9F-6BFD-4399-A09F-1B9152B6B169}" srcId="{784E6CDB-0596-4E2F-AB09-5562362B114C}" destId="{84EFFD93-1FE2-43A4-B8B8-1047D90E55EE}" srcOrd="1" destOrd="0" parTransId="{263B1425-E79C-4BBA-86BF-63DA6E1842C6}" sibTransId="{91B27F84-A3C5-4CD5-AD71-1DBBC0DABEA1}"/>
    <dgm:cxn modelId="{384C1CB4-1248-46FE-95FB-48CC339EA123}" type="presOf" srcId="{707479F5-400C-43DB-BA98-CE5083920C90}" destId="{E24AD6A6-E8FB-4BB2-A0A9-A9970EE029E4}" srcOrd="0" destOrd="0" presId="urn:microsoft.com/office/officeart/2005/8/layout/vList2"/>
    <dgm:cxn modelId="{8C04EBC2-188D-4F5C-975A-425AEAB65522}" type="presOf" srcId="{D395A2CC-1216-499F-A0F3-3A82B501754B}" destId="{AEF2E7CF-CC4C-4068-ABAD-D252D435CA3F}" srcOrd="0" destOrd="0" presId="urn:microsoft.com/office/officeart/2005/8/layout/vList2"/>
    <dgm:cxn modelId="{40CAA8C4-5197-468B-B813-A31096349E57}" type="presOf" srcId="{7DA3AB27-94F4-46B7-A7D2-A351ACD128BE}" destId="{13612E18-232F-4BCD-BF24-6870D7EB1878}" srcOrd="0" destOrd="0" presId="urn:microsoft.com/office/officeart/2005/8/layout/vList2"/>
    <dgm:cxn modelId="{9E0201C5-3C3A-4449-B63B-D006638129D4}" type="presOf" srcId="{84EFFD93-1FE2-43A4-B8B8-1047D90E55EE}" destId="{6EDAA3B8-7C70-486C-87F3-48BAA810DA1B}" srcOrd="0" destOrd="0" presId="urn:microsoft.com/office/officeart/2005/8/layout/vList2"/>
    <dgm:cxn modelId="{292EC0C8-71F1-4AC2-8DBA-95A94E4D6877}" srcId="{784E6CDB-0596-4E2F-AB09-5562362B114C}" destId="{7DA3AB27-94F4-46B7-A7D2-A351ACD128BE}" srcOrd="0" destOrd="0" parTransId="{5BDC9A9D-05A9-433D-B279-D81E4A10443A}" sibTransId="{1D982106-C6EE-4FE7-960F-796691C38946}"/>
    <dgm:cxn modelId="{627856CE-640A-4AA8-8AF5-6DF3F1D45234}" srcId="{7DA3AB27-94F4-46B7-A7D2-A351ACD128BE}" destId="{8AB2BE6A-EFE6-4221-8DC6-E0408A0B6B6E}" srcOrd="0" destOrd="0" parTransId="{93DF5DAA-36E2-48F1-B303-D2C8AA042C4C}" sibTransId="{5CB2AF01-02C9-48B2-AFE3-C26687A8EDB6}"/>
    <dgm:cxn modelId="{F6BC03D9-4D62-4486-8182-56BD178876ED}" type="presOf" srcId="{53E753EA-6903-4591-A6AF-04364B717610}" destId="{BDB45EE6-0707-427C-B264-9A6F39A9175E}" srcOrd="0" destOrd="0" presId="urn:microsoft.com/office/officeart/2005/8/layout/vList2"/>
    <dgm:cxn modelId="{E3BA13FA-AB91-4A25-80EA-BCED22B67DC8}" type="presOf" srcId="{8AB2BE6A-EFE6-4221-8DC6-E0408A0B6B6E}" destId="{F88E0430-BFA4-4875-AAF3-4DA41A1C18BB}" srcOrd="0" destOrd="0" presId="urn:microsoft.com/office/officeart/2005/8/layout/vList2"/>
    <dgm:cxn modelId="{1FC30EA0-354A-4E6C-A82D-3CF46F6459E4}" type="presParOf" srcId="{EFF4FE3C-698D-44BF-9A0F-FE8E7801F1AA}" destId="{13612E18-232F-4BCD-BF24-6870D7EB1878}" srcOrd="0" destOrd="0" presId="urn:microsoft.com/office/officeart/2005/8/layout/vList2"/>
    <dgm:cxn modelId="{56BA11AF-DE70-40A6-80E8-76F5D74687AF}" type="presParOf" srcId="{EFF4FE3C-698D-44BF-9A0F-FE8E7801F1AA}" destId="{F88E0430-BFA4-4875-AAF3-4DA41A1C18BB}" srcOrd="1" destOrd="0" presId="urn:microsoft.com/office/officeart/2005/8/layout/vList2"/>
    <dgm:cxn modelId="{C2267E4F-9D51-40C8-8169-1D6976E3F125}" type="presParOf" srcId="{EFF4FE3C-698D-44BF-9A0F-FE8E7801F1AA}" destId="{6EDAA3B8-7C70-486C-87F3-48BAA810DA1B}" srcOrd="2" destOrd="0" presId="urn:microsoft.com/office/officeart/2005/8/layout/vList2"/>
    <dgm:cxn modelId="{47D3504F-42E7-4E09-882B-F6B652CCAA8C}" type="presParOf" srcId="{EFF4FE3C-698D-44BF-9A0F-FE8E7801F1AA}" destId="{E24AD6A6-E8FB-4BB2-A0A9-A9970EE029E4}" srcOrd="3" destOrd="0" presId="urn:microsoft.com/office/officeart/2005/8/layout/vList2"/>
    <dgm:cxn modelId="{BFCA91D1-F622-4B43-9B5C-E236CBCE3CFC}" type="presParOf" srcId="{EFF4FE3C-698D-44BF-9A0F-FE8E7801F1AA}" destId="{AEF2E7CF-CC4C-4068-ABAD-D252D435CA3F}" srcOrd="4" destOrd="0" presId="urn:microsoft.com/office/officeart/2005/8/layout/vList2"/>
    <dgm:cxn modelId="{9A78DF6F-961D-44FD-A13E-146CFD056980}" type="presParOf" srcId="{EFF4FE3C-698D-44BF-9A0F-FE8E7801F1AA}" destId="{2C36D358-F6AC-4C18-936B-0AAD8ECD911E}" srcOrd="5" destOrd="0" presId="urn:microsoft.com/office/officeart/2005/8/layout/vList2"/>
    <dgm:cxn modelId="{374B38F8-57E2-4CA1-BE41-6376C39903C8}" type="presParOf" srcId="{EFF4FE3C-698D-44BF-9A0F-FE8E7801F1AA}" destId="{BDB45EE6-0707-427C-B264-9A6F39A9175E}" srcOrd="6" destOrd="0" presId="urn:microsoft.com/office/officeart/2005/8/layout/vList2"/>
    <dgm:cxn modelId="{2CCB968F-A880-4D67-88F1-B1DB84598624}" type="presParOf" srcId="{EFF4FE3C-698D-44BF-9A0F-FE8E7801F1AA}" destId="{5CE66B50-D0DF-4B00-9151-FBD1DF9E176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D2F37-2573-48C5-A3C1-3BE42E163339}" type="doc">
      <dgm:prSet loTypeId="urn:microsoft.com/office/officeart/2017/3/layout/DropPinTimeline" loCatId="timeline" qsTypeId="urn:microsoft.com/office/officeart/2005/8/quickstyle/simple1" qsCatId="simple" csTypeId="urn:microsoft.com/office/officeart/2005/8/colors/accent5_2" csCatId="accent5" phldr="1"/>
      <dgm:spPr/>
      <dgm:t>
        <a:bodyPr/>
        <a:lstStyle/>
        <a:p>
          <a:endParaRPr lang="en-GB"/>
        </a:p>
      </dgm:t>
    </dgm:pt>
    <dgm:pt modelId="{D6CD77F2-D0ED-49AE-BBF6-E9E561EEE30A}">
      <dgm:prSet phldr="0"/>
      <dgm:spPr/>
      <dgm:t>
        <a:bodyPr/>
        <a:lstStyle/>
        <a:p>
          <a:pPr>
            <a:defRPr b="1"/>
          </a:pPr>
          <a:r>
            <a:rPr lang="en-GB" b="0" cap="all">
              <a:latin typeface="Roboto"/>
              <a:ea typeface="Roboto"/>
            </a:rPr>
            <a:t>CBD COP15 PART I</a:t>
          </a:r>
          <a:br>
            <a:rPr lang="en-GB" b="0" cap="all">
              <a:latin typeface="Roboto"/>
              <a:ea typeface="Roboto"/>
            </a:rPr>
          </a:br>
          <a:r>
            <a:rPr lang="en-GB" b="0" cap="all">
              <a:latin typeface="Roboto"/>
              <a:ea typeface="Roboto"/>
            </a:rPr>
            <a:t> (OCT 2021)</a:t>
          </a:r>
          <a:endParaRPr lang="en-US" b="0"/>
        </a:p>
      </dgm:t>
    </dgm:pt>
    <dgm:pt modelId="{F6883E07-EC57-42D1-87D5-05F80D7ED44A}" type="parTrans" cxnId="{9AA640C6-0616-4B81-A2AA-23BD86CB652B}">
      <dgm:prSet/>
      <dgm:spPr/>
      <dgm:t>
        <a:bodyPr/>
        <a:lstStyle/>
        <a:p>
          <a:endParaRPr lang="en-GB"/>
        </a:p>
      </dgm:t>
    </dgm:pt>
    <dgm:pt modelId="{03CC6893-BC5F-455B-9C47-9D5B1BD5EBB9}" type="sibTrans" cxnId="{9AA640C6-0616-4B81-A2AA-23BD86CB652B}">
      <dgm:prSet/>
      <dgm:spPr/>
      <dgm:t>
        <a:bodyPr/>
        <a:lstStyle/>
        <a:p>
          <a:endParaRPr lang="en-GB"/>
        </a:p>
      </dgm:t>
    </dgm:pt>
    <dgm:pt modelId="{9F46CEF2-DA55-4E30-960A-438180EB0307}">
      <dgm:prSet phldr="0"/>
      <dgm:spPr/>
      <dgm:t>
        <a:bodyPr/>
        <a:lstStyle/>
        <a:p>
          <a:r>
            <a:rPr lang="en-GB" b="0">
              <a:latin typeface="Roboto"/>
              <a:ea typeface="Roboto"/>
            </a:rPr>
            <a:t>Adoption of Kunming  Declaration </a:t>
          </a:r>
          <a:endParaRPr lang="en-US" b="0"/>
        </a:p>
      </dgm:t>
    </dgm:pt>
    <dgm:pt modelId="{D0C28E32-300A-4BAF-8264-B1CD71317789}" type="parTrans" cxnId="{37633068-08A1-4484-B5B2-6605690297FE}">
      <dgm:prSet/>
      <dgm:spPr/>
      <dgm:t>
        <a:bodyPr/>
        <a:lstStyle/>
        <a:p>
          <a:endParaRPr lang="en-GB"/>
        </a:p>
      </dgm:t>
    </dgm:pt>
    <dgm:pt modelId="{CBCA520D-7D65-4ED4-B17C-9E1B7C8341FF}" type="sibTrans" cxnId="{37633068-08A1-4484-B5B2-6605690297FE}">
      <dgm:prSet/>
      <dgm:spPr/>
      <dgm:t>
        <a:bodyPr/>
        <a:lstStyle/>
        <a:p>
          <a:endParaRPr lang="en-GB"/>
        </a:p>
      </dgm:t>
    </dgm:pt>
    <dgm:pt modelId="{1D4FE149-57B6-4F2A-A493-E3D92F683BFB}">
      <dgm:prSet phldr="0"/>
      <dgm:spPr/>
      <dgm:t>
        <a:bodyPr/>
        <a:lstStyle/>
        <a:p>
          <a:pPr>
            <a:defRPr b="1"/>
          </a:pPr>
          <a:r>
            <a:rPr lang="en-GB" b="0" cap="all">
              <a:latin typeface="Roboto"/>
              <a:ea typeface="Roboto"/>
            </a:rPr>
            <a:t>CBD RESUMED SESSIONS (MAR &amp; Jun 2022)</a:t>
          </a:r>
          <a:endParaRPr lang="en-US" b="0" cap="none">
            <a:latin typeface="Calibri Light" panose="020F0302020204030204"/>
            <a:ea typeface="Roboto"/>
            <a:cs typeface="Calibri Light" panose="020F0302020204030204"/>
          </a:endParaRPr>
        </a:p>
      </dgm:t>
    </dgm:pt>
    <dgm:pt modelId="{548B86EA-C4AA-4ACE-B259-7731EA686BDD}" type="parTrans" cxnId="{375C2D13-8A02-4576-9139-35DEDEC3FA1F}">
      <dgm:prSet/>
      <dgm:spPr/>
      <dgm:t>
        <a:bodyPr/>
        <a:lstStyle/>
        <a:p>
          <a:endParaRPr lang="en-GB"/>
        </a:p>
      </dgm:t>
    </dgm:pt>
    <dgm:pt modelId="{314CEFDD-7639-4528-BB51-37E147AAE103}" type="sibTrans" cxnId="{375C2D13-8A02-4576-9139-35DEDEC3FA1F}">
      <dgm:prSet/>
      <dgm:spPr/>
      <dgm:t>
        <a:bodyPr/>
        <a:lstStyle/>
        <a:p>
          <a:endParaRPr lang="en-GB"/>
        </a:p>
      </dgm:t>
    </dgm:pt>
    <dgm:pt modelId="{522C2FA9-E69F-47A8-9EA9-72DC6E5B1A98}">
      <dgm:prSet phldr="0"/>
      <dgm:spPr/>
      <dgm:t>
        <a:bodyPr/>
        <a:lstStyle/>
        <a:p>
          <a:r>
            <a:rPr lang="en-GB" b="0">
              <a:latin typeface="Roboto"/>
              <a:ea typeface="Roboto"/>
            </a:rPr>
            <a:t>Working group and subsidiary body meetings</a:t>
          </a:r>
          <a:endParaRPr lang="en-US" b="0"/>
        </a:p>
      </dgm:t>
    </dgm:pt>
    <dgm:pt modelId="{4E8F685E-B819-4675-8DC7-2AE3BADF707F}" type="parTrans" cxnId="{E4A97581-47FF-4F77-99F0-AE380DA3C605}">
      <dgm:prSet/>
      <dgm:spPr/>
      <dgm:t>
        <a:bodyPr/>
        <a:lstStyle/>
        <a:p>
          <a:endParaRPr lang="en-GB"/>
        </a:p>
      </dgm:t>
    </dgm:pt>
    <dgm:pt modelId="{FE7F02FE-048C-43A7-A7C4-310FE7F92656}" type="sibTrans" cxnId="{E4A97581-47FF-4F77-99F0-AE380DA3C605}">
      <dgm:prSet/>
      <dgm:spPr/>
      <dgm:t>
        <a:bodyPr/>
        <a:lstStyle/>
        <a:p>
          <a:endParaRPr lang="en-GB"/>
        </a:p>
      </dgm:t>
    </dgm:pt>
    <dgm:pt modelId="{E98A78EE-6644-4926-945A-298882ACE77F}">
      <dgm:prSet phldr="0"/>
      <dgm:spPr/>
      <dgm:t>
        <a:bodyPr/>
        <a:lstStyle/>
        <a:p>
          <a:pPr>
            <a:defRPr b="1"/>
          </a:pPr>
          <a:r>
            <a:rPr lang="en-GB" b="0" cap="all">
              <a:latin typeface="Roboto"/>
              <a:ea typeface="Roboto"/>
            </a:rPr>
            <a:t>CBD COP15 PART II</a:t>
          </a:r>
          <a:br>
            <a:rPr lang="en-GB" b="0" cap="all">
              <a:latin typeface="Roboto"/>
              <a:ea typeface="Roboto"/>
            </a:rPr>
          </a:br>
          <a:r>
            <a:rPr lang="en-GB" b="0" cap="all">
              <a:latin typeface="Roboto"/>
              <a:ea typeface="Roboto"/>
            </a:rPr>
            <a:t>(</a:t>
          </a:r>
          <a:r>
            <a:rPr lang="hu-HU" b="0" cap="all">
              <a:latin typeface="Roboto"/>
              <a:ea typeface="Roboto"/>
            </a:rPr>
            <a:t>DEC</a:t>
          </a:r>
          <a:r>
            <a:rPr lang="en-GB" b="0" cap="all">
              <a:latin typeface="Roboto"/>
              <a:ea typeface="Roboto"/>
            </a:rPr>
            <a:t> 2022)</a:t>
          </a:r>
          <a:endParaRPr lang="en-US" b="0"/>
        </a:p>
      </dgm:t>
    </dgm:pt>
    <dgm:pt modelId="{170B0DEC-F7C1-42CA-A4C4-2BE72170E92D}" type="parTrans" cxnId="{FC3861B7-D4C8-4C70-890B-C7E9315D7C3C}">
      <dgm:prSet/>
      <dgm:spPr/>
      <dgm:t>
        <a:bodyPr/>
        <a:lstStyle/>
        <a:p>
          <a:endParaRPr lang="en-GB"/>
        </a:p>
      </dgm:t>
    </dgm:pt>
    <dgm:pt modelId="{E1D299A9-9B43-4A58-A168-A7F78A0A6C72}" type="sibTrans" cxnId="{FC3861B7-D4C8-4C70-890B-C7E9315D7C3C}">
      <dgm:prSet/>
      <dgm:spPr/>
      <dgm:t>
        <a:bodyPr/>
        <a:lstStyle/>
        <a:p>
          <a:endParaRPr lang="en-GB"/>
        </a:p>
      </dgm:t>
    </dgm:pt>
    <dgm:pt modelId="{0C0ABA2D-2212-4492-BA6D-42DECA535465}">
      <dgm:prSet phldr="0"/>
      <dgm:spPr/>
      <dgm:t>
        <a:bodyPr/>
        <a:lstStyle/>
        <a:p>
          <a:r>
            <a:rPr lang="en-GB" b="0">
              <a:latin typeface="Roboto"/>
              <a:ea typeface="Roboto"/>
            </a:rPr>
            <a:t>Finalising Post-2020 Global Biodiversity Framework</a:t>
          </a:r>
          <a:endParaRPr lang="en-US" b="0"/>
        </a:p>
      </dgm:t>
    </dgm:pt>
    <dgm:pt modelId="{DE5FFCF9-7457-4AB6-997B-EC5138AD87D9}" type="parTrans" cxnId="{00223945-9F08-43E9-8301-AA83B6CA80BF}">
      <dgm:prSet/>
      <dgm:spPr/>
      <dgm:t>
        <a:bodyPr/>
        <a:lstStyle/>
        <a:p>
          <a:endParaRPr lang="en-GB"/>
        </a:p>
      </dgm:t>
    </dgm:pt>
    <dgm:pt modelId="{A3619894-D165-4BF8-865C-494536AE52F0}" type="sibTrans" cxnId="{00223945-9F08-43E9-8301-AA83B6CA80BF}">
      <dgm:prSet/>
      <dgm:spPr/>
      <dgm:t>
        <a:bodyPr/>
        <a:lstStyle/>
        <a:p>
          <a:endParaRPr lang="en-GB"/>
        </a:p>
      </dgm:t>
    </dgm:pt>
    <dgm:pt modelId="{AB9631C0-A724-4780-A48D-31388651DCDD}" type="pres">
      <dgm:prSet presAssocID="{40BD2F37-2573-48C5-A3C1-3BE42E163339}" presName="root" presStyleCnt="0">
        <dgm:presLayoutVars>
          <dgm:chMax/>
          <dgm:chPref/>
          <dgm:animLvl val="lvl"/>
        </dgm:presLayoutVars>
      </dgm:prSet>
      <dgm:spPr/>
    </dgm:pt>
    <dgm:pt modelId="{22A0B9D2-E6CD-4DA8-9F39-4C2E476AB2DC}" type="pres">
      <dgm:prSet presAssocID="{40BD2F37-2573-48C5-A3C1-3BE42E163339}" presName="divider" presStyleLbl="fgAcc1" presStyleIdx="0" presStyleCnt="4"/>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99522544-9E1C-4676-A49F-F1C00517A78D}" type="pres">
      <dgm:prSet presAssocID="{40BD2F37-2573-48C5-A3C1-3BE42E163339}" presName="nodes" presStyleCnt="0">
        <dgm:presLayoutVars>
          <dgm:chMax/>
          <dgm:chPref/>
          <dgm:animLvl val="lvl"/>
        </dgm:presLayoutVars>
      </dgm:prSet>
      <dgm:spPr/>
    </dgm:pt>
    <dgm:pt modelId="{A80D424B-C536-46A4-9B18-DAADDAE4DB67}" type="pres">
      <dgm:prSet presAssocID="{D6CD77F2-D0ED-49AE-BBF6-E9E561EEE30A}" presName="composite" presStyleCnt="0"/>
      <dgm:spPr/>
    </dgm:pt>
    <dgm:pt modelId="{11FC683D-F703-4FA6-A5CB-744113275FE3}" type="pres">
      <dgm:prSet presAssocID="{D6CD77F2-D0ED-49AE-BBF6-E9E561EEE30A}" presName="ConnectorPoint" presStyleLbl="lnNode1" presStyleIdx="0" presStyleCnt="3"/>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C3EBF25-8E44-420B-ADC2-B89ECEB1A2F5}" type="pres">
      <dgm:prSet presAssocID="{D6CD77F2-D0ED-49AE-BBF6-E9E561EEE30A}" presName="DropPinPlaceHolder" presStyleCnt="0"/>
      <dgm:spPr/>
    </dgm:pt>
    <dgm:pt modelId="{2338B661-3678-4847-B960-F24591B7FA4A}" type="pres">
      <dgm:prSet presAssocID="{D6CD77F2-D0ED-49AE-BBF6-E9E561EEE30A}" presName="DropPin" presStyleLbl="alignNode1" presStyleIdx="0" presStyleCnt="3"/>
      <dgm:spPr/>
    </dgm:pt>
    <dgm:pt modelId="{DE72178F-8C13-4D06-BFE5-F08A2E38C2D4}" type="pres">
      <dgm:prSet presAssocID="{D6CD77F2-D0ED-49AE-BBF6-E9E561EEE30A}"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71DAB3E5-97C4-4B90-9BD7-BC9EDB6473EB}" type="pres">
      <dgm:prSet presAssocID="{D6CD77F2-D0ED-49AE-BBF6-E9E561EEE30A}" presName="L2TextContainer" presStyleLbl="revTx" presStyleIdx="0" presStyleCnt="6">
        <dgm:presLayoutVars>
          <dgm:bulletEnabled val="1"/>
        </dgm:presLayoutVars>
      </dgm:prSet>
      <dgm:spPr/>
    </dgm:pt>
    <dgm:pt modelId="{30ABE146-14FB-46F2-B25D-132C23FD8C8F}" type="pres">
      <dgm:prSet presAssocID="{D6CD77F2-D0ED-49AE-BBF6-E9E561EEE30A}" presName="L1TextContainer" presStyleLbl="revTx" presStyleIdx="1" presStyleCnt="6">
        <dgm:presLayoutVars>
          <dgm:chMax val="1"/>
          <dgm:chPref val="1"/>
          <dgm:bulletEnabled val="1"/>
        </dgm:presLayoutVars>
      </dgm:prSet>
      <dgm:spPr/>
    </dgm:pt>
    <dgm:pt modelId="{964EB2EF-9FF8-4EED-815F-BC4CAF383B2A}" type="pres">
      <dgm:prSet presAssocID="{D6CD77F2-D0ED-49AE-BBF6-E9E561EEE30A}" presName="ConnectLine" presStyleLbl="sibTrans1D1" presStyleIdx="0" presStyleCnt="3"/>
      <dgm:spPr>
        <a:noFill/>
        <a:ln w="12700" cap="flat" cmpd="sng" algn="ctr">
          <a:solidFill>
            <a:schemeClr val="accent5">
              <a:hueOff val="0"/>
              <a:satOff val="0"/>
              <a:lumOff val="0"/>
              <a:alphaOff val="0"/>
            </a:schemeClr>
          </a:solidFill>
          <a:prstDash val="dash"/>
          <a:miter lim="800000"/>
        </a:ln>
        <a:effectLst/>
      </dgm:spPr>
    </dgm:pt>
    <dgm:pt modelId="{559DB3B7-2723-4FD8-94D8-D3CC9233BFC3}" type="pres">
      <dgm:prSet presAssocID="{D6CD77F2-D0ED-49AE-BBF6-E9E561EEE30A}" presName="EmptyPlaceHolder" presStyleCnt="0"/>
      <dgm:spPr/>
    </dgm:pt>
    <dgm:pt modelId="{6FC94D1C-BCB5-4B68-8365-BE96B56C74FC}" type="pres">
      <dgm:prSet presAssocID="{03CC6893-BC5F-455B-9C47-9D5B1BD5EBB9}" presName="spaceBetweenRectangles" presStyleCnt="0"/>
      <dgm:spPr/>
    </dgm:pt>
    <dgm:pt modelId="{BC848059-8899-4CB1-A209-76B5DCC89043}" type="pres">
      <dgm:prSet presAssocID="{1D4FE149-57B6-4F2A-A493-E3D92F683BFB}" presName="composite" presStyleCnt="0"/>
      <dgm:spPr/>
    </dgm:pt>
    <dgm:pt modelId="{1F16B71A-AB92-4496-BCA2-7FFB2FE8C8DF}" type="pres">
      <dgm:prSet presAssocID="{1D4FE149-57B6-4F2A-A493-E3D92F683BFB}" presName="ConnectorPoint" presStyleLbl="lnNode1" presStyleIdx="1" presStyleCnt="3"/>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92FEA11-B970-4E62-B327-C0CD549524B9}" type="pres">
      <dgm:prSet presAssocID="{1D4FE149-57B6-4F2A-A493-E3D92F683BFB}" presName="DropPinPlaceHolder" presStyleCnt="0"/>
      <dgm:spPr/>
    </dgm:pt>
    <dgm:pt modelId="{584A0A12-A5ED-41D3-B288-4ED0A1BB1EFD}" type="pres">
      <dgm:prSet presAssocID="{1D4FE149-57B6-4F2A-A493-E3D92F683BFB}" presName="DropPin" presStyleLbl="alignNode1" presStyleIdx="1" presStyleCnt="3"/>
      <dgm:spPr/>
    </dgm:pt>
    <dgm:pt modelId="{8CC217DE-8569-4433-AFF4-A34C44496A72}" type="pres">
      <dgm:prSet presAssocID="{1D4FE149-57B6-4F2A-A493-E3D92F683BFB}"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559CBBF0-E1C0-4246-AC2B-9D13F3CE0DB2}" type="pres">
      <dgm:prSet presAssocID="{1D4FE149-57B6-4F2A-A493-E3D92F683BFB}" presName="L2TextContainer" presStyleLbl="revTx" presStyleIdx="2" presStyleCnt="6">
        <dgm:presLayoutVars>
          <dgm:bulletEnabled val="1"/>
        </dgm:presLayoutVars>
      </dgm:prSet>
      <dgm:spPr/>
    </dgm:pt>
    <dgm:pt modelId="{C38FACD9-7B85-4520-A4F2-699D446317F6}" type="pres">
      <dgm:prSet presAssocID="{1D4FE149-57B6-4F2A-A493-E3D92F683BFB}" presName="L1TextContainer" presStyleLbl="revTx" presStyleIdx="3" presStyleCnt="6">
        <dgm:presLayoutVars>
          <dgm:chMax val="1"/>
          <dgm:chPref val="1"/>
          <dgm:bulletEnabled val="1"/>
        </dgm:presLayoutVars>
      </dgm:prSet>
      <dgm:spPr/>
    </dgm:pt>
    <dgm:pt modelId="{419C62B5-0753-4CFB-B023-833E25FCBB20}" type="pres">
      <dgm:prSet presAssocID="{1D4FE149-57B6-4F2A-A493-E3D92F683BFB}" presName="ConnectLine" presStyleLbl="sibTrans1D1" presStyleIdx="1" presStyleCnt="3"/>
      <dgm:spPr>
        <a:noFill/>
        <a:ln w="12700" cap="flat" cmpd="sng" algn="ctr">
          <a:solidFill>
            <a:schemeClr val="accent5">
              <a:hueOff val="0"/>
              <a:satOff val="0"/>
              <a:lumOff val="0"/>
              <a:alphaOff val="0"/>
            </a:schemeClr>
          </a:solidFill>
          <a:prstDash val="dash"/>
          <a:miter lim="800000"/>
        </a:ln>
        <a:effectLst/>
      </dgm:spPr>
    </dgm:pt>
    <dgm:pt modelId="{ED52B455-919F-470C-996D-B8B366F4312D}" type="pres">
      <dgm:prSet presAssocID="{1D4FE149-57B6-4F2A-A493-E3D92F683BFB}" presName="EmptyPlaceHolder" presStyleCnt="0"/>
      <dgm:spPr/>
    </dgm:pt>
    <dgm:pt modelId="{006DCC52-5D57-4866-9443-70F0E337C259}" type="pres">
      <dgm:prSet presAssocID="{314CEFDD-7639-4528-BB51-37E147AAE103}" presName="spaceBetweenRectangles" presStyleCnt="0"/>
      <dgm:spPr/>
    </dgm:pt>
    <dgm:pt modelId="{4D046184-1E6E-4D0B-A0F1-20C2C322FFBD}" type="pres">
      <dgm:prSet presAssocID="{E98A78EE-6644-4926-945A-298882ACE77F}" presName="composite" presStyleCnt="0"/>
      <dgm:spPr/>
    </dgm:pt>
    <dgm:pt modelId="{11CD674C-271C-49AC-B5A0-273DB60384D5}" type="pres">
      <dgm:prSet presAssocID="{E98A78EE-6644-4926-945A-298882ACE77F}" presName="ConnectorPoint" presStyleLbl="lnNode1" presStyleIdx="2" presStyleCnt="3"/>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CE0DED5-949A-4FE7-996F-7DD0F3D636A6}" type="pres">
      <dgm:prSet presAssocID="{E98A78EE-6644-4926-945A-298882ACE77F}" presName="DropPinPlaceHolder" presStyleCnt="0"/>
      <dgm:spPr/>
    </dgm:pt>
    <dgm:pt modelId="{79A6BEB2-83E5-4063-A2D8-EA5587363282}" type="pres">
      <dgm:prSet presAssocID="{E98A78EE-6644-4926-945A-298882ACE77F}" presName="DropPin" presStyleLbl="alignNode1" presStyleIdx="2" presStyleCnt="3"/>
      <dgm:spPr/>
    </dgm:pt>
    <dgm:pt modelId="{79B30E35-E913-4FEE-9CE7-FF4327F8F797}" type="pres">
      <dgm:prSet presAssocID="{E98A78EE-6644-4926-945A-298882ACE77F}"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C7ACA53B-D28A-4924-844B-68ED0DF71B7C}" type="pres">
      <dgm:prSet presAssocID="{E98A78EE-6644-4926-945A-298882ACE77F}" presName="L2TextContainer" presStyleLbl="revTx" presStyleIdx="4" presStyleCnt="6">
        <dgm:presLayoutVars>
          <dgm:bulletEnabled val="1"/>
        </dgm:presLayoutVars>
      </dgm:prSet>
      <dgm:spPr/>
    </dgm:pt>
    <dgm:pt modelId="{1013B33A-C42F-4207-9BF6-715325181B97}" type="pres">
      <dgm:prSet presAssocID="{E98A78EE-6644-4926-945A-298882ACE77F}" presName="L1TextContainer" presStyleLbl="revTx" presStyleIdx="5" presStyleCnt="6">
        <dgm:presLayoutVars>
          <dgm:chMax val="1"/>
          <dgm:chPref val="1"/>
          <dgm:bulletEnabled val="1"/>
        </dgm:presLayoutVars>
      </dgm:prSet>
      <dgm:spPr/>
    </dgm:pt>
    <dgm:pt modelId="{EBB4BF0A-2549-4C7E-A8B6-D20E78AE5465}" type="pres">
      <dgm:prSet presAssocID="{E98A78EE-6644-4926-945A-298882ACE77F}" presName="ConnectLine" presStyleLbl="sibTrans1D1" presStyleIdx="2" presStyleCnt="3"/>
      <dgm:spPr>
        <a:noFill/>
        <a:ln w="12700" cap="flat" cmpd="sng" algn="ctr">
          <a:solidFill>
            <a:schemeClr val="accent5">
              <a:hueOff val="0"/>
              <a:satOff val="0"/>
              <a:lumOff val="0"/>
              <a:alphaOff val="0"/>
            </a:schemeClr>
          </a:solidFill>
          <a:prstDash val="dash"/>
          <a:miter lim="800000"/>
        </a:ln>
        <a:effectLst/>
      </dgm:spPr>
    </dgm:pt>
    <dgm:pt modelId="{E22237CB-3918-471F-B2FD-8009D686CA98}" type="pres">
      <dgm:prSet presAssocID="{E98A78EE-6644-4926-945A-298882ACE77F}" presName="EmptyPlaceHolder" presStyleCnt="0"/>
      <dgm:spPr/>
    </dgm:pt>
  </dgm:ptLst>
  <dgm:cxnLst>
    <dgm:cxn modelId="{375C2D13-8A02-4576-9139-35DEDEC3FA1F}" srcId="{40BD2F37-2573-48C5-A3C1-3BE42E163339}" destId="{1D4FE149-57B6-4F2A-A493-E3D92F683BFB}" srcOrd="1" destOrd="0" parTransId="{548B86EA-C4AA-4ACE-B259-7731EA686BDD}" sibTransId="{314CEFDD-7639-4528-BB51-37E147AAE103}"/>
    <dgm:cxn modelId="{58508115-20A5-4FC4-98D1-D80FC2F68444}" type="presOf" srcId="{0C0ABA2D-2212-4492-BA6D-42DECA535465}" destId="{C7ACA53B-D28A-4924-844B-68ED0DF71B7C}" srcOrd="0" destOrd="0" presId="urn:microsoft.com/office/officeart/2017/3/layout/DropPinTimeline"/>
    <dgm:cxn modelId="{F8102722-F2E7-45A0-AA86-FAEDD8DB4C74}" type="presOf" srcId="{1D4FE149-57B6-4F2A-A493-E3D92F683BFB}" destId="{C38FACD9-7B85-4520-A4F2-699D446317F6}" srcOrd="0" destOrd="0" presId="urn:microsoft.com/office/officeart/2017/3/layout/DropPinTimeline"/>
    <dgm:cxn modelId="{8880F329-3558-4EA0-A5CB-FB8D4E38B0BC}" type="presOf" srcId="{9F46CEF2-DA55-4E30-960A-438180EB0307}" destId="{71DAB3E5-97C4-4B90-9BD7-BC9EDB6473EB}" srcOrd="0" destOrd="0" presId="urn:microsoft.com/office/officeart/2017/3/layout/DropPinTimeline"/>
    <dgm:cxn modelId="{F46F202C-BD3E-4806-9773-73EFAD9B9713}" type="presOf" srcId="{40BD2F37-2573-48C5-A3C1-3BE42E163339}" destId="{AB9631C0-A724-4780-A48D-31388651DCDD}" srcOrd="0" destOrd="0" presId="urn:microsoft.com/office/officeart/2017/3/layout/DropPinTimeline"/>
    <dgm:cxn modelId="{00223945-9F08-43E9-8301-AA83B6CA80BF}" srcId="{E98A78EE-6644-4926-945A-298882ACE77F}" destId="{0C0ABA2D-2212-4492-BA6D-42DECA535465}" srcOrd="0" destOrd="0" parTransId="{DE5FFCF9-7457-4AB6-997B-EC5138AD87D9}" sibTransId="{A3619894-D165-4BF8-865C-494536AE52F0}"/>
    <dgm:cxn modelId="{37633068-08A1-4484-B5B2-6605690297FE}" srcId="{D6CD77F2-D0ED-49AE-BBF6-E9E561EEE30A}" destId="{9F46CEF2-DA55-4E30-960A-438180EB0307}" srcOrd="0" destOrd="0" parTransId="{D0C28E32-300A-4BAF-8264-B1CD71317789}" sibTransId="{CBCA520D-7D65-4ED4-B17C-9E1B7C8341FF}"/>
    <dgm:cxn modelId="{E4A97581-47FF-4F77-99F0-AE380DA3C605}" srcId="{1D4FE149-57B6-4F2A-A493-E3D92F683BFB}" destId="{522C2FA9-E69F-47A8-9EA9-72DC6E5B1A98}" srcOrd="0" destOrd="0" parTransId="{4E8F685E-B819-4675-8DC7-2AE3BADF707F}" sibTransId="{FE7F02FE-048C-43A7-A7C4-310FE7F92656}"/>
    <dgm:cxn modelId="{900E0B86-AAB4-4C92-803D-9C4C00BD8165}" type="presOf" srcId="{D6CD77F2-D0ED-49AE-BBF6-E9E561EEE30A}" destId="{30ABE146-14FB-46F2-B25D-132C23FD8C8F}" srcOrd="0" destOrd="0" presId="urn:microsoft.com/office/officeart/2017/3/layout/DropPinTimeline"/>
    <dgm:cxn modelId="{500B5396-95C7-49AE-92D4-3437C437DCAE}" type="presOf" srcId="{E98A78EE-6644-4926-945A-298882ACE77F}" destId="{1013B33A-C42F-4207-9BF6-715325181B97}" srcOrd="0" destOrd="0" presId="urn:microsoft.com/office/officeart/2017/3/layout/DropPinTimeline"/>
    <dgm:cxn modelId="{FC3861B7-D4C8-4C70-890B-C7E9315D7C3C}" srcId="{40BD2F37-2573-48C5-A3C1-3BE42E163339}" destId="{E98A78EE-6644-4926-945A-298882ACE77F}" srcOrd="2" destOrd="0" parTransId="{170B0DEC-F7C1-42CA-A4C4-2BE72170E92D}" sibTransId="{E1D299A9-9B43-4A58-A168-A7F78A0A6C72}"/>
    <dgm:cxn modelId="{D16001BB-459B-4FD3-8C81-226BC7419F00}" type="presOf" srcId="{522C2FA9-E69F-47A8-9EA9-72DC6E5B1A98}" destId="{559CBBF0-E1C0-4246-AC2B-9D13F3CE0DB2}" srcOrd="0" destOrd="0" presId="urn:microsoft.com/office/officeart/2017/3/layout/DropPinTimeline"/>
    <dgm:cxn modelId="{9AA640C6-0616-4B81-A2AA-23BD86CB652B}" srcId="{40BD2F37-2573-48C5-A3C1-3BE42E163339}" destId="{D6CD77F2-D0ED-49AE-BBF6-E9E561EEE30A}" srcOrd="0" destOrd="0" parTransId="{F6883E07-EC57-42D1-87D5-05F80D7ED44A}" sibTransId="{03CC6893-BC5F-455B-9C47-9D5B1BD5EBB9}"/>
    <dgm:cxn modelId="{C151CA60-B2D2-4E3A-947E-2DF92A353D94}" type="presParOf" srcId="{AB9631C0-A724-4780-A48D-31388651DCDD}" destId="{22A0B9D2-E6CD-4DA8-9F39-4C2E476AB2DC}" srcOrd="0" destOrd="0" presId="urn:microsoft.com/office/officeart/2017/3/layout/DropPinTimeline"/>
    <dgm:cxn modelId="{E8857C9C-B5CA-4204-9C2E-52887BAF422D}" type="presParOf" srcId="{AB9631C0-A724-4780-A48D-31388651DCDD}" destId="{99522544-9E1C-4676-A49F-F1C00517A78D}" srcOrd="1" destOrd="0" presId="urn:microsoft.com/office/officeart/2017/3/layout/DropPinTimeline"/>
    <dgm:cxn modelId="{C3C3F833-C6A4-46BA-853F-267F1B367981}" type="presParOf" srcId="{99522544-9E1C-4676-A49F-F1C00517A78D}" destId="{A80D424B-C536-46A4-9B18-DAADDAE4DB67}" srcOrd="0" destOrd="0" presId="urn:microsoft.com/office/officeart/2017/3/layout/DropPinTimeline"/>
    <dgm:cxn modelId="{66076279-E7C7-471E-86C2-78EAD36FC73A}" type="presParOf" srcId="{A80D424B-C536-46A4-9B18-DAADDAE4DB67}" destId="{11FC683D-F703-4FA6-A5CB-744113275FE3}" srcOrd="0" destOrd="0" presId="urn:microsoft.com/office/officeart/2017/3/layout/DropPinTimeline"/>
    <dgm:cxn modelId="{0D361F03-A976-4911-B4AB-E2C1468E0F0D}" type="presParOf" srcId="{A80D424B-C536-46A4-9B18-DAADDAE4DB67}" destId="{BC3EBF25-8E44-420B-ADC2-B89ECEB1A2F5}" srcOrd="1" destOrd="0" presId="urn:microsoft.com/office/officeart/2017/3/layout/DropPinTimeline"/>
    <dgm:cxn modelId="{7835BC82-FB9B-43E5-8132-BFF66D8BDFF7}" type="presParOf" srcId="{BC3EBF25-8E44-420B-ADC2-B89ECEB1A2F5}" destId="{2338B661-3678-4847-B960-F24591B7FA4A}" srcOrd="0" destOrd="0" presId="urn:microsoft.com/office/officeart/2017/3/layout/DropPinTimeline"/>
    <dgm:cxn modelId="{BB8C53AD-BAB9-4F80-BE62-27C93EBFFDEC}" type="presParOf" srcId="{BC3EBF25-8E44-420B-ADC2-B89ECEB1A2F5}" destId="{DE72178F-8C13-4D06-BFE5-F08A2E38C2D4}" srcOrd="1" destOrd="0" presId="urn:microsoft.com/office/officeart/2017/3/layout/DropPinTimeline"/>
    <dgm:cxn modelId="{4BC39392-8360-4EA9-984D-3165C05CFF2B}" type="presParOf" srcId="{A80D424B-C536-46A4-9B18-DAADDAE4DB67}" destId="{71DAB3E5-97C4-4B90-9BD7-BC9EDB6473EB}" srcOrd="2" destOrd="0" presId="urn:microsoft.com/office/officeart/2017/3/layout/DropPinTimeline"/>
    <dgm:cxn modelId="{9627A476-FCD9-4A35-A525-2A9AA75E675A}" type="presParOf" srcId="{A80D424B-C536-46A4-9B18-DAADDAE4DB67}" destId="{30ABE146-14FB-46F2-B25D-132C23FD8C8F}" srcOrd="3" destOrd="0" presId="urn:microsoft.com/office/officeart/2017/3/layout/DropPinTimeline"/>
    <dgm:cxn modelId="{70800C0B-4D39-4A48-B979-72DF8578916C}" type="presParOf" srcId="{A80D424B-C536-46A4-9B18-DAADDAE4DB67}" destId="{964EB2EF-9FF8-4EED-815F-BC4CAF383B2A}" srcOrd="4" destOrd="0" presId="urn:microsoft.com/office/officeart/2017/3/layout/DropPinTimeline"/>
    <dgm:cxn modelId="{70374BC4-F01C-4CE7-9D89-D6F3F8E2532A}" type="presParOf" srcId="{A80D424B-C536-46A4-9B18-DAADDAE4DB67}" destId="{559DB3B7-2723-4FD8-94D8-D3CC9233BFC3}" srcOrd="5" destOrd="0" presId="urn:microsoft.com/office/officeart/2017/3/layout/DropPinTimeline"/>
    <dgm:cxn modelId="{7C95E7A6-F412-48F4-9C94-6ECD92BBD4E0}" type="presParOf" srcId="{99522544-9E1C-4676-A49F-F1C00517A78D}" destId="{6FC94D1C-BCB5-4B68-8365-BE96B56C74FC}" srcOrd="1" destOrd="0" presId="urn:microsoft.com/office/officeart/2017/3/layout/DropPinTimeline"/>
    <dgm:cxn modelId="{7F57A1C3-B97D-4908-8538-B7D15CFD650A}" type="presParOf" srcId="{99522544-9E1C-4676-A49F-F1C00517A78D}" destId="{BC848059-8899-4CB1-A209-76B5DCC89043}" srcOrd="2" destOrd="0" presId="urn:microsoft.com/office/officeart/2017/3/layout/DropPinTimeline"/>
    <dgm:cxn modelId="{2DA1EF96-9F09-4930-9904-500F6B3832C0}" type="presParOf" srcId="{BC848059-8899-4CB1-A209-76B5DCC89043}" destId="{1F16B71A-AB92-4496-BCA2-7FFB2FE8C8DF}" srcOrd="0" destOrd="0" presId="urn:microsoft.com/office/officeart/2017/3/layout/DropPinTimeline"/>
    <dgm:cxn modelId="{5EC1374D-EE3A-47B6-8F48-A56C61D5AED9}" type="presParOf" srcId="{BC848059-8899-4CB1-A209-76B5DCC89043}" destId="{292FEA11-B970-4E62-B327-C0CD549524B9}" srcOrd="1" destOrd="0" presId="urn:microsoft.com/office/officeart/2017/3/layout/DropPinTimeline"/>
    <dgm:cxn modelId="{8F12BE17-BEB3-4762-9B0A-C47B54BA4470}" type="presParOf" srcId="{292FEA11-B970-4E62-B327-C0CD549524B9}" destId="{584A0A12-A5ED-41D3-B288-4ED0A1BB1EFD}" srcOrd="0" destOrd="0" presId="urn:microsoft.com/office/officeart/2017/3/layout/DropPinTimeline"/>
    <dgm:cxn modelId="{3F7561D1-7F38-4136-B687-175BED94FC0F}" type="presParOf" srcId="{292FEA11-B970-4E62-B327-C0CD549524B9}" destId="{8CC217DE-8569-4433-AFF4-A34C44496A72}" srcOrd="1" destOrd="0" presId="urn:microsoft.com/office/officeart/2017/3/layout/DropPinTimeline"/>
    <dgm:cxn modelId="{5EABB316-69C5-4BA1-87BD-0D78FD9A8BDC}" type="presParOf" srcId="{BC848059-8899-4CB1-A209-76B5DCC89043}" destId="{559CBBF0-E1C0-4246-AC2B-9D13F3CE0DB2}" srcOrd="2" destOrd="0" presId="urn:microsoft.com/office/officeart/2017/3/layout/DropPinTimeline"/>
    <dgm:cxn modelId="{BA3DCD5E-5909-4017-BC0F-79D411E2E2D0}" type="presParOf" srcId="{BC848059-8899-4CB1-A209-76B5DCC89043}" destId="{C38FACD9-7B85-4520-A4F2-699D446317F6}" srcOrd="3" destOrd="0" presId="urn:microsoft.com/office/officeart/2017/3/layout/DropPinTimeline"/>
    <dgm:cxn modelId="{6DA0549A-1992-4692-BE23-93C2FE83DC24}" type="presParOf" srcId="{BC848059-8899-4CB1-A209-76B5DCC89043}" destId="{419C62B5-0753-4CFB-B023-833E25FCBB20}" srcOrd="4" destOrd="0" presId="urn:microsoft.com/office/officeart/2017/3/layout/DropPinTimeline"/>
    <dgm:cxn modelId="{8499C192-3008-487A-BE06-9EE3F1D056DF}" type="presParOf" srcId="{BC848059-8899-4CB1-A209-76B5DCC89043}" destId="{ED52B455-919F-470C-996D-B8B366F4312D}" srcOrd="5" destOrd="0" presId="urn:microsoft.com/office/officeart/2017/3/layout/DropPinTimeline"/>
    <dgm:cxn modelId="{05DB8142-812E-43FC-B57E-8E284E188970}" type="presParOf" srcId="{99522544-9E1C-4676-A49F-F1C00517A78D}" destId="{006DCC52-5D57-4866-9443-70F0E337C259}" srcOrd="3" destOrd="0" presId="urn:microsoft.com/office/officeart/2017/3/layout/DropPinTimeline"/>
    <dgm:cxn modelId="{43CA2D22-4916-42B1-A9FB-2CDF8E789062}" type="presParOf" srcId="{99522544-9E1C-4676-A49F-F1C00517A78D}" destId="{4D046184-1E6E-4D0B-A0F1-20C2C322FFBD}" srcOrd="4" destOrd="0" presId="urn:microsoft.com/office/officeart/2017/3/layout/DropPinTimeline"/>
    <dgm:cxn modelId="{0FAF3292-FD7C-481F-AB60-F1261F13F7C5}" type="presParOf" srcId="{4D046184-1E6E-4D0B-A0F1-20C2C322FFBD}" destId="{11CD674C-271C-49AC-B5A0-273DB60384D5}" srcOrd="0" destOrd="0" presId="urn:microsoft.com/office/officeart/2017/3/layout/DropPinTimeline"/>
    <dgm:cxn modelId="{3F2118D4-C22A-457F-9CDE-C85CDC073BDA}" type="presParOf" srcId="{4D046184-1E6E-4D0B-A0F1-20C2C322FFBD}" destId="{BCE0DED5-949A-4FE7-996F-7DD0F3D636A6}" srcOrd="1" destOrd="0" presId="urn:microsoft.com/office/officeart/2017/3/layout/DropPinTimeline"/>
    <dgm:cxn modelId="{D00DA246-61E0-4880-A0D0-F6A27C755367}" type="presParOf" srcId="{BCE0DED5-949A-4FE7-996F-7DD0F3D636A6}" destId="{79A6BEB2-83E5-4063-A2D8-EA5587363282}" srcOrd="0" destOrd="0" presId="urn:microsoft.com/office/officeart/2017/3/layout/DropPinTimeline"/>
    <dgm:cxn modelId="{C71D9452-270F-45DA-A6E9-0B5BD2AE857E}" type="presParOf" srcId="{BCE0DED5-949A-4FE7-996F-7DD0F3D636A6}" destId="{79B30E35-E913-4FEE-9CE7-FF4327F8F797}" srcOrd="1" destOrd="0" presId="urn:microsoft.com/office/officeart/2017/3/layout/DropPinTimeline"/>
    <dgm:cxn modelId="{48EAF762-68BE-452B-98A3-26C44CC40A6F}" type="presParOf" srcId="{4D046184-1E6E-4D0B-A0F1-20C2C322FFBD}" destId="{C7ACA53B-D28A-4924-844B-68ED0DF71B7C}" srcOrd="2" destOrd="0" presId="urn:microsoft.com/office/officeart/2017/3/layout/DropPinTimeline"/>
    <dgm:cxn modelId="{6FF5F4E3-1859-4C3C-AC60-D1AE90AA2373}" type="presParOf" srcId="{4D046184-1E6E-4D0B-A0F1-20C2C322FFBD}" destId="{1013B33A-C42F-4207-9BF6-715325181B97}" srcOrd="3" destOrd="0" presId="urn:microsoft.com/office/officeart/2017/3/layout/DropPinTimeline"/>
    <dgm:cxn modelId="{7A45E6E5-2609-4F6A-A8A2-4AB055D01C5F}" type="presParOf" srcId="{4D046184-1E6E-4D0B-A0F1-20C2C322FFBD}" destId="{EBB4BF0A-2549-4C7E-A8B6-D20E78AE5465}" srcOrd="4" destOrd="0" presId="urn:microsoft.com/office/officeart/2017/3/layout/DropPinTimeline"/>
    <dgm:cxn modelId="{6F8F87E5-5953-42BF-B4E5-6DFC25779306}" type="presParOf" srcId="{4D046184-1E6E-4D0B-A0F1-20C2C322FFBD}" destId="{E22237CB-3918-471F-B2FD-8009D686CA98}" srcOrd="5" destOrd="0" presId="urn:microsoft.com/office/officeart/2017/3/layout/DropPi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42897E-EBF3-498A-8441-13212FD8E95C}"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GB"/>
        </a:p>
      </dgm:t>
    </dgm:pt>
    <dgm:pt modelId="{47CD2CFE-C465-4966-A316-388443CE2156}">
      <dgm:prSet phldrT="[Text]"/>
      <dgm:spPr/>
      <dgm:t>
        <a:bodyPr/>
        <a:lstStyle/>
        <a:p>
          <a:r>
            <a:rPr lang="en-GB" noProof="0" dirty="0"/>
            <a:t>Maintained access to finance</a:t>
          </a:r>
          <a:endParaRPr lang="en-GB" dirty="0"/>
        </a:p>
      </dgm:t>
    </dgm:pt>
    <dgm:pt modelId="{8DE78796-98BC-423A-8653-D04283DC522E}" type="parTrans" cxnId="{DA39F688-2BC8-42F3-BB67-B6D85C555ADD}">
      <dgm:prSet/>
      <dgm:spPr/>
      <dgm:t>
        <a:bodyPr/>
        <a:lstStyle/>
        <a:p>
          <a:endParaRPr lang="en-GB"/>
        </a:p>
      </dgm:t>
    </dgm:pt>
    <dgm:pt modelId="{BFE2A8D2-F070-4D31-A75B-722447F50230}" type="sibTrans" cxnId="{DA39F688-2BC8-42F3-BB67-B6D85C555ADD}">
      <dgm:prSet/>
      <dgm:spPr/>
      <dgm:t>
        <a:bodyPr/>
        <a:lstStyle/>
        <a:p>
          <a:endParaRPr lang="en-GB"/>
        </a:p>
      </dgm:t>
    </dgm:pt>
    <dgm:pt modelId="{8420EE68-AF8B-4D5C-8651-9ADA9766E6F5}">
      <dgm:prSet phldrT="[Text]"/>
      <dgm:spPr/>
      <dgm:t>
        <a:bodyPr/>
        <a:lstStyle/>
        <a:p>
          <a:endParaRPr lang="en-GB" dirty="0"/>
        </a:p>
      </dgm:t>
    </dgm:pt>
    <dgm:pt modelId="{886E07C1-C9B6-4E2F-AE6F-B10627C863B4}" type="parTrans" cxnId="{CA407476-D66C-4FBB-A958-4C91A0BEB79D}">
      <dgm:prSet/>
      <dgm:spPr/>
      <dgm:t>
        <a:bodyPr/>
        <a:lstStyle/>
        <a:p>
          <a:endParaRPr lang="en-GB"/>
        </a:p>
      </dgm:t>
    </dgm:pt>
    <dgm:pt modelId="{7187D69B-E10D-42A5-9979-677840D87E58}" type="sibTrans" cxnId="{CA407476-D66C-4FBB-A958-4C91A0BEB79D}">
      <dgm:prSet/>
      <dgm:spPr/>
      <dgm:t>
        <a:bodyPr/>
        <a:lstStyle/>
        <a:p>
          <a:endParaRPr lang="en-GB"/>
        </a:p>
      </dgm:t>
    </dgm:pt>
    <dgm:pt modelId="{60464749-C222-4661-BB5E-02AA51620E96}">
      <dgm:prSet phldrT="[Text]"/>
      <dgm:spPr/>
      <dgm:t>
        <a:bodyPr/>
        <a:lstStyle/>
        <a:p>
          <a:r>
            <a:rPr lang="en-GB" noProof="0" dirty="0"/>
            <a:t>Continued supply of resources</a:t>
          </a:r>
          <a:endParaRPr lang="en-GB" dirty="0"/>
        </a:p>
      </dgm:t>
    </dgm:pt>
    <dgm:pt modelId="{E048D9F3-8C60-46B0-BC1E-41A9A0D5AF66}" type="parTrans" cxnId="{AA67256C-A80E-4098-A3DF-25A5678437B1}">
      <dgm:prSet/>
      <dgm:spPr/>
      <dgm:t>
        <a:bodyPr/>
        <a:lstStyle/>
        <a:p>
          <a:endParaRPr lang="en-GB"/>
        </a:p>
      </dgm:t>
    </dgm:pt>
    <dgm:pt modelId="{43906B27-1385-4526-B073-458C742903E0}" type="sibTrans" cxnId="{AA67256C-A80E-4098-A3DF-25A5678437B1}">
      <dgm:prSet/>
      <dgm:spPr/>
      <dgm:t>
        <a:bodyPr/>
        <a:lstStyle/>
        <a:p>
          <a:endParaRPr lang="en-GB"/>
        </a:p>
      </dgm:t>
    </dgm:pt>
    <dgm:pt modelId="{597DA375-11F2-45A3-831B-F5936F0B5400}">
      <dgm:prSet/>
      <dgm:spPr/>
      <dgm:t>
        <a:bodyPr/>
        <a:lstStyle/>
        <a:p>
          <a:r>
            <a:rPr lang="en-GB" noProof="0" dirty="0"/>
            <a:t>Resilient operations</a:t>
          </a:r>
          <a:endParaRPr lang="en-GB" dirty="0"/>
        </a:p>
      </dgm:t>
    </dgm:pt>
    <dgm:pt modelId="{BEABC48F-5A4F-4D62-B53E-ED31B7F3A085}" type="parTrans" cxnId="{824D91DD-9D24-4EE6-9CC6-028BED951EED}">
      <dgm:prSet/>
      <dgm:spPr/>
      <dgm:t>
        <a:bodyPr/>
        <a:lstStyle/>
        <a:p>
          <a:endParaRPr lang="en-GB"/>
        </a:p>
      </dgm:t>
    </dgm:pt>
    <dgm:pt modelId="{693E5791-8E73-41A4-8988-74DC99ABF004}" type="sibTrans" cxnId="{824D91DD-9D24-4EE6-9CC6-028BED951EED}">
      <dgm:prSet/>
      <dgm:spPr/>
      <dgm:t>
        <a:bodyPr/>
        <a:lstStyle/>
        <a:p>
          <a:endParaRPr lang="en-GB"/>
        </a:p>
      </dgm:t>
    </dgm:pt>
    <dgm:pt modelId="{950804B7-5848-4B13-81B1-39886541860E}">
      <dgm:prSet/>
      <dgm:spPr/>
      <dgm:t>
        <a:bodyPr/>
        <a:lstStyle/>
        <a:p>
          <a:r>
            <a:rPr lang="en-GB" dirty="0"/>
            <a:t>Supporting regulatory compliance</a:t>
          </a:r>
        </a:p>
      </dgm:t>
    </dgm:pt>
    <dgm:pt modelId="{E730C2AB-4E2C-46A3-B2EF-38B821B13FAD}" type="parTrans" cxnId="{0236EF08-0ACB-40B0-8DC8-81D46F63DC73}">
      <dgm:prSet/>
      <dgm:spPr/>
      <dgm:t>
        <a:bodyPr/>
        <a:lstStyle/>
        <a:p>
          <a:endParaRPr lang="en-GB"/>
        </a:p>
      </dgm:t>
    </dgm:pt>
    <dgm:pt modelId="{639AF2A9-FAB4-4F2F-8947-321F37709612}" type="sibTrans" cxnId="{0236EF08-0ACB-40B0-8DC8-81D46F63DC73}">
      <dgm:prSet/>
      <dgm:spPr/>
      <dgm:t>
        <a:bodyPr/>
        <a:lstStyle/>
        <a:p>
          <a:endParaRPr lang="en-GB"/>
        </a:p>
      </dgm:t>
    </dgm:pt>
    <dgm:pt modelId="{A20FC19F-49CC-477A-9B44-E8FAC44BF363}">
      <dgm:prSet/>
      <dgm:spPr/>
      <dgm:t>
        <a:bodyPr/>
        <a:lstStyle/>
        <a:p>
          <a:endParaRPr lang="en-GB" dirty="0"/>
        </a:p>
      </dgm:t>
    </dgm:pt>
    <dgm:pt modelId="{BE837DCE-CD16-4703-B476-40FE67D6F1CB}" type="parTrans" cxnId="{3DA32A7C-C43B-4DC0-B71F-00B62C49927D}">
      <dgm:prSet/>
      <dgm:spPr/>
      <dgm:t>
        <a:bodyPr/>
        <a:lstStyle/>
        <a:p>
          <a:endParaRPr lang="en-GB"/>
        </a:p>
      </dgm:t>
    </dgm:pt>
    <dgm:pt modelId="{DF249C35-2AD2-47CF-8898-DD8AC7A0F637}" type="sibTrans" cxnId="{3DA32A7C-C43B-4DC0-B71F-00B62C49927D}">
      <dgm:prSet/>
      <dgm:spPr/>
      <dgm:t>
        <a:bodyPr/>
        <a:lstStyle/>
        <a:p>
          <a:endParaRPr lang="en-GB"/>
        </a:p>
      </dgm:t>
    </dgm:pt>
    <dgm:pt modelId="{552F6ABF-725F-4570-8D7F-DE6E72863F94}">
      <dgm:prSet/>
      <dgm:spPr/>
      <dgm:t>
        <a:bodyPr/>
        <a:lstStyle/>
        <a:p>
          <a:endParaRPr lang="en-GB" dirty="0"/>
        </a:p>
      </dgm:t>
    </dgm:pt>
    <dgm:pt modelId="{411E5A8A-204A-4B3B-8DB9-E7700373D920}" type="parTrans" cxnId="{F5B2340C-2AC6-4247-BEC5-19B2D192056B}">
      <dgm:prSet/>
      <dgm:spPr/>
      <dgm:t>
        <a:bodyPr/>
        <a:lstStyle/>
        <a:p>
          <a:endParaRPr lang="en-GB"/>
        </a:p>
      </dgm:t>
    </dgm:pt>
    <dgm:pt modelId="{80C095FA-8B26-4C67-81D8-46C6DE1B88E1}" type="sibTrans" cxnId="{F5B2340C-2AC6-4247-BEC5-19B2D192056B}">
      <dgm:prSet/>
      <dgm:spPr/>
      <dgm:t>
        <a:bodyPr/>
        <a:lstStyle/>
        <a:p>
          <a:endParaRPr lang="en-GB"/>
        </a:p>
      </dgm:t>
    </dgm:pt>
    <dgm:pt modelId="{2D193808-E6EA-4393-8A37-F45E4BEC5AD9}">
      <dgm:prSet/>
      <dgm:spPr/>
      <dgm:t>
        <a:bodyPr/>
        <a:lstStyle/>
        <a:p>
          <a:r>
            <a:rPr lang="en-GB" noProof="0" dirty="0"/>
            <a:t>Increased/maintained reputation</a:t>
          </a:r>
          <a:endParaRPr lang="en-GB" dirty="0"/>
        </a:p>
      </dgm:t>
    </dgm:pt>
    <dgm:pt modelId="{B2EFA343-FD94-477D-84F1-61F51952736A}" type="parTrans" cxnId="{07B21CA8-9438-4F6F-9A81-66965CF3C282}">
      <dgm:prSet/>
      <dgm:spPr/>
      <dgm:t>
        <a:bodyPr/>
        <a:lstStyle/>
        <a:p>
          <a:endParaRPr lang="en-GB"/>
        </a:p>
      </dgm:t>
    </dgm:pt>
    <dgm:pt modelId="{B11B6C44-B685-4E37-8BF8-E8DF396E2414}" type="sibTrans" cxnId="{07B21CA8-9438-4F6F-9A81-66965CF3C282}">
      <dgm:prSet/>
      <dgm:spPr/>
      <dgm:t>
        <a:bodyPr/>
        <a:lstStyle/>
        <a:p>
          <a:endParaRPr lang="en-GB"/>
        </a:p>
      </dgm:t>
    </dgm:pt>
    <dgm:pt modelId="{068E9C3F-71A2-47AF-B5BA-7C8D78DF3D5B}">
      <dgm:prSet/>
      <dgm:spPr/>
      <dgm:t>
        <a:bodyPr/>
        <a:lstStyle/>
        <a:p>
          <a:endParaRPr lang="en-GB" dirty="0"/>
        </a:p>
      </dgm:t>
    </dgm:pt>
    <dgm:pt modelId="{6F58058F-8714-407D-9425-237108F9EA9F}" type="parTrans" cxnId="{235C5F78-11E3-4FA6-82D3-A12E75167D3F}">
      <dgm:prSet/>
      <dgm:spPr/>
      <dgm:t>
        <a:bodyPr/>
        <a:lstStyle/>
        <a:p>
          <a:endParaRPr lang="en-GB"/>
        </a:p>
      </dgm:t>
    </dgm:pt>
    <dgm:pt modelId="{ECF7020D-189B-4F9D-A3D3-E2A76BBD7776}" type="sibTrans" cxnId="{235C5F78-11E3-4FA6-82D3-A12E75167D3F}">
      <dgm:prSet/>
      <dgm:spPr/>
      <dgm:t>
        <a:bodyPr/>
        <a:lstStyle/>
        <a:p>
          <a:endParaRPr lang="en-GB"/>
        </a:p>
      </dgm:t>
    </dgm:pt>
    <dgm:pt modelId="{32787AF7-659E-4BE8-8679-D06A72AA08AB}">
      <dgm:prSet/>
      <dgm:spPr/>
      <dgm:t>
        <a:bodyPr/>
        <a:lstStyle/>
        <a:p>
          <a:endParaRPr lang="en-GB" dirty="0"/>
        </a:p>
      </dgm:t>
    </dgm:pt>
    <dgm:pt modelId="{B75B0EEA-B410-4291-9497-BB37768C9D52}" type="parTrans" cxnId="{6126C827-E35C-4787-8893-751928E03543}">
      <dgm:prSet/>
      <dgm:spPr/>
      <dgm:t>
        <a:bodyPr/>
        <a:lstStyle/>
        <a:p>
          <a:endParaRPr lang="en-GB"/>
        </a:p>
      </dgm:t>
    </dgm:pt>
    <dgm:pt modelId="{83FDE949-BB6D-40D7-A2A6-0DED05ABC9D2}" type="sibTrans" cxnId="{6126C827-E35C-4787-8893-751928E03543}">
      <dgm:prSet/>
      <dgm:spPr/>
      <dgm:t>
        <a:bodyPr/>
        <a:lstStyle/>
        <a:p>
          <a:endParaRPr lang="en-GB"/>
        </a:p>
      </dgm:t>
    </dgm:pt>
    <dgm:pt modelId="{7D739D23-9266-451B-9DD3-2527BA29719B}" type="pres">
      <dgm:prSet presAssocID="{1342897E-EBF3-498A-8441-13212FD8E95C}" presName="linear" presStyleCnt="0">
        <dgm:presLayoutVars>
          <dgm:animLvl val="lvl"/>
          <dgm:resizeHandles val="exact"/>
        </dgm:presLayoutVars>
      </dgm:prSet>
      <dgm:spPr/>
    </dgm:pt>
    <dgm:pt modelId="{22D72194-5FF8-4DAD-BC5E-F18D0044B7AA}" type="pres">
      <dgm:prSet presAssocID="{47CD2CFE-C465-4966-A316-388443CE2156}" presName="parentText" presStyleLbl="node1" presStyleIdx="0" presStyleCnt="5">
        <dgm:presLayoutVars>
          <dgm:chMax val="0"/>
          <dgm:bulletEnabled val="1"/>
        </dgm:presLayoutVars>
      </dgm:prSet>
      <dgm:spPr/>
    </dgm:pt>
    <dgm:pt modelId="{04ED4A88-65CC-419C-AB4F-C2D2154F4988}" type="pres">
      <dgm:prSet presAssocID="{47CD2CFE-C465-4966-A316-388443CE2156}" presName="childText" presStyleLbl="revTx" presStyleIdx="0" presStyleCnt="5">
        <dgm:presLayoutVars>
          <dgm:bulletEnabled val="1"/>
        </dgm:presLayoutVars>
      </dgm:prSet>
      <dgm:spPr/>
    </dgm:pt>
    <dgm:pt modelId="{070CA186-4232-493B-A870-D1F6FBE5722C}" type="pres">
      <dgm:prSet presAssocID="{60464749-C222-4661-BB5E-02AA51620E96}" presName="parentText" presStyleLbl="node1" presStyleIdx="1" presStyleCnt="5">
        <dgm:presLayoutVars>
          <dgm:chMax val="0"/>
          <dgm:bulletEnabled val="1"/>
        </dgm:presLayoutVars>
      </dgm:prSet>
      <dgm:spPr/>
    </dgm:pt>
    <dgm:pt modelId="{D1AF38FE-D22D-4F9F-90AB-3CDF1077EF1A}" type="pres">
      <dgm:prSet presAssocID="{60464749-C222-4661-BB5E-02AA51620E96}" presName="childText" presStyleLbl="revTx" presStyleIdx="1" presStyleCnt="5">
        <dgm:presLayoutVars>
          <dgm:bulletEnabled val="1"/>
        </dgm:presLayoutVars>
      </dgm:prSet>
      <dgm:spPr/>
    </dgm:pt>
    <dgm:pt modelId="{618D89B6-137C-4DE8-8288-5A33AA465CA1}" type="pres">
      <dgm:prSet presAssocID="{597DA375-11F2-45A3-831B-F5936F0B5400}" presName="parentText" presStyleLbl="node1" presStyleIdx="2" presStyleCnt="5">
        <dgm:presLayoutVars>
          <dgm:chMax val="0"/>
          <dgm:bulletEnabled val="1"/>
        </dgm:presLayoutVars>
      </dgm:prSet>
      <dgm:spPr/>
    </dgm:pt>
    <dgm:pt modelId="{4E846345-AFE5-4323-9861-6AA6C21A40EF}" type="pres">
      <dgm:prSet presAssocID="{597DA375-11F2-45A3-831B-F5936F0B5400}" presName="childText" presStyleLbl="revTx" presStyleIdx="2" presStyleCnt="5">
        <dgm:presLayoutVars>
          <dgm:bulletEnabled val="1"/>
        </dgm:presLayoutVars>
      </dgm:prSet>
      <dgm:spPr/>
    </dgm:pt>
    <dgm:pt modelId="{B3BCADFB-0C49-4D1C-90B3-823475D5A340}" type="pres">
      <dgm:prSet presAssocID="{950804B7-5848-4B13-81B1-39886541860E}" presName="parentText" presStyleLbl="node1" presStyleIdx="3" presStyleCnt="5">
        <dgm:presLayoutVars>
          <dgm:chMax val="0"/>
          <dgm:bulletEnabled val="1"/>
        </dgm:presLayoutVars>
      </dgm:prSet>
      <dgm:spPr/>
    </dgm:pt>
    <dgm:pt modelId="{6B799A84-5D66-4D6E-A0FA-EBB58F7A62EB}" type="pres">
      <dgm:prSet presAssocID="{950804B7-5848-4B13-81B1-39886541860E}" presName="childText" presStyleLbl="revTx" presStyleIdx="3" presStyleCnt="5">
        <dgm:presLayoutVars>
          <dgm:bulletEnabled val="1"/>
        </dgm:presLayoutVars>
      </dgm:prSet>
      <dgm:spPr/>
    </dgm:pt>
    <dgm:pt modelId="{440656DC-0BA9-4FA8-BF67-8566FE54D389}" type="pres">
      <dgm:prSet presAssocID="{2D193808-E6EA-4393-8A37-F45E4BEC5AD9}" presName="parentText" presStyleLbl="node1" presStyleIdx="4" presStyleCnt="5">
        <dgm:presLayoutVars>
          <dgm:chMax val="0"/>
          <dgm:bulletEnabled val="1"/>
        </dgm:presLayoutVars>
      </dgm:prSet>
      <dgm:spPr/>
    </dgm:pt>
    <dgm:pt modelId="{16B8773B-3D04-4A59-8C48-2F1EDCBDE5D8}" type="pres">
      <dgm:prSet presAssocID="{2D193808-E6EA-4393-8A37-F45E4BEC5AD9}" presName="childText" presStyleLbl="revTx" presStyleIdx="4" presStyleCnt="5">
        <dgm:presLayoutVars>
          <dgm:bulletEnabled val="1"/>
        </dgm:presLayoutVars>
      </dgm:prSet>
      <dgm:spPr/>
    </dgm:pt>
  </dgm:ptLst>
  <dgm:cxnLst>
    <dgm:cxn modelId="{0236EF08-0ACB-40B0-8DC8-81D46F63DC73}" srcId="{1342897E-EBF3-498A-8441-13212FD8E95C}" destId="{950804B7-5848-4B13-81B1-39886541860E}" srcOrd="3" destOrd="0" parTransId="{E730C2AB-4E2C-46A3-B2EF-38B821B13FAD}" sibTransId="{639AF2A9-FAB4-4F2F-8947-321F37709612}"/>
    <dgm:cxn modelId="{F5B2340C-2AC6-4247-BEC5-19B2D192056B}" srcId="{597DA375-11F2-45A3-831B-F5936F0B5400}" destId="{552F6ABF-725F-4570-8D7F-DE6E72863F94}" srcOrd="0" destOrd="0" parTransId="{411E5A8A-204A-4B3B-8DB9-E7700373D920}" sibTransId="{80C095FA-8B26-4C67-81D8-46C6DE1B88E1}"/>
    <dgm:cxn modelId="{2E15C713-1859-45D9-B7E5-C030325C0CA8}" type="presOf" srcId="{950804B7-5848-4B13-81B1-39886541860E}" destId="{B3BCADFB-0C49-4D1C-90B3-823475D5A340}" srcOrd="0" destOrd="0" presId="urn:microsoft.com/office/officeart/2005/8/layout/vList2"/>
    <dgm:cxn modelId="{7F101718-36A4-4E26-8649-1460CA8F800B}" type="presOf" srcId="{1342897E-EBF3-498A-8441-13212FD8E95C}" destId="{7D739D23-9266-451B-9DD3-2527BA29719B}" srcOrd="0" destOrd="0" presId="urn:microsoft.com/office/officeart/2005/8/layout/vList2"/>
    <dgm:cxn modelId="{6126C827-E35C-4787-8893-751928E03543}" srcId="{60464749-C222-4661-BB5E-02AA51620E96}" destId="{32787AF7-659E-4BE8-8679-D06A72AA08AB}" srcOrd="0" destOrd="0" parTransId="{B75B0EEA-B410-4291-9497-BB37768C9D52}" sibTransId="{83FDE949-BB6D-40D7-A2A6-0DED05ABC9D2}"/>
    <dgm:cxn modelId="{D21E0138-54E5-470C-B1F7-34C0DAF8C1E1}" type="presOf" srcId="{8420EE68-AF8B-4D5C-8651-9ADA9766E6F5}" destId="{04ED4A88-65CC-419C-AB4F-C2D2154F4988}" srcOrd="0" destOrd="0" presId="urn:microsoft.com/office/officeart/2005/8/layout/vList2"/>
    <dgm:cxn modelId="{AA67256C-A80E-4098-A3DF-25A5678437B1}" srcId="{1342897E-EBF3-498A-8441-13212FD8E95C}" destId="{60464749-C222-4661-BB5E-02AA51620E96}" srcOrd="1" destOrd="0" parTransId="{E048D9F3-8C60-46B0-BC1E-41A9A0D5AF66}" sibTransId="{43906B27-1385-4526-B073-458C742903E0}"/>
    <dgm:cxn modelId="{0C21A16F-EAC4-4BD0-84F3-E883BC18123B}" type="presOf" srcId="{597DA375-11F2-45A3-831B-F5936F0B5400}" destId="{618D89B6-137C-4DE8-8288-5A33AA465CA1}" srcOrd="0" destOrd="0" presId="urn:microsoft.com/office/officeart/2005/8/layout/vList2"/>
    <dgm:cxn modelId="{CA407476-D66C-4FBB-A958-4C91A0BEB79D}" srcId="{47CD2CFE-C465-4966-A316-388443CE2156}" destId="{8420EE68-AF8B-4D5C-8651-9ADA9766E6F5}" srcOrd="0" destOrd="0" parTransId="{886E07C1-C9B6-4E2F-AE6F-B10627C863B4}" sibTransId="{7187D69B-E10D-42A5-9979-677840D87E58}"/>
    <dgm:cxn modelId="{235C5F78-11E3-4FA6-82D3-A12E75167D3F}" srcId="{2D193808-E6EA-4393-8A37-F45E4BEC5AD9}" destId="{068E9C3F-71A2-47AF-B5BA-7C8D78DF3D5B}" srcOrd="0" destOrd="0" parTransId="{6F58058F-8714-407D-9425-237108F9EA9F}" sibTransId="{ECF7020D-189B-4F9D-A3D3-E2A76BBD7776}"/>
    <dgm:cxn modelId="{5EB78659-D88B-45E8-8817-C8EF07279815}" type="presOf" srcId="{A20FC19F-49CC-477A-9B44-E8FAC44BF363}" destId="{6B799A84-5D66-4D6E-A0FA-EBB58F7A62EB}" srcOrd="0" destOrd="0" presId="urn:microsoft.com/office/officeart/2005/8/layout/vList2"/>
    <dgm:cxn modelId="{3DA32A7C-C43B-4DC0-B71F-00B62C49927D}" srcId="{950804B7-5848-4B13-81B1-39886541860E}" destId="{A20FC19F-49CC-477A-9B44-E8FAC44BF363}" srcOrd="0" destOrd="0" parTransId="{BE837DCE-CD16-4703-B476-40FE67D6F1CB}" sibTransId="{DF249C35-2AD2-47CF-8898-DD8AC7A0F637}"/>
    <dgm:cxn modelId="{08C0F982-8952-4542-9DF3-49F1E1A8147F}" type="presOf" srcId="{60464749-C222-4661-BB5E-02AA51620E96}" destId="{070CA186-4232-493B-A870-D1F6FBE5722C}" srcOrd="0" destOrd="0" presId="urn:microsoft.com/office/officeart/2005/8/layout/vList2"/>
    <dgm:cxn modelId="{DA39F688-2BC8-42F3-BB67-B6D85C555ADD}" srcId="{1342897E-EBF3-498A-8441-13212FD8E95C}" destId="{47CD2CFE-C465-4966-A316-388443CE2156}" srcOrd="0" destOrd="0" parTransId="{8DE78796-98BC-423A-8653-D04283DC522E}" sibTransId="{BFE2A8D2-F070-4D31-A75B-722447F50230}"/>
    <dgm:cxn modelId="{07B21CA8-9438-4F6F-9A81-66965CF3C282}" srcId="{1342897E-EBF3-498A-8441-13212FD8E95C}" destId="{2D193808-E6EA-4393-8A37-F45E4BEC5AD9}" srcOrd="4" destOrd="0" parTransId="{B2EFA343-FD94-477D-84F1-61F51952736A}" sibTransId="{B11B6C44-B685-4E37-8BF8-E8DF396E2414}"/>
    <dgm:cxn modelId="{2540F3B3-D5A5-4389-B252-17837BB32CB5}" type="presOf" srcId="{32787AF7-659E-4BE8-8679-D06A72AA08AB}" destId="{D1AF38FE-D22D-4F9F-90AB-3CDF1077EF1A}" srcOrd="0" destOrd="0" presId="urn:microsoft.com/office/officeart/2005/8/layout/vList2"/>
    <dgm:cxn modelId="{DB79ECC0-FA93-4876-9A28-695B0F148148}" type="presOf" srcId="{552F6ABF-725F-4570-8D7F-DE6E72863F94}" destId="{4E846345-AFE5-4323-9861-6AA6C21A40EF}" srcOrd="0" destOrd="0" presId="urn:microsoft.com/office/officeart/2005/8/layout/vList2"/>
    <dgm:cxn modelId="{6F3707C5-251F-4BFB-92FC-BCDD023F5914}" type="presOf" srcId="{2D193808-E6EA-4393-8A37-F45E4BEC5AD9}" destId="{440656DC-0BA9-4FA8-BF67-8566FE54D389}" srcOrd="0" destOrd="0" presId="urn:microsoft.com/office/officeart/2005/8/layout/vList2"/>
    <dgm:cxn modelId="{824D91DD-9D24-4EE6-9CC6-028BED951EED}" srcId="{1342897E-EBF3-498A-8441-13212FD8E95C}" destId="{597DA375-11F2-45A3-831B-F5936F0B5400}" srcOrd="2" destOrd="0" parTransId="{BEABC48F-5A4F-4D62-B53E-ED31B7F3A085}" sibTransId="{693E5791-8E73-41A4-8988-74DC99ABF004}"/>
    <dgm:cxn modelId="{6C736CE0-2956-44A6-8ACD-6483B39FB295}" type="presOf" srcId="{068E9C3F-71A2-47AF-B5BA-7C8D78DF3D5B}" destId="{16B8773B-3D04-4A59-8C48-2F1EDCBDE5D8}" srcOrd="0" destOrd="0" presId="urn:microsoft.com/office/officeart/2005/8/layout/vList2"/>
    <dgm:cxn modelId="{07FFA5FB-4FDC-4AE5-8604-45B23AC52B0B}" type="presOf" srcId="{47CD2CFE-C465-4966-A316-388443CE2156}" destId="{22D72194-5FF8-4DAD-BC5E-F18D0044B7AA}" srcOrd="0" destOrd="0" presId="urn:microsoft.com/office/officeart/2005/8/layout/vList2"/>
    <dgm:cxn modelId="{DA0AE210-6FA6-490A-8670-1A32639AB1D2}" type="presParOf" srcId="{7D739D23-9266-451B-9DD3-2527BA29719B}" destId="{22D72194-5FF8-4DAD-BC5E-F18D0044B7AA}" srcOrd="0" destOrd="0" presId="urn:microsoft.com/office/officeart/2005/8/layout/vList2"/>
    <dgm:cxn modelId="{644B7749-E476-4FCE-AACD-0B4360BDD9E6}" type="presParOf" srcId="{7D739D23-9266-451B-9DD3-2527BA29719B}" destId="{04ED4A88-65CC-419C-AB4F-C2D2154F4988}" srcOrd="1" destOrd="0" presId="urn:microsoft.com/office/officeart/2005/8/layout/vList2"/>
    <dgm:cxn modelId="{A6269862-E760-40DF-A335-CBE90E1B81ED}" type="presParOf" srcId="{7D739D23-9266-451B-9DD3-2527BA29719B}" destId="{070CA186-4232-493B-A870-D1F6FBE5722C}" srcOrd="2" destOrd="0" presId="urn:microsoft.com/office/officeart/2005/8/layout/vList2"/>
    <dgm:cxn modelId="{AC11BD90-4C23-44C4-8271-F4723E85A36A}" type="presParOf" srcId="{7D739D23-9266-451B-9DD3-2527BA29719B}" destId="{D1AF38FE-D22D-4F9F-90AB-3CDF1077EF1A}" srcOrd="3" destOrd="0" presId="urn:microsoft.com/office/officeart/2005/8/layout/vList2"/>
    <dgm:cxn modelId="{48C848B9-C338-46A5-B78C-750E1E969023}" type="presParOf" srcId="{7D739D23-9266-451B-9DD3-2527BA29719B}" destId="{618D89B6-137C-4DE8-8288-5A33AA465CA1}" srcOrd="4" destOrd="0" presId="urn:microsoft.com/office/officeart/2005/8/layout/vList2"/>
    <dgm:cxn modelId="{4FE03FD0-1246-44CB-8EA4-769F4DC81718}" type="presParOf" srcId="{7D739D23-9266-451B-9DD3-2527BA29719B}" destId="{4E846345-AFE5-4323-9861-6AA6C21A40EF}" srcOrd="5" destOrd="0" presId="urn:microsoft.com/office/officeart/2005/8/layout/vList2"/>
    <dgm:cxn modelId="{FD555F38-D970-4F41-A8DE-43094B27A569}" type="presParOf" srcId="{7D739D23-9266-451B-9DD3-2527BA29719B}" destId="{B3BCADFB-0C49-4D1C-90B3-823475D5A340}" srcOrd="6" destOrd="0" presId="urn:microsoft.com/office/officeart/2005/8/layout/vList2"/>
    <dgm:cxn modelId="{404077C2-A571-4936-8B03-B62C0D3E354F}" type="presParOf" srcId="{7D739D23-9266-451B-9DD3-2527BA29719B}" destId="{6B799A84-5D66-4D6E-A0FA-EBB58F7A62EB}" srcOrd="7" destOrd="0" presId="urn:microsoft.com/office/officeart/2005/8/layout/vList2"/>
    <dgm:cxn modelId="{67A0EDC5-45BE-46D3-A8F9-26F30D6CA7E6}" type="presParOf" srcId="{7D739D23-9266-451B-9DD3-2527BA29719B}" destId="{440656DC-0BA9-4FA8-BF67-8566FE54D389}" srcOrd="8" destOrd="0" presId="urn:microsoft.com/office/officeart/2005/8/layout/vList2"/>
    <dgm:cxn modelId="{DA767FDF-36A6-401C-B242-8735BFD8D14E}" type="presParOf" srcId="{7D739D23-9266-451B-9DD3-2527BA29719B}" destId="{16B8773B-3D04-4A59-8C48-2F1EDCBDE5D8}"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12E18-232F-4BCD-BF24-6870D7EB1878}">
      <dsp:nvSpPr>
        <dsp:cNvPr id="0" name=""/>
        <dsp:cNvSpPr/>
      </dsp:nvSpPr>
      <dsp:spPr>
        <a:xfrm>
          <a:off x="0" y="1050"/>
          <a:ext cx="10983484" cy="527670"/>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Transition</a:t>
          </a:r>
        </a:p>
      </dsp:txBody>
      <dsp:txXfrm>
        <a:off x="25759" y="26809"/>
        <a:ext cx="10931966" cy="476152"/>
      </dsp:txXfrm>
    </dsp:sp>
    <dsp:sp modelId="{F88E0430-BFA4-4875-AAF3-4DA41A1C18BB}">
      <dsp:nvSpPr>
        <dsp:cNvPr id="0" name=""/>
        <dsp:cNvSpPr/>
      </dsp:nvSpPr>
      <dsp:spPr>
        <a:xfrm>
          <a:off x="0" y="528720"/>
          <a:ext cx="10983484"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2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e.g. increased costs due to biodiversity change; reputational loss due to way a company’s biodiversity-related activities or overall brand are perceived by key stakeholders</a:t>
          </a:r>
        </a:p>
      </dsp:txBody>
      <dsp:txXfrm>
        <a:off x="0" y="528720"/>
        <a:ext cx="10983484" cy="523710"/>
      </dsp:txXfrm>
    </dsp:sp>
    <dsp:sp modelId="{6EDAA3B8-7C70-486C-87F3-48BAA810DA1B}">
      <dsp:nvSpPr>
        <dsp:cNvPr id="0" name=""/>
        <dsp:cNvSpPr/>
      </dsp:nvSpPr>
      <dsp:spPr>
        <a:xfrm>
          <a:off x="0" y="1052430"/>
          <a:ext cx="10983484" cy="527670"/>
        </a:xfrm>
        <a:prstGeom prst="round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Physical</a:t>
          </a:r>
        </a:p>
      </dsp:txBody>
      <dsp:txXfrm>
        <a:off x="25759" y="1078189"/>
        <a:ext cx="10931966" cy="476152"/>
      </dsp:txXfrm>
    </dsp:sp>
    <dsp:sp modelId="{E24AD6A6-E8FB-4BB2-A0A9-A9970EE029E4}">
      <dsp:nvSpPr>
        <dsp:cNvPr id="0" name=""/>
        <dsp:cNvSpPr/>
      </dsp:nvSpPr>
      <dsp:spPr>
        <a:xfrm>
          <a:off x="0" y="1580101"/>
          <a:ext cx="10983484"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2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a:t>e.g. rating downgrades and share-price losses</a:t>
          </a:r>
          <a:r>
            <a:rPr lang="en-GB" sz="1700" kern="1200">
              <a:latin typeface="Roboto"/>
            </a:rPr>
            <a:t>, stakeholder relations, </a:t>
          </a:r>
          <a:r>
            <a:rPr lang="en-GB" sz="1700" kern="1200"/>
            <a:t>operational risk</a:t>
          </a:r>
        </a:p>
      </dsp:txBody>
      <dsp:txXfrm>
        <a:off x="0" y="1580101"/>
        <a:ext cx="10983484" cy="364320"/>
      </dsp:txXfrm>
    </dsp:sp>
    <dsp:sp modelId="{AEF2E7CF-CC4C-4068-ABAD-D252D435CA3F}">
      <dsp:nvSpPr>
        <dsp:cNvPr id="0" name=""/>
        <dsp:cNvSpPr/>
      </dsp:nvSpPr>
      <dsp:spPr>
        <a:xfrm>
          <a:off x="0" y="1944421"/>
          <a:ext cx="10983484" cy="527670"/>
        </a:xfrm>
        <a:prstGeom prst="round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Legal &amp; regulatory</a:t>
          </a:r>
        </a:p>
      </dsp:txBody>
      <dsp:txXfrm>
        <a:off x="25759" y="1970180"/>
        <a:ext cx="10931966" cy="476152"/>
      </dsp:txXfrm>
    </dsp:sp>
    <dsp:sp modelId="{2C36D358-F6AC-4C18-936B-0AAD8ECD911E}">
      <dsp:nvSpPr>
        <dsp:cNvPr id="0" name=""/>
        <dsp:cNvSpPr/>
      </dsp:nvSpPr>
      <dsp:spPr>
        <a:xfrm>
          <a:off x="0" y="2472091"/>
          <a:ext cx="10983484"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2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a:t>e.g. costs from changes in licenses, permitting and compliance</a:t>
          </a:r>
          <a:r>
            <a:rPr lang="en-GB" sz="1700" kern="1200">
              <a:latin typeface="Roboto"/>
            </a:rPr>
            <a:t>, fiduciary duty</a:t>
          </a:r>
          <a:endParaRPr lang="en-GB" sz="1700" kern="1200"/>
        </a:p>
      </dsp:txBody>
      <dsp:txXfrm>
        <a:off x="0" y="2472091"/>
        <a:ext cx="10983484" cy="364320"/>
      </dsp:txXfrm>
    </dsp:sp>
    <dsp:sp modelId="{BDB45EE6-0707-427C-B264-9A6F39A9175E}">
      <dsp:nvSpPr>
        <dsp:cNvPr id="0" name=""/>
        <dsp:cNvSpPr/>
      </dsp:nvSpPr>
      <dsp:spPr>
        <a:xfrm>
          <a:off x="0" y="2836411"/>
          <a:ext cx="10983484" cy="527670"/>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Systemic</a:t>
          </a:r>
        </a:p>
      </dsp:txBody>
      <dsp:txXfrm>
        <a:off x="25759" y="2862170"/>
        <a:ext cx="10931966" cy="476152"/>
      </dsp:txXfrm>
    </dsp:sp>
    <dsp:sp modelId="{5CE66B50-D0DF-4B00-9151-FBD1DF9E176F}">
      <dsp:nvSpPr>
        <dsp:cNvPr id="0" name=""/>
        <dsp:cNvSpPr/>
      </dsp:nvSpPr>
      <dsp:spPr>
        <a:xfrm>
          <a:off x="0" y="3364081"/>
          <a:ext cx="10983484"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2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a:t>e.g. shifts in customer preference towards more sustainable products; threats to markets from global/regional biodiversity loss</a:t>
          </a:r>
          <a:r>
            <a:rPr lang="en-GB" sz="1700" kern="1200">
              <a:latin typeface="Roboto"/>
            </a:rPr>
            <a:t>, resource security</a:t>
          </a:r>
          <a:endParaRPr lang="en-GB" sz="1700" kern="1200"/>
        </a:p>
      </dsp:txBody>
      <dsp:txXfrm>
        <a:off x="0" y="3364081"/>
        <a:ext cx="10983484" cy="523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0B9D2-E6CD-4DA8-9F39-4C2E476AB2DC}">
      <dsp:nvSpPr>
        <dsp:cNvPr id="0" name=""/>
        <dsp:cNvSpPr/>
      </dsp:nvSpPr>
      <dsp:spPr>
        <a:xfrm>
          <a:off x="0" y="2064123"/>
          <a:ext cx="4857423"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338B661-3678-4847-B960-F24591B7FA4A}">
      <dsp:nvSpPr>
        <dsp:cNvPr id="0" name=""/>
        <dsp:cNvSpPr/>
      </dsp:nvSpPr>
      <dsp:spPr>
        <a:xfrm rot="8100000">
          <a:off x="63119" y="476622"/>
          <a:ext cx="301741" cy="301741"/>
        </a:xfrm>
        <a:prstGeom prst="teardrop">
          <a:avLst>
            <a:gd name="adj" fmla="val 115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2178F-8C13-4D06-BFE5-F08A2E38C2D4}">
      <dsp:nvSpPr>
        <dsp:cNvPr id="0" name=""/>
        <dsp:cNvSpPr/>
      </dsp:nvSpPr>
      <dsp:spPr>
        <a:xfrm>
          <a:off x="96640" y="510143"/>
          <a:ext cx="234699" cy="23469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DAB3E5-97C4-4B90-9BD7-BC9EDB6473EB}">
      <dsp:nvSpPr>
        <dsp:cNvPr id="0" name=""/>
        <dsp:cNvSpPr/>
      </dsp:nvSpPr>
      <dsp:spPr>
        <a:xfrm>
          <a:off x="427353" y="842162"/>
          <a:ext cx="2011053" cy="122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GB" sz="1000" b="0" kern="1200">
              <a:latin typeface="Roboto"/>
              <a:ea typeface="Roboto"/>
            </a:rPr>
            <a:t>Adoption of Kunming  Declaration </a:t>
          </a:r>
          <a:endParaRPr lang="en-US" sz="1000" b="0" kern="1200"/>
        </a:p>
      </dsp:txBody>
      <dsp:txXfrm>
        <a:off x="427353" y="842162"/>
        <a:ext cx="2011053" cy="1221961"/>
      </dsp:txXfrm>
    </dsp:sp>
    <dsp:sp modelId="{30ABE146-14FB-46F2-B25D-132C23FD8C8F}">
      <dsp:nvSpPr>
        <dsp:cNvPr id="0" name=""/>
        <dsp:cNvSpPr/>
      </dsp:nvSpPr>
      <dsp:spPr>
        <a:xfrm>
          <a:off x="427353" y="412824"/>
          <a:ext cx="2011053" cy="42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GB" sz="1300" b="0" kern="1200" cap="all">
              <a:latin typeface="Roboto"/>
              <a:ea typeface="Roboto"/>
            </a:rPr>
            <a:t>CBD COP15 PART I</a:t>
          </a:r>
          <a:br>
            <a:rPr lang="en-GB" sz="1300" b="0" kern="1200" cap="all">
              <a:latin typeface="Roboto"/>
              <a:ea typeface="Roboto"/>
            </a:rPr>
          </a:br>
          <a:r>
            <a:rPr lang="en-GB" sz="1300" b="0" kern="1200" cap="all">
              <a:latin typeface="Roboto"/>
              <a:ea typeface="Roboto"/>
            </a:rPr>
            <a:t> (OCT 2021)</a:t>
          </a:r>
          <a:endParaRPr lang="en-US" sz="1300" b="0" kern="1200"/>
        </a:p>
      </dsp:txBody>
      <dsp:txXfrm>
        <a:off x="427353" y="412824"/>
        <a:ext cx="2011053" cy="429337"/>
      </dsp:txXfrm>
    </dsp:sp>
    <dsp:sp modelId="{964EB2EF-9FF8-4EED-815F-BC4CAF383B2A}">
      <dsp:nvSpPr>
        <dsp:cNvPr id="0" name=""/>
        <dsp:cNvSpPr/>
      </dsp:nvSpPr>
      <dsp:spPr>
        <a:xfrm>
          <a:off x="213990" y="842162"/>
          <a:ext cx="0" cy="1221961"/>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1FC683D-F703-4FA6-A5CB-744113275FE3}">
      <dsp:nvSpPr>
        <dsp:cNvPr id="0" name=""/>
        <dsp:cNvSpPr/>
      </dsp:nvSpPr>
      <dsp:spPr>
        <a:xfrm>
          <a:off x="176890" y="2025483"/>
          <a:ext cx="76810" cy="77280"/>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A0A12-A5ED-41D3-B288-4ED0A1BB1EFD}">
      <dsp:nvSpPr>
        <dsp:cNvPr id="0" name=""/>
        <dsp:cNvSpPr/>
      </dsp:nvSpPr>
      <dsp:spPr>
        <a:xfrm rot="18900000">
          <a:off x="1272313" y="3349882"/>
          <a:ext cx="301741" cy="301741"/>
        </a:xfrm>
        <a:prstGeom prst="teardrop">
          <a:avLst>
            <a:gd name="adj" fmla="val 115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217DE-8569-4433-AFF4-A34C44496A72}">
      <dsp:nvSpPr>
        <dsp:cNvPr id="0" name=""/>
        <dsp:cNvSpPr/>
      </dsp:nvSpPr>
      <dsp:spPr>
        <a:xfrm>
          <a:off x="1305834" y="3383403"/>
          <a:ext cx="234699" cy="23469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59CBBF0-E1C0-4246-AC2B-9D13F3CE0DB2}">
      <dsp:nvSpPr>
        <dsp:cNvPr id="0" name=""/>
        <dsp:cNvSpPr/>
      </dsp:nvSpPr>
      <dsp:spPr>
        <a:xfrm>
          <a:off x="1636548" y="2064123"/>
          <a:ext cx="2011053" cy="122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GB" sz="1000" b="0" kern="1200">
              <a:latin typeface="Roboto"/>
              <a:ea typeface="Roboto"/>
            </a:rPr>
            <a:t>Working group and subsidiary body meetings</a:t>
          </a:r>
          <a:endParaRPr lang="en-US" sz="1000" b="0" kern="1200"/>
        </a:p>
      </dsp:txBody>
      <dsp:txXfrm>
        <a:off x="1636548" y="2064123"/>
        <a:ext cx="2011053" cy="1221961"/>
      </dsp:txXfrm>
    </dsp:sp>
    <dsp:sp modelId="{C38FACD9-7B85-4520-A4F2-699D446317F6}">
      <dsp:nvSpPr>
        <dsp:cNvPr id="0" name=""/>
        <dsp:cNvSpPr/>
      </dsp:nvSpPr>
      <dsp:spPr>
        <a:xfrm>
          <a:off x="1636548" y="3286084"/>
          <a:ext cx="2011053" cy="42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GB" sz="1300" b="0" kern="1200" cap="all">
              <a:latin typeface="Roboto"/>
              <a:ea typeface="Roboto"/>
            </a:rPr>
            <a:t>CBD RESUMED SESSIONS (MAR &amp; Jun 2022)</a:t>
          </a:r>
          <a:endParaRPr lang="en-US" sz="1300" b="0" kern="1200" cap="none">
            <a:latin typeface="Calibri Light" panose="020F0302020204030204"/>
            <a:ea typeface="Roboto"/>
            <a:cs typeface="Calibri Light" panose="020F0302020204030204"/>
          </a:endParaRPr>
        </a:p>
      </dsp:txBody>
      <dsp:txXfrm>
        <a:off x="1636548" y="3286084"/>
        <a:ext cx="2011053" cy="429337"/>
      </dsp:txXfrm>
    </dsp:sp>
    <dsp:sp modelId="{419C62B5-0753-4CFB-B023-833E25FCBB20}">
      <dsp:nvSpPr>
        <dsp:cNvPr id="0" name=""/>
        <dsp:cNvSpPr/>
      </dsp:nvSpPr>
      <dsp:spPr>
        <a:xfrm>
          <a:off x="1423184" y="2064123"/>
          <a:ext cx="0" cy="1221961"/>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F16B71A-AB92-4496-BCA2-7FFB2FE8C8DF}">
      <dsp:nvSpPr>
        <dsp:cNvPr id="0" name=""/>
        <dsp:cNvSpPr/>
      </dsp:nvSpPr>
      <dsp:spPr>
        <a:xfrm>
          <a:off x="1386084" y="2025483"/>
          <a:ext cx="76810" cy="77280"/>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6BEB2-83E5-4063-A2D8-EA5587363282}">
      <dsp:nvSpPr>
        <dsp:cNvPr id="0" name=""/>
        <dsp:cNvSpPr/>
      </dsp:nvSpPr>
      <dsp:spPr>
        <a:xfrm rot="8100000">
          <a:off x="2481508" y="476622"/>
          <a:ext cx="301741" cy="301741"/>
        </a:xfrm>
        <a:prstGeom prst="teardrop">
          <a:avLst>
            <a:gd name="adj" fmla="val 115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B30E35-E913-4FEE-9CE7-FF4327F8F797}">
      <dsp:nvSpPr>
        <dsp:cNvPr id="0" name=""/>
        <dsp:cNvSpPr/>
      </dsp:nvSpPr>
      <dsp:spPr>
        <a:xfrm>
          <a:off x="2515028" y="510143"/>
          <a:ext cx="234699" cy="23469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7ACA53B-D28A-4924-844B-68ED0DF71B7C}">
      <dsp:nvSpPr>
        <dsp:cNvPr id="0" name=""/>
        <dsp:cNvSpPr/>
      </dsp:nvSpPr>
      <dsp:spPr>
        <a:xfrm>
          <a:off x="2845742" y="842162"/>
          <a:ext cx="2011053" cy="122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GB" sz="1000" b="0" kern="1200">
              <a:latin typeface="Roboto"/>
              <a:ea typeface="Roboto"/>
            </a:rPr>
            <a:t>Finalising Post-2020 Global Biodiversity Framework</a:t>
          </a:r>
          <a:endParaRPr lang="en-US" sz="1000" b="0" kern="1200"/>
        </a:p>
      </dsp:txBody>
      <dsp:txXfrm>
        <a:off x="2845742" y="842162"/>
        <a:ext cx="2011053" cy="1221961"/>
      </dsp:txXfrm>
    </dsp:sp>
    <dsp:sp modelId="{1013B33A-C42F-4207-9BF6-715325181B97}">
      <dsp:nvSpPr>
        <dsp:cNvPr id="0" name=""/>
        <dsp:cNvSpPr/>
      </dsp:nvSpPr>
      <dsp:spPr>
        <a:xfrm>
          <a:off x="2845742" y="412824"/>
          <a:ext cx="2011053" cy="42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GB" sz="1300" b="0" kern="1200" cap="all">
              <a:latin typeface="Roboto"/>
              <a:ea typeface="Roboto"/>
            </a:rPr>
            <a:t>CBD COP15 PART II</a:t>
          </a:r>
          <a:br>
            <a:rPr lang="en-GB" sz="1300" b="0" kern="1200" cap="all">
              <a:latin typeface="Roboto"/>
              <a:ea typeface="Roboto"/>
            </a:rPr>
          </a:br>
          <a:r>
            <a:rPr lang="en-GB" sz="1300" b="0" kern="1200" cap="all">
              <a:latin typeface="Roboto"/>
              <a:ea typeface="Roboto"/>
            </a:rPr>
            <a:t>(</a:t>
          </a:r>
          <a:r>
            <a:rPr lang="hu-HU" sz="1300" b="0" kern="1200" cap="all">
              <a:latin typeface="Roboto"/>
              <a:ea typeface="Roboto"/>
            </a:rPr>
            <a:t>DEC</a:t>
          </a:r>
          <a:r>
            <a:rPr lang="en-GB" sz="1300" b="0" kern="1200" cap="all">
              <a:latin typeface="Roboto"/>
              <a:ea typeface="Roboto"/>
            </a:rPr>
            <a:t> 2022)</a:t>
          </a:r>
          <a:endParaRPr lang="en-US" sz="1300" b="0" kern="1200"/>
        </a:p>
      </dsp:txBody>
      <dsp:txXfrm>
        <a:off x="2845742" y="412824"/>
        <a:ext cx="2011053" cy="429337"/>
      </dsp:txXfrm>
    </dsp:sp>
    <dsp:sp modelId="{EBB4BF0A-2549-4C7E-A8B6-D20E78AE5465}">
      <dsp:nvSpPr>
        <dsp:cNvPr id="0" name=""/>
        <dsp:cNvSpPr/>
      </dsp:nvSpPr>
      <dsp:spPr>
        <a:xfrm>
          <a:off x="2632378" y="842162"/>
          <a:ext cx="0" cy="1221961"/>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1CD674C-271C-49AC-B5A0-273DB60384D5}">
      <dsp:nvSpPr>
        <dsp:cNvPr id="0" name=""/>
        <dsp:cNvSpPr/>
      </dsp:nvSpPr>
      <dsp:spPr>
        <a:xfrm>
          <a:off x="2595278" y="2025483"/>
          <a:ext cx="76810" cy="77280"/>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72194-5FF8-4DAD-BC5E-F18D0044B7AA}">
      <dsp:nvSpPr>
        <dsp:cNvPr id="0" name=""/>
        <dsp:cNvSpPr/>
      </dsp:nvSpPr>
      <dsp:spPr>
        <a:xfrm>
          <a:off x="0" y="18702"/>
          <a:ext cx="7563067" cy="55165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noProof="0" dirty="0"/>
            <a:t>Maintained access to finance</a:t>
          </a:r>
          <a:endParaRPr lang="en-GB" sz="2300" kern="1200" dirty="0"/>
        </a:p>
      </dsp:txBody>
      <dsp:txXfrm>
        <a:off x="26930" y="45632"/>
        <a:ext cx="7509207" cy="497795"/>
      </dsp:txXfrm>
    </dsp:sp>
    <dsp:sp modelId="{04ED4A88-65CC-419C-AB4F-C2D2154F4988}">
      <dsp:nvSpPr>
        <dsp:cNvPr id="0" name=""/>
        <dsp:cNvSpPr/>
      </dsp:nvSpPr>
      <dsp:spPr>
        <a:xfrm>
          <a:off x="0" y="570357"/>
          <a:ext cx="756306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127"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p>
      </dsp:txBody>
      <dsp:txXfrm>
        <a:off x="0" y="570357"/>
        <a:ext cx="7563067" cy="380880"/>
      </dsp:txXfrm>
    </dsp:sp>
    <dsp:sp modelId="{070CA186-4232-493B-A870-D1F6FBE5722C}">
      <dsp:nvSpPr>
        <dsp:cNvPr id="0" name=""/>
        <dsp:cNvSpPr/>
      </dsp:nvSpPr>
      <dsp:spPr>
        <a:xfrm>
          <a:off x="0" y="951237"/>
          <a:ext cx="7563067" cy="551655"/>
        </a:xfrm>
        <a:prstGeom prst="roundRect">
          <a:avLst/>
        </a:prstGeom>
        <a:solidFill>
          <a:schemeClr val="accent1">
            <a:shade val="80000"/>
            <a:hueOff val="140385"/>
            <a:satOff val="-4451"/>
            <a:lumOff val="86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noProof="0" dirty="0"/>
            <a:t>Continued supply of resources</a:t>
          </a:r>
          <a:endParaRPr lang="en-GB" sz="2300" kern="1200" dirty="0"/>
        </a:p>
      </dsp:txBody>
      <dsp:txXfrm>
        <a:off x="26930" y="978167"/>
        <a:ext cx="7509207" cy="497795"/>
      </dsp:txXfrm>
    </dsp:sp>
    <dsp:sp modelId="{D1AF38FE-D22D-4F9F-90AB-3CDF1077EF1A}">
      <dsp:nvSpPr>
        <dsp:cNvPr id="0" name=""/>
        <dsp:cNvSpPr/>
      </dsp:nvSpPr>
      <dsp:spPr>
        <a:xfrm>
          <a:off x="0" y="1502892"/>
          <a:ext cx="756306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127"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p>
      </dsp:txBody>
      <dsp:txXfrm>
        <a:off x="0" y="1502892"/>
        <a:ext cx="7563067" cy="380880"/>
      </dsp:txXfrm>
    </dsp:sp>
    <dsp:sp modelId="{618D89B6-137C-4DE8-8288-5A33AA465CA1}">
      <dsp:nvSpPr>
        <dsp:cNvPr id="0" name=""/>
        <dsp:cNvSpPr/>
      </dsp:nvSpPr>
      <dsp:spPr>
        <a:xfrm>
          <a:off x="0" y="1883772"/>
          <a:ext cx="7563067" cy="551655"/>
        </a:xfrm>
        <a:prstGeom prst="roundRect">
          <a:avLst/>
        </a:prstGeom>
        <a:solidFill>
          <a:schemeClr val="accent1">
            <a:shade val="80000"/>
            <a:hueOff val="280770"/>
            <a:satOff val="-8903"/>
            <a:lumOff val="172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noProof="0" dirty="0"/>
            <a:t>Resilient operations</a:t>
          </a:r>
          <a:endParaRPr lang="en-GB" sz="2300" kern="1200" dirty="0"/>
        </a:p>
      </dsp:txBody>
      <dsp:txXfrm>
        <a:off x="26930" y="1910702"/>
        <a:ext cx="7509207" cy="497795"/>
      </dsp:txXfrm>
    </dsp:sp>
    <dsp:sp modelId="{4E846345-AFE5-4323-9861-6AA6C21A40EF}">
      <dsp:nvSpPr>
        <dsp:cNvPr id="0" name=""/>
        <dsp:cNvSpPr/>
      </dsp:nvSpPr>
      <dsp:spPr>
        <a:xfrm>
          <a:off x="0" y="2435428"/>
          <a:ext cx="756306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127"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p>
      </dsp:txBody>
      <dsp:txXfrm>
        <a:off x="0" y="2435428"/>
        <a:ext cx="7563067" cy="380880"/>
      </dsp:txXfrm>
    </dsp:sp>
    <dsp:sp modelId="{B3BCADFB-0C49-4D1C-90B3-823475D5A340}">
      <dsp:nvSpPr>
        <dsp:cNvPr id="0" name=""/>
        <dsp:cNvSpPr/>
      </dsp:nvSpPr>
      <dsp:spPr>
        <a:xfrm>
          <a:off x="0" y="2816308"/>
          <a:ext cx="7563067" cy="551655"/>
        </a:xfrm>
        <a:prstGeom prst="roundRect">
          <a:avLst/>
        </a:prstGeom>
        <a:solidFill>
          <a:schemeClr val="accent1">
            <a:shade val="80000"/>
            <a:hueOff val="421155"/>
            <a:satOff val="-13354"/>
            <a:lumOff val="258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Supporting regulatory compliance</a:t>
          </a:r>
        </a:p>
      </dsp:txBody>
      <dsp:txXfrm>
        <a:off x="26930" y="2843238"/>
        <a:ext cx="7509207" cy="497795"/>
      </dsp:txXfrm>
    </dsp:sp>
    <dsp:sp modelId="{6B799A84-5D66-4D6E-A0FA-EBB58F7A62EB}">
      <dsp:nvSpPr>
        <dsp:cNvPr id="0" name=""/>
        <dsp:cNvSpPr/>
      </dsp:nvSpPr>
      <dsp:spPr>
        <a:xfrm>
          <a:off x="0" y="3367963"/>
          <a:ext cx="756306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127"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p>
      </dsp:txBody>
      <dsp:txXfrm>
        <a:off x="0" y="3367963"/>
        <a:ext cx="7563067" cy="380880"/>
      </dsp:txXfrm>
    </dsp:sp>
    <dsp:sp modelId="{440656DC-0BA9-4FA8-BF67-8566FE54D389}">
      <dsp:nvSpPr>
        <dsp:cNvPr id="0" name=""/>
        <dsp:cNvSpPr/>
      </dsp:nvSpPr>
      <dsp:spPr>
        <a:xfrm>
          <a:off x="0" y="3748843"/>
          <a:ext cx="7563067" cy="551655"/>
        </a:xfrm>
        <a:prstGeom prst="roundRect">
          <a:avLst/>
        </a:prstGeom>
        <a:solidFill>
          <a:schemeClr val="accent1">
            <a:shade val="80000"/>
            <a:hueOff val="561541"/>
            <a:satOff val="-17806"/>
            <a:lumOff val="345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noProof="0" dirty="0"/>
            <a:t>Increased/maintained reputation</a:t>
          </a:r>
          <a:endParaRPr lang="en-GB" sz="2300" kern="1200" dirty="0"/>
        </a:p>
      </dsp:txBody>
      <dsp:txXfrm>
        <a:off x="26930" y="3775773"/>
        <a:ext cx="7509207" cy="497795"/>
      </dsp:txXfrm>
    </dsp:sp>
    <dsp:sp modelId="{16B8773B-3D04-4A59-8C48-2F1EDCBDE5D8}">
      <dsp:nvSpPr>
        <dsp:cNvPr id="0" name=""/>
        <dsp:cNvSpPr/>
      </dsp:nvSpPr>
      <dsp:spPr>
        <a:xfrm>
          <a:off x="0" y="4300498"/>
          <a:ext cx="756306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127"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p>
      </dsp:txBody>
      <dsp:txXfrm>
        <a:off x="0" y="4300498"/>
        <a:ext cx="7563067"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FC409-3E90-4E59-AB99-2D44C5F990E2}" type="datetimeFigureOut">
              <a:rPr lang="en-GB" smtClean="0"/>
              <a:t>24/11/2022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507DDD-51E6-407E-BFA6-7569AD8C1136}" type="slidenum">
              <a:rPr lang="en-GB" smtClean="0"/>
              <a:t>‹#›</a:t>
            </a:fld>
            <a:endParaRPr lang="en-GB"/>
          </a:p>
        </p:txBody>
      </p:sp>
    </p:spTree>
    <p:extLst>
      <p:ext uri="{BB962C8B-B14F-4D97-AF65-F5344CB8AC3E}">
        <p14:creationId xmlns:p14="http://schemas.microsoft.com/office/powerpoint/2010/main" val="271320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pri.org/download?ac=1135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bswk.hbs.edu/item/6865.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aturalcapitalcoalition.org/natural-capital-protoco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tnfd.global/publication/nature-related-risk-beta-framework-v01/" TargetMode="External"/><Relationship Id="rId5" Type="http://schemas.openxmlformats.org/officeDocument/2006/relationships/hyperlink" Target="https://www.wbcsd.org/Programs/Food-and-Nature/Nature/Nature-Action/Resources/What-does-nature-positive-mean-for-business" TargetMode="External"/><Relationship Id="rId4" Type="http://schemas.openxmlformats.org/officeDocument/2006/relationships/hyperlink" Target="https://sciencebasedtargetsnetwork.org/resources/guidanc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2C507DDD-51E6-407E-BFA6-7569AD8C1136}" type="slidenum">
              <a:rPr lang="en-GB" smtClean="0"/>
              <a:t>1</a:t>
            </a:fld>
            <a:endParaRPr lang="en-GB" dirty="0"/>
          </a:p>
        </p:txBody>
      </p:sp>
    </p:spTree>
    <p:extLst>
      <p:ext uri="{BB962C8B-B14F-4D97-AF65-F5344CB8AC3E}">
        <p14:creationId xmlns:p14="http://schemas.microsoft.com/office/powerpoint/2010/main" val="187455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Restoration of biodiversity is more expensive than the conservation of it. Acting now is essential to reduce overall cost for society. (Vivid Economics)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Currently, the economy is incentivised to invest within activities which depreciate the value and stock of natural capital, leading to underinvestment within natural assets and increased investment within produced and human capital. (Dasgupta Review, 2021)</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scales need to rebalanced to ensure financial flows which enhance the stock of natural assets and, encourage sustainable consumption and production activities are increased. (Dasgupta Review, 2021)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Source: https://www.vivideconomics.com/wp-content/uploads/2021/02/210211-The-Urgency-of-Biodiversity-Action.pdf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Source: https://assets.publishing.service.gov.uk/government/uploads/system/uploads/attachment_data/file/962785/The_Economics_of_Biodiversity_The_Dasgupta_Review_Full_Report.pdf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C507DDD-51E6-407E-BFA6-7569AD8C1136}" type="slidenum">
              <a:rPr lang="en-GB" smtClean="0"/>
              <a:t>11</a:t>
            </a:fld>
            <a:endParaRPr lang="en-GB"/>
          </a:p>
        </p:txBody>
      </p:sp>
    </p:spTree>
    <p:extLst>
      <p:ext uri="{BB962C8B-B14F-4D97-AF65-F5344CB8AC3E}">
        <p14:creationId xmlns:p14="http://schemas.microsoft.com/office/powerpoint/2010/main" val="354938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section will provide some key messages from the World Economic Forum’s Global Risk and Nature Risk Rising reports, a background to understanding biodiversity in the context of investor profiles and perceptions, and an overview of developments in policy and the finance sector]</a:t>
            </a:r>
          </a:p>
          <a:p>
            <a:endParaRPr lang="en-GB" dirty="0"/>
          </a:p>
          <a:p>
            <a:r>
              <a:rPr lang="en-GB" i="1" dirty="0"/>
              <a:t>Notes on slide transition:</a:t>
            </a:r>
          </a:p>
          <a:p>
            <a:pPr marL="171450" indent="-171450">
              <a:buFontTx/>
              <a:buChar char="-"/>
            </a:pPr>
            <a:r>
              <a:rPr lang="en-GB" i="1" dirty="0"/>
              <a:t>Slides 13 looks at the gaining prominence of biodiversity within the WEF Global Risks Report and introduces how businesses impact and depend on biodiversity. </a:t>
            </a:r>
          </a:p>
          <a:p>
            <a:pPr marL="171450" indent="-171450">
              <a:buFontTx/>
              <a:buChar char="-"/>
            </a:pPr>
            <a:r>
              <a:rPr lang="en-GB" i="1" dirty="0"/>
              <a:t>Slide 14 builds from this by introducing WEF Nature Risk Rising report which explored business dependencies on nature. The mining sector has moderate dependency and is therefore exposed to considerable risks from nature losses. </a:t>
            </a:r>
          </a:p>
          <a:p>
            <a:pPr marL="171450" indent="-171450">
              <a:buFontTx/>
              <a:buChar char="-"/>
            </a:pPr>
            <a:r>
              <a:rPr lang="en-GB" i="1" dirty="0"/>
              <a:t>Slides 15 - 18 explore investor profiles and perceptions of risk to demonstrate how company management of biodiversity risk is key to responding to investor metrics and disclosure expectations. </a:t>
            </a:r>
          </a:p>
        </p:txBody>
      </p:sp>
      <p:sp>
        <p:nvSpPr>
          <p:cNvPr id="4" name="Slide Number Placeholder 3"/>
          <p:cNvSpPr>
            <a:spLocks noGrp="1"/>
          </p:cNvSpPr>
          <p:nvPr>
            <p:ph type="sldNum" sz="quarter" idx="5"/>
          </p:nvPr>
        </p:nvSpPr>
        <p:spPr/>
        <p:txBody>
          <a:bodyPr/>
          <a:lstStyle/>
          <a:p>
            <a:fld id="{2C507DDD-51E6-407E-BFA6-7569AD8C1136}" type="slidenum">
              <a:rPr lang="en-GB" smtClean="0"/>
              <a:t>12</a:t>
            </a:fld>
            <a:endParaRPr lang="en-GB"/>
          </a:p>
        </p:txBody>
      </p:sp>
    </p:spTree>
    <p:extLst>
      <p:ext uri="{BB962C8B-B14F-4D97-AF65-F5344CB8AC3E}">
        <p14:creationId xmlns:p14="http://schemas.microsoft.com/office/powerpoint/2010/main" val="311332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For the past 5 years, the World Economic Forum Global Risks Report listed biodiversity loss and ecosystem collapse to be one of the top risks in terms of likelihood and impact within the coming 10 years. Over the past years, biodiversity loss risk gained importance and in 2022 it featured in the top 3 global risks by severity over the next 10 years (WEF, 2020; WEF 2021; WEF 2022)</a:t>
            </a:r>
          </a:p>
          <a:p>
            <a:endParaRPr lang="en-GB" b="0" dirty="0">
              <a:cs typeface="Calibri"/>
            </a:endParaRPr>
          </a:p>
          <a:p>
            <a:pPr>
              <a:defRPr/>
            </a:pPr>
            <a:r>
              <a:rPr lang="en-GB" b="1" dirty="0"/>
              <a:t>It is important for businesses to recognize that they depend on biodiversity, either directly i.e. at the site level, through things like the control of erosion from forest preservation or indirectly i.e. through supply chain security.</a:t>
            </a:r>
            <a:endParaRPr lang="en-GB" b="1" dirty="0">
              <a:cs typeface="Calibri"/>
            </a:endParaRPr>
          </a:p>
          <a:p>
            <a:endParaRPr lang="en-GB" dirty="0">
              <a:cs typeface="Calibri"/>
            </a:endParaRPr>
          </a:p>
          <a:p>
            <a:endParaRPr lang="en-GB" baseline="0" dirty="0"/>
          </a:p>
          <a:p>
            <a:r>
              <a:rPr lang="en-GB" baseline="0" dirty="0"/>
              <a:t>Sources:</a:t>
            </a:r>
          </a:p>
          <a:p>
            <a:r>
              <a:rPr lang="en-GB" baseline="0" dirty="0"/>
              <a:t>http://www3.weforum.org/docs/WEF_The_Global_Risks_Report_2021.pdf</a:t>
            </a:r>
          </a:p>
          <a:p>
            <a:r>
              <a:rPr lang="en-GB" baseline="0" dirty="0"/>
              <a:t>https://www.weforum.org/reports/nature-risk-rising-why-the-crisis-engulfing-nature-matters-for-business-and-the-economy</a:t>
            </a:r>
            <a:endParaRPr lang="en-GB" dirty="0"/>
          </a:p>
        </p:txBody>
      </p:sp>
      <p:sp>
        <p:nvSpPr>
          <p:cNvPr id="4" name="Slide Number Placeholder 3"/>
          <p:cNvSpPr>
            <a:spLocks noGrp="1"/>
          </p:cNvSpPr>
          <p:nvPr>
            <p:ph type="sldNum" sz="quarter" idx="5"/>
          </p:nvPr>
        </p:nvSpPr>
        <p:spPr/>
        <p:txBody>
          <a:bodyPr/>
          <a:lstStyle/>
          <a:p>
            <a:fld id="{2C507DDD-51E6-407E-BFA6-7569AD8C1136}" type="slidenum">
              <a:rPr lang="en-GB" smtClean="0"/>
              <a:t>13</a:t>
            </a:fld>
            <a:endParaRPr lang="en-GB"/>
          </a:p>
        </p:txBody>
      </p:sp>
    </p:spTree>
    <p:extLst>
      <p:ext uri="{BB962C8B-B14F-4D97-AF65-F5344CB8AC3E}">
        <p14:creationId xmlns:p14="http://schemas.microsoft.com/office/powerpoint/2010/main" val="106608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Dependency on nature can vary considerably between different industries and sectors and translate to real disruption risk for businesses. (WEF, Nature Risk Rising) </a:t>
            </a:r>
          </a:p>
          <a:p>
            <a:endParaRPr lang="en-GB" b="1" dirty="0"/>
          </a:p>
          <a:p>
            <a:r>
              <a:rPr lang="en-GB" b="1" dirty="0"/>
              <a:t>Oil and gas is a sector which has a low - moderate dependency on nature and it’s services, and is therefore exposed to risks from nature loss. </a:t>
            </a:r>
          </a:p>
          <a:p>
            <a:endParaRPr lang="en-GB" b="1" dirty="0"/>
          </a:p>
          <a:p>
            <a:r>
              <a:rPr lang="en-GB" b="0" dirty="0"/>
              <a:t>Source: https://www.weforum.org/reports/nature-risk-rising-why-the-crisis-engulfing-nature-matters-for-business-and-the-economy </a:t>
            </a:r>
          </a:p>
        </p:txBody>
      </p:sp>
      <p:sp>
        <p:nvSpPr>
          <p:cNvPr id="4" name="Slide Number Placeholder 3"/>
          <p:cNvSpPr>
            <a:spLocks noGrp="1"/>
          </p:cNvSpPr>
          <p:nvPr>
            <p:ph type="sldNum" sz="quarter" idx="5"/>
          </p:nvPr>
        </p:nvSpPr>
        <p:spPr/>
        <p:txBody>
          <a:bodyPr/>
          <a:lstStyle/>
          <a:p>
            <a:fld id="{2C507DDD-51E6-407E-BFA6-7569AD8C1136}" type="slidenum">
              <a:rPr lang="en-GB" smtClean="0"/>
              <a:t>14</a:t>
            </a:fld>
            <a:endParaRPr lang="en-GB"/>
          </a:p>
        </p:txBody>
      </p:sp>
    </p:spTree>
    <p:extLst>
      <p:ext uri="{BB962C8B-B14F-4D97-AF65-F5344CB8AC3E}">
        <p14:creationId xmlns:p14="http://schemas.microsoft.com/office/powerpoint/2010/main" val="37281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Understanding biodiversity will enable you to </a:t>
            </a:r>
            <a:r>
              <a:rPr lang="en-GB" b="1" dirty="0"/>
              <a:t>interpret and respond to the</a:t>
            </a:r>
            <a:r>
              <a:rPr lang="en-GB" sz="1200" b="1" kern="1200" dirty="0">
                <a:solidFill>
                  <a:schemeClr val="tx1"/>
                </a:solidFill>
                <a:effectLst/>
                <a:latin typeface="+mn-lt"/>
                <a:ea typeface="+mn-ea"/>
                <a:cs typeface="+mn-cs"/>
              </a:rPr>
              <a:t> metrics and expectations of investors and understand the company's approach in relation to that of peer companies.</a:t>
            </a:r>
          </a:p>
          <a:p>
            <a:endParaRPr lang="en-GB" dirty="0"/>
          </a:p>
          <a:p>
            <a:r>
              <a:rPr lang="en-GB" b="1" dirty="0"/>
              <a:t>Millennials as a cohort are just beginning to enter their peak earning years. As a generation they are the most sustainably minding and twice as likely as previous generations to divest from companies that are considered unsustainable or from commodities that are not responsibly sourced.</a:t>
            </a:r>
            <a:endParaRPr lang="en-GB" b="1" dirty="0">
              <a:cs typeface="Calibri"/>
            </a:endParaRPr>
          </a:p>
          <a:p>
            <a:endParaRPr lang="en-GB" b="1" dirty="0">
              <a:cs typeface="Calibri"/>
            </a:endParaRPr>
          </a:p>
          <a:p>
            <a:r>
              <a:rPr lang="en-GB" b="1" dirty="0">
                <a:cs typeface="Calibri"/>
              </a:rPr>
              <a:t>Morgan Stanley predict that over the next 20 years ethical investment will alter the face of markets with a growing emphasis on the ability of Investor Relations teams to communicate the positive work companies have been doing in a language that resonates with new investors.</a:t>
            </a:r>
          </a:p>
          <a:p>
            <a:endParaRPr lang="en-GB" b="1" dirty="0"/>
          </a:p>
          <a:p>
            <a:r>
              <a:rPr lang="en-GB" b="1" dirty="0">
                <a:cs typeface="Calibri"/>
              </a:rPr>
              <a:t>Speaking a common language around biodiversity and understanding the basics will enable you to stay ahead of this curve and appropriately communicate the work it is doing in a way that engages new investors</a:t>
            </a:r>
            <a:r>
              <a:rPr lang="en-GB" dirty="0">
                <a:cs typeface="Calibri"/>
              </a:rPr>
              <a:t>.</a:t>
            </a:r>
          </a:p>
          <a:p>
            <a:endParaRPr lang="en-GB" dirty="0"/>
          </a:p>
          <a:p>
            <a:endParaRPr lang="en-GB" dirty="0"/>
          </a:p>
          <a:p>
            <a:r>
              <a:rPr lang="en-GB" dirty="0"/>
              <a:t>Sources: </a:t>
            </a:r>
          </a:p>
          <a:p>
            <a:pPr marL="171450" indent="-171450">
              <a:buFont typeface="Arial" panose="020B0604020202020204" pitchFamily="34" charset="0"/>
              <a:buChar char="•"/>
            </a:pPr>
            <a:r>
              <a:rPr lang="en-GB" dirty="0"/>
              <a:t>https://www.morganstanley.com/press-releases/morgan-stanley-survey-finds-investor-enthusiasm-for-sustainable-</a:t>
            </a:r>
          </a:p>
          <a:p>
            <a:pPr marL="171450" indent="-171450">
              <a:buFont typeface="Arial" panose="020B0604020202020204" pitchFamily="34" charset="0"/>
              <a:buChar char="•"/>
            </a:pPr>
            <a:r>
              <a:rPr lang="en-GB" dirty="0">
                <a:cs typeface="Calibri"/>
              </a:rPr>
              <a:t>https://www.morganstanley.com/content/dam/msdotcom/infographics/sustainable-investing/Sustainable_Signals_Individual_Investor_White_Paper_Final.pdf</a:t>
            </a:r>
          </a:p>
          <a:p>
            <a:pPr marL="171450" indent="-171450">
              <a:buFont typeface="Arial" panose="020B0604020202020204" pitchFamily="34" charset="0"/>
              <a:buChar char="•"/>
            </a:pPr>
            <a:r>
              <a:rPr lang="en-GB" dirty="0"/>
              <a:t>https://fortune.com/2020/12/27/shareholders-esg-investment-funds-capitalism/</a:t>
            </a:r>
          </a:p>
          <a:p>
            <a:pPr marL="171450" indent="-171450">
              <a:buFont typeface="Arial" panose="020B0604020202020204" pitchFamily="34" charset="0"/>
              <a:buChar char="•"/>
            </a:pPr>
            <a:r>
              <a:rPr lang="en-GB" dirty="0">
                <a:cs typeface="Calibri"/>
              </a:rPr>
              <a:t>https://gofossilfree.org/divestment/commitments/ </a:t>
            </a:r>
          </a:p>
        </p:txBody>
      </p:sp>
      <p:sp>
        <p:nvSpPr>
          <p:cNvPr id="4" name="Slide Number Placeholder 3"/>
          <p:cNvSpPr>
            <a:spLocks noGrp="1"/>
          </p:cNvSpPr>
          <p:nvPr>
            <p:ph type="sldNum" sz="quarter" idx="5"/>
          </p:nvPr>
        </p:nvSpPr>
        <p:spPr/>
        <p:txBody>
          <a:bodyPr/>
          <a:lstStyle/>
          <a:p>
            <a:fld id="{2C507DDD-51E6-407E-BFA6-7569AD8C1136}" type="slidenum">
              <a:rPr lang="en-GB" smtClean="0"/>
              <a:t>15</a:t>
            </a:fld>
            <a:endParaRPr lang="en-GB"/>
          </a:p>
        </p:txBody>
      </p:sp>
    </p:spTree>
    <p:extLst>
      <p:ext uri="{BB962C8B-B14F-4D97-AF65-F5344CB8AC3E}">
        <p14:creationId xmlns:p14="http://schemas.microsoft.com/office/powerpoint/2010/main" val="147162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Roboto Light"/>
              </a:rPr>
              <a:t>A recent report by the Principles for Responsible Investment looked at investors’ perceptions of key risks to companies from biodiversity loss. The report highlights how global biodiversity and ecosystem service loss impacts businesses as a result of transition, physical, litigation and regulatory, and systemic risks, which have the potential to affect investment value in the short, medium, and long term. (UN PRI,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latin typeface="Roboto Light"/>
              </a:rPr>
              <a:t>Transition risk towards an economy that conserves and restores biodiversity can result in increased costs due to biodiversity changes (UN PRI, 2020), reputational risks due to a company’s approach to biodiversity-related activities or wider brand perception by key stakeholders (UNEP FI,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latin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latin typeface="Roboto Light"/>
              </a:rPr>
              <a:t>Physical risk are the physical impacts of biodiversity loss, which include rating downgrades and share price losses as well as operational risks associated with biodiversity loss (UNEP FI,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latin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latin typeface="Roboto Light"/>
              </a:rPr>
              <a:t>Legal and regulatory risks arise from the litigation and breach of underlying legal frameworks, and changes to regulation. This could result in a potential failure to comply with existing legislation, or new or increased costs from changes in licenses, permitting and compliance (UN PRI,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latin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latin typeface="Roboto Light"/>
              </a:rPr>
              <a:t>Systemic risk includes systemic impacts of biodiversity loss, such as market risks arising from shifts in consumer preferences towards more sustainable products (UNEP FI, 2020) as well as threats to markets from global/regional biodiversity loss. </a:t>
            </a:r>
          </a:p>
          <a:p>
            <a:endParaRPr lang="en-GB"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r>
              <a:rPr lang="en-GB" sz="1200" b="0" kern="1200" dirty="0">
                <a:solidFill>
                  <a:schemeClr val="tx1"/>
                </a:solidFill>
                <a:latin typeface="+mn-lt"/>
                <a:ea typeface="+mn-ea"/>
                <a:cs typeface="+mn-cs"/>
              </a:rPr>
              <a:t>Sources:</a:t>
            </a:r>
            <a:endParaRPr lang="en-GB" sz="1200" b="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r>
              <a:rPr lang="en-GB" sz="1200" dirty="0">
                <a:solidFill>
                  <a:srgbClr val="0000FF"/>
                </a:solidFill>
                <a:latin typeface="Roboto Light" panose="02000000000000000000" pitchFamily="2" charset="0"/>
                <a:ea typeface="Roboto Light" panose="02000000000000000000" pitchFamily="2" charset="0"/>
                <a:hlinkClick r:id="" action="ppaction://noaction">
                  <a:extLst>
                    <a:ext uri="{A12FA001-AC4F-418D-AE19-62706E023703}">
                      <ahyp:hlinkClr xmlns:ahyp="http://schemas.microsoft.com/office/drawing/2018/hyperlinkcolor" val="tx"/>
                    </a:ext>
                  </a:extLst>
                </a:hlinkClick>
              </a:rPr>
              <a:t>https://www.unepfi.org/wordpress/wp-content/uploads/2020/06/Beyond-Business-As-Usual-Full-Report.pdf</a:t>
            </a:r>
          </a:p>
          <a:p>
            <a:r>
              <a:rPr lang="en-GB" sz="1200" dirty="0">
                <a:solidFill>
                  <a:srgbClr val="0000FF"/>
                </a:solidFill>
                <a:latin typeface="Roboto Light" panose="02000000000000000000" pitchFamily="2" charset="0"/>
                <a:ea typeface="Roboto Light" panose="02000000000000000000" pitchFamily="2" charset="0"/>
                <a:hlinkClick r:id="" action="ppaction://noaction">
                  <a:extLst>
                    <a:ext uri="{A12FA001-AC4F-418D-AE19-62706E023703}">
                      <ahyp:hlinkClr xmlns:ahyp="http://schemas.microsoft.com/office/drawing/2018/hyperlinkcolor" val="tx"/>
                    </a:ext>
                  </a:extLst>
                </a:hlinkClick>
              </a:rPr>
              <a:t>https://www.unpri.org/download?ac=11357</a:t>
            </a:r>
            <a:endParaRPr lang="en-GB" sz="1200" dirty="0">
              <a:latin typeface="Roboto Light" panose="02000000000000000000" pitchFamily="2" charset="0"/>
              <a:ea typeface="Roboto Light" panose="02000000000000000000" pitchFamily="2" charset="0"/>
            </a:endParaRPr>
          </a:p>
          <a:p>
            <a:endParaRPr lang="en-GB" sz="1200" b="0" u="none" dirty="0">
              <a:solidFill>
                <a:schemeClr val="tx1"/>
              </a:solidFill>
              <a:latin typeface="Roboto Light" panose="02000000000000000000" pitchFamily="2" charset="0"/>
              <a:ea typeface="Roboto Light" panose="02000000000000000000" pitchFamily="2"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2C507DDD-51E6-407E-BFA6-7569AD8C1136}" type="slidenum">
              <a:rPr lang="en-GB" smtClean="0"/>
              <a:t>16</a:t>
            </a:fld>
            <a:endParaRPr lang="en-GB"/>
          </a:p>
        </p:txBody>
      </p:sp>
    </p:spTree>
    <p:extLst>
      <p:ext uri="{BB962C8B-B14F-4D97-AF65-F5344CB8AC3E}">
        <p14:creationId xmlns:p14="http://schemas.microsoft.com/office/powerpoint/2010/main" val="249548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Biodiversity is rising up the agenda of the finance sector, driven by policy changes and civil society demands, increasing the use and application of:</a:t>
            </a:r>
          </a:p>
          <a:p>
            <a:pPr marL="171450" indent="-171450">
              <a:buFont typeface="Arial" panose="020B0604020202020204" pitchFamily="34" charset="0"/>
              <a:buChar char="•"/>
            </a:pPr>
            <a:r>
              <a:rPr lang="en-GB" b="1" dirty="0">
                <a:cs typeface="Calibri"/>
              </a:rPr>
              <a:t>ESG criteria</a:t>
            </a:r>
          </a:p>
          <a:p>
            <a:r>
              <a:rPr lang="en-GB" i="1" dirty="0"/>
              <a:t>Environmental, social and governance (ESG) criteria are a set of standards for a company’s operations that socially conscious investors use to screen potential investments. Environmental criteria consider how a company performs as a steward of nature. Social criteria examine how it manages relationships with employees, suppliers, customers, and the communities where it operates. Governance deals with a company’s leadership, executive </a:t>
            </a:r>
            <a:r>
              <a:rPr lang="en-GB" i="1" u="none" dirty="0">
                <a:solidFill>
                  <a:schemeClr val="tx1"/>
                </a:solidFill>
              </a:rPr>
              <a:t>pay, audits, internal controls and shareholder rights.</a:t>
            </a:r>
          </a:p>
          <a:p>
            <a:pPr marL="171450" indent="-171450">
              <a:buFont typeface="Arial" panose="020B0604020202020204" pitchFamily="34" charset="0"/>
              <a:buChar char="•"/>
            </a:pPr>
            <a:r>
              <a:rPr lang="en-GB" b="1" i="0" u="none" dirty="0">
                <a:solidFill>
                  <a:schemeClr val="tx1"/>
                </a:solidFill>
                <a:cs typeface="Calibri"/>
              </a:rPr>
              <a:t>Financial disclosures </a:t>
            </a:r>
          </a:p>
          <a:p>
            <a:r>
              <a:rPr lang="en-GB" i="1" dirty="0"/>
              <a:t>The finance sector is increasingly adopting recommendations for more effective climate or nature-related disclosures that promote more informed investment, credit, and insurance underwriting decisions and that enable stakeholders to understand the financial system’s exposures to climate and nature-related risks. </a:t>
            </a:r>
          </a:p>
          <a:p>
            <a:pPr marL="171450" indent="-171450">
              <a:buFont typeface="Arial" panose="020B0604020202020204" pitchFamily="34" charset="0"/>
              <a:buChar char="•"/>
            </a:pPr>
            <a:r>
              <a:rPr lang="en-GB" b="1" dirty="0"/>
              <a:t>Reporting requirements</a:t>
            </a:r>
          </a:p>
          <a:p>
            <a:r>
              <a:rPr lang="en-GB" i="1" dirty="0"/>
              <a:t>For example, the Global Reporting Initiative sets out requirements for corporate disclosure, including biodiversity</a:t>
            </a:r>
            <a:endParaRPr lang="en-US" i="1" dirty="0"/>
          </a:p>
        </p:txBody>
      </p:sp>
      <p:sp>
        <p:nvSpPr>
          <p:cNvPr id="4" name="Slide Number Placeholder 3"/>
          <p:cNvSpPr>
            <a:spLocks noGrp="1"/>
          </p:cNvSpPr>
          <p:nvPr>
            <p:ph type="sldNum" sz="quarter" idx="5"/>
          </p:nvPr>
        </p:nvSpPr>
        <p:spPr/>
        <p:txBody>
          <a:bodyPr/>
          <a:lstStyle/>
          <a:p>
            <a:fld id="{2C507DDD-51E6-407E-BFA6-7569AD8C1136}" type="slidenum">
              <a:rPr lang="en-GB" smtClean="0"/>
              <a:t>17</a:t>
            </a:fld>
            <a:endParaRPr lang="en-GB"/>
          </a:p>
        </p:txBody>
      </p:sp>
    </p:spTree>
    <p:extLst>
      <p:ext uri="{BB962C8B-B14F-4D97-AF65-F5344CB8AC3E}">
        <p14:creationId xmlns:p14="http://schemas.microsoft.com/office/powerpoint/2010/main" val="2388967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ESG is now a key part of analysts’ work so companies need to ensure they are acting and reporting on biodiversity as it underpins the ‘E’ in ESG</a:t>
            </a:r>
          </a:p>
          <a:p>
            <a:endParaRPr lang="en-GB" i="1" dirty="0"/>
          </a:p>
          <a:p>
            <a:r>
              <a:rPr lang="en-GB" i="1" dirty="0"/>
              <a:t>This image shows the increasing evidence of a relationship between Environmental, Social, Governance (ESG) safeguard integration and company performance. Over the past decade, the MSCI Emerging Markets ‘ESG Leaders’ index has delivered annualised returns of 7.03% versus 3.52% for the regular MSCI Emerging Markets index.</a:t>
            </a:r>
            <a:endParaRPr lang="en-GB" i="1" dirty="0">
              <a:cs typeface="Calibri"/>
            </a:endParaRPr>
          </a:p>
          <a:p>
            <a:endParaRPr lang="en-GB" b="1" dirty="0"/>
          </a:p>
          <a:p>
            <a:pPr marL="0" indent="0">
              <a:buFont typeface="Arial" panose="020B0604020202020204" pitchFamily="34" charset="0"/>
              <a:buNone/>
            </a:pPr>
            <a:r>
              <a:rPr lang="en-GB" sz="1200" b="1" i="0" kern="1200" dirty="0">
                <a:solidFill>
                  <a:schemeClr val="tx1"/>
                </a:solidFill>
                <a:effectLst/>
                <a:latin typeface="+mn-lt"/>
                <a:ea typeface="+mn-ea"/>
                <a:cs typeface="+mn-cs"/>
              </a:rPr>
              <a:t>There is increasing evidence between ESG performance and company performance – the MSCI index has shown a statistically significant relationship between integrated ESG safeguards and company valuation a profitability.</a:t>
            </a:r>
            <a:endParaRPr lang="en-GB" dirty="0">
              <a:ea typeface="+mn-ea"/>
              <a:cs typeface="+mn-cs"/>
            </a:endParaRPr>
          </a:p>
          <a:p>
            <a:pPr marL="0" indent="0">
              <a:buFont typeface="Arial" panose="020B0604020202020204" pitchFamily="34" charset="0"/>
              <a:buNone/>
            </a:pPr>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 </a:t>
            </a:r>
            <a:r>
              <a:rPr lang="en-GB" b="1" dirty="0"/>
              <a:t>BCG study </a:t>
            </a:r>
            <a:r>
              <a:rPr lang="en-GB" sz="1200" b="1" i="0" kern="1200" dirty="0">
                <a:solidFill>
                  <a:schemeClr val="tx1"/>
                </a:solidFill>
                <a:effectLst/>
                <a:latin typeface="+mn-lt"/>
                <a:ea typeface="+mn-ea"/>
                <a:cs typeface="+mn-cs"/>
              </a:rPr>
              <a:t>of 180 companies in the US consistently showed that those adopting sustainability policies were outperforming others both in stock market and accounting performance.</a:t>
            </a:r>
            <a:r>
              <a:rPr lang="en-GB" b="1" dirty="0"/>
              <a:t> </a:t>
            </a:r>
            <a:endParaRPr lang="en-GB" sz="1200" b="1" i="0" kern="1200" dirty="0">
              <a:solidFill>
                <a:schemeClr val="tx1"/>
              </a:solidFill>
              <a:effectLst/>
              <a:latin typeface="+mn-lt"/>
              <a:cs typeface="Calibri"/>
            </a:endParaRPr>
          </a:p>
          <a:p>
            <a:pPr marL="0" indent="0">
              <a:buFont typeface="Arial" panose="020B0604020202020204" pitchFamily="34" charset="0"/>
              <a:buNone/>
            </a:pPr>
            <a:endParaRPr lang="en-GB" sz="1200" b="1" i="0" kern="1200" dirty="0">
              <a:solidFill>
                <a:schemeClr val="tx1"/>
              </a:solidFill>
              <a:effectLst/>
              <a:latin typeface="+mn-lt"/>
              <a:ea typeface="+mn-ea"/>
              <a:cs typeface="+mn-cs"/>
            </a:endParaRPr>
          </a:p>
          <a:p>
            <a:pPr marL="0" indent="0">
              <a:buFont typeface="Arial" panose="020B0604020202020204" pitchFamily="34" charset="0"/>
              <a:buNone/>
            </a:pPr>
            <a:r>
              <a:rPr lang="en-GB" sz="1200" b="1" i="0" kern="1200" dirty="0">
                <a:solidFill>
                  <a:schemeClr val="tx1"/>
                </a:solidFill>
                <a:effectLst/>
                <a:latin typeface="+mn-lt"/>
                <a:ea typeface="+mn-ea"/>
                <a:cs typeface="+mn-cs"/>
              </a:rPr>
              <a:t>McKinsey estimates a $3-4 trillion opportunity just in terms of resource productivity improvements from integrating ESG safeguards across the private sector.</a:t>
            </a:r>
            <a:endParaRPr lang="en-GB" sz="1200" b="1" i="0" kern="1200" dirty="0">
              <a:solidFill>
                <a:schemeClr val="tx1"/>
              </a:solidFill>
              <a:effectLst/>
              <a:latin typeface="+mn-lt"/>
              <a:cs typeface="Calibri"/>
            </a:endParaRPr>
          </a:p>
          <a:p>
            <a:pPr marL="0" indent="0">
              <a:buFont typeface="Arial" panose="020B0604020202020204" pitchFamily="34" charset="0"/>
              <a:buNone/>
            </a:pPr>
            <a:endParaRPr lang="en-GB" sz="1200" b="1" i="0" kern="1200" dirty="0">
              <a:solidFill>
                <a:schemeClr val="tx1"/>
              </a:solidFill>
              <a:effectLst/>
              <a:latin typeface="+mn-lt"/>
              <a:ea typeface="+mn-ea"/>
              <a:cs typeface="+mn-cs"/>
            </a:endParaRPr>
          </a:p>
          <a:p>
            <a:pPr marL="0" indent="0">
              <a:buFont typeface="Arial" panose="020B0604020202020204" pitchFamily="34" charset="0"/>
              <a:buNone/>
            </a:pPr>
            <a:r>
              <a:rPr lang="en-GB" sz="1200" b="1" i="0" kern="1200" dirty="0">
                <a:solidFill>
                  <a:schemeClr val="tx1"/>
                </a:solidFill>
                <a:effectLst/>
                <a:latin typeface="+mn-lt"/>
                <a:ea typeface="+mn-ea"/>
                <a:cs typeface="+mn-cs"/>
              </a:rPr>
              <a:t>While the sustainable business commission estimated a $12 trillion opportunity for the private sector related to delivering the SDGs.</a:t>
            </a:r>
            <a:endParaRPr lang="en-GB" sz="1200" b="1" i="0" kern="1200" dirty="0">
              <a:solidFill>
                <a:schemeClr val="tx1"/>
              </a:solidFill>
              <a:effectLst/>
              <a:latin typeface="+mn-lt"/>
              <a:cs typeface="Calibri"/>
            </a:endParaRPr>
          </a:p>
          <a:p>
            <a:pPr marL="0" indent="0">
              <a:buFont typeface="Arial" panose="020B0604020202020204" pitchFamily="34" charset="0"/>
              <a:buNone/>
            </a:pPr>
            <a:endParaRPr lang="en-GB" sz="1200" b="1" i="0" kern="1200" dirty="0">
              <a:solidFill>
                <a:schemeClr val="tx1"/>
              </a:solidFill>
              <a:effectLst/>
              <a:latin typeface="+mn-lt"/>
              <a:ea typeface="+mn-ea"/>
              <a:cs typeface="+mn-cs"/>
            </a:endParaRPr>
          </a:p>
          <a:p>
            <a:pPr>
              <a:defRPr/>
            </a:pPr>
            <a:r>
              <a:rPr lang="en-GB" sz="1000" kern="1200" dirty="0">
                <a:solidFill>
                  <a:schemeClr val="tx1"/>
                </a:solidFill>
                <a:latin typeface="Roboto"/>
                <a:ea typeface="Roboto" panose="02000000000000000000" pitchFamily="2" charset="0"/>
              </a:rPr>
              <a:t>Sources:</a:t>
            </a:r>
            <a:r>
              <a:rPr lang="en-GB" sz="1000" dirty="0">
                <a:latin typeface="Roboto"/>
                <a:ea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hlinkClick r:id="rId3"/>
              </a:rPr>
              <a:t>https://hbswk.hbs.edu/item/6865.html</a:t>
            </a:r>
            <a:r>
              <a:rPr lang="en-GB" dirty="0"/>
              <a:t> </a:t>
            </a:r>
            <a:endParaRPr lang="en-GB" sz="1200" kern="1200" dirty="0">
              <a:solidFill>
                <a:schemeClr val="tx1"/>
              </a:solidFill>
              <a:latin typeface="Roboto"/>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Roboto"/>
                <a:ea typeface="Roboto" panose="02000000000000000000" pitchFamily="2" charset="0"/>
              </a:rPr>
              <a:t>https://www.msci.com/documents/10199/c341baf6-e515-4015-af5e-c1d864cae53e</a:t>
            </a:r>
            <a:r>
              <a:rPr lang="en-GB" dirty="0">
                <a:latin typeface="Roboto"/>
                <a:ea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Roboto" panose="02000000000000000000" pitchFamily="2" charset="0"/>
                <a:ea typeface="Roboto" panose="02000000000000000000" pitchFamily="2" charset="0"/>
              </a:rPr>
              <a:t>https://www.mckinsey.com/~/media/McKinsey/Business%20Functions/Sustainability/Our%20Insights/Resource%20revolution/MGI_Resource_revolution_executive_summary.ashx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2C507DDD-51E6-407E-BFA6-7569AD8C1136}" type="slidenum">
              <a:rPr lang="en-GB" smtClean="0"/>
              <a:t>18</a:t>
            </a:fld>
            <a:endParaRPr lang="en-GB"/>
          </a:p>
        </p:txBody>
      </p:sp>
    </p:spTree>
    <p:extLst>
      <p:ext uri="{BB962C8B-B14F-4D97-AF65-F5344CB8AC3E}">
        <p14:creationId xmlns:p14="http://schemas.microsoft.com/office/powerpoint/2010/main" val="1821920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Roboto" panose="02000000000000000000" pitchFamily="2" charset="0"/>
                <a:ea typeface="Roboto" panose="02000000000000000000" pitchFamily="2" charset="0"/>
              </a:rPr>
              <a:t>[This section outlines the need for transition towards nature-positive economy and business models, and provides an overview of high level opportunities which companies can respond/contribute towards.]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Notes on slide transition: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i="1" dirty="0"/>
              <a:t>Slide 20 introduces the global policy agenda, showing how businesses will have a key role in achieving the post-2020 global biodiversity framework.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i="1" dirty="0"/>
              <a:t>Slide 21 introduces the global goal for nature and its three temporal objectives for achieving nature-positive.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i="1" dirty="0"/>
              <a:t>Slides 22 – 24 explore the broader transitions that need to take place alongside this to support a transition towards nature-positive systems and business models. These slides provide and overview of the Dasgupta Review and the WEF Future of Nature and Business report to highlight (</a:t>
            </a:r>
            <a:r>
              <a:rPr lang="en-GB" i="1" dirty="0" err="1"/>
              <a:t>i</a:t>
            </a:r>
            <a:r>
              <a:rPr lang="en-GB" i="1" dirty="0"/>
              <a:t>) the three transitions for change (ii) the business and economic opportunity and (iii) the role of the energy sector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1" dirty="0"/>
              <a:t>Slide 25 provides a framework for business action across 4 key areas: assess, commit, transform and disclose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i="1" dirty="0"/>
              <a:t>Slide 26 draws out some high-level benefits for businesses in adopting good biodiversity management and Slide 27 explores how the mitigation hierarchy is a key tool for businesses to engage with and manage biodiversity.  </a:t>
            </a:r>
          </a:p>
        </p:txBody>
      </p:sp>
      <p:sp>
        <p:nvSpPr>
          <p:cNvPr id="4" name="Slide Number Placeholder 3"/>
          <p:cNvSpPr>
            <a:spLocks noGrp="1"/>
          </p:cNvSpPr>
          <p:nvPr>
            <p:ph type="sldNum" sz="quarter" idx="5"/>
          </p:nvPr>
        </p:nvSpPr>
        <p:spPr/>
        <p:txBody>
          <a:bodyPr/>
          <a:lstStyle/>
          <a:p>
            <a:fld id="{2C507DDD-51E6-407E-BFA6-7569AD8C1136}" type="slidenum">
              <a:rPr lang="en-GB" smtClean="0"/>
              <a:t>19</a:t>
            </a:fld>
            <a:endParaRPr lang="en-GB"/>
          </a:p>
        </p:txBody>
      </p:sp>
    </p:spTree>
    <p:extLst>
      <p:ext uri="{BB962C8B-B14F-4D97-AF65-F5344CB8AC3E}">
        <p14:creationId xmlns:p14="http://schemas.microsoft.com/office/powerpoint/2010/main" val="3321618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kern="1200" dirty="0">
                <a:effectLst/>
                <a:latin typeface="Calibri" panose="020F0502020204030204" pitchFamily="34" charset="0"/>
                <a:ea typeface="MS Mincho" panose="02020609040205080304" pitchFamily="49" charset="-128"/>
                <a:cs typeface="Calibri" panose="020F0502020204030204" pitchFamily="34" charset="0"/>
              </a:rPr>
              <a:t>In late 2022, Governments will convene to finalize the negotiations on the post-2020 global biodiversity framework, setting out an ambitious plan to transform society’s relationship with nature and ensure that by 2050 the vision of living in harmony with nature is fulfilled. </a:t>
            </a:r>
          </a:p>
          <a:p>
            <a:pPr>
              <a:lnSpc>
                <a:spcPct val="107000"/>
              </a:lnSpc>
              <a:spcAft>
                <a:spcPts val="800"/>
              </a:spcAft>
            </a:pPr>
            <a:r>
              <a:rPr lang="en-US" sz="1800" kern="1200" dirty="0">
                <a:effectLst/>
                <a:latin typeface="Calibri" panose="020F0502020204030204" pitchFamily="34" charset="0"/>
                <a:ea typeface="MS Mincho" panose="02020609040205080304" pitchFamily="49" charset="-128"/>
                <a:cs typeface="Calibri" panose="020F0502020204030204" pitchFamily="34" charset="0"/>
              </a:rPr>
              <a:t>Achievement of the goals and targets by 2030 will necessitate accelerated action from governments, business, financial institutions,</a:t>
            </a:r>
            <a:r>
              <a:rPr lang="en-US" sz="1800" dirty="0">
                <a:effectLst/>
                <a:latin typeface="Calibri" panose="020F0502020204030204" pitchFamily="34" charset="0"/>
                <a:ea typeface="Calibri" panose="020F0502020204030204" pitchFamily="34" charset="0"/>
                <a:cs typeface="Arial" panose="020B0604020202020204" pitchFamily="34" charset="0"/>
              </a:rPr>
              <a:t> indigenous peoples and local communities, and civil society. </a:t>
            </a:r>
            <a:r>
              <a:rPr lang="en-GB" dirty="0"/>
              <a:t>All of the goals and targets are relevant to and will shape the regulatory environment and global, regional and national economy.</a:t>
            </a:r>
          </a:p>
          <a:p>
            <a:pPr>
              <a:lnSpc>
                <a:spcPct val="107000"/>
              </a:lnSpc>
              <a:spcAft>
                <a:spcPts val="800"/>
              </a:spcAft>
            </a:pPr>
            <a:endParaRPr lang="en-GB" dirty="0"/>
          </a:p>
          <a:p>
            <a:r>
              <a:rPr lang="en-GB" b="1" dirty="0"/>
              <a:t>Draft target 15 is directed at business action and is expected to focus on</a:t>
            </a:r>
          </a:p>
          <a:p>
            <a:r>
              <a:rPr lang="en-GB" b="1" dirty="0"/>
              <a:t>1 assessing impacts and dependencies, </a:t>
            </a:r>
          </a:p>
          <a:p>
            <a:r>
              <a:rPr lang="en-GB" b="1" dirty="0"/>
              <a:t>2 reducing negative impacts and increasing positive impacts</a:t>
            </a:r>
          </a:p>
          <a:p>
            <a:r>
              <a:rPr lang="en-GB" b="1" dirty="0"/>
              <a:t>3 reducing risks and moving towards sustainability</a:t>
            </a:r>
          </a:p>
          <a:p>
            <a:endParaRPr lang="en-GB" dirty="0"/>
          </a:p>
          <a:p>
            <a:endParaRPr lang="en-GB" dirty="0"/>
          </a:p>
        </p:txBody>
      </p:sp>
      <p:sp>
        <p:nvSpPr>
          <p:cNvPr id="4" name="Slide Number Placeholder 3"/>
          <p:cNvSpPr>
            <a:spLocks noGrp="1"/>
          </p:cNvSpPr>
          <p:nvPr>
            <p:ph type="sldNum" sz="quarter" idx="10"/>
          </p:nvPr>
        </p:nvSpPr>
        <p:spPr/>
        <p:txBody>
          <a:bodyPr/>
          <a:lstStyle/>
          <a:p>
            <a:fld id="{5A0CDFD3-B717-4BE6-AC32-5C45B980EB14}"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408461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latin typeface="Roboto" panose="02000000000000000000" pitchFamily="2" charset="0"/>
              <a:ea typeface="Roboto" panose="02000000000000000000" pitchFamily="2" charset="0"/>
              <a:cs typeface="+mn-cs"/>
            </a:endParaRPr>
          </a:p>
        </p:txBody>
      </p:sp>
      <p:sp>
        <p:nvSpPr>
          <p:cNvPr id="4" name="Slide Number Placeholder 3"/>
          <p:cNvSpPr>
            <a:spLocks noGrp="1"/>
          </p:cNvSpPr>
          <p:nvPr>
            <p:ph type="sldNum" sz="quarter" idx="5"/>
          </p:nvPr>
        </p:nvSpPr>
        <p:spPr/>
        <p:txBody>
          <a:bodyPr/>
          <a:lstStyle/>
          <a:p>
            <a:fld id="{2C507DDD-51E6-407E-BFA6-7569AD8C1136}" type="slidenum">
              <a:rPr lang="en-GB" smtClean="0"/>
              <a:t>3</a:t>
            </a:fld>
            <a:endParaRPr lang="en-GB" dirty="0"/>
          </a:p>
        </p:txBody>
      </p:sp>
    </p:spTree>
    <p:extLst>
      <p:ext uri="{BB962C8B-B14F-4D97-AF65-F5344CB8AC3E}">
        <p14:creationId xmlns:p14="http://schemas.microsoft.com/office/powerpoint/2010/main" val="3293230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200" dirty="0">
                <a:effectLst/>
                <a:latin typeface="Calibri" panose="020F0502020204030204" pitchFamily="34" charset="0"/>
                <a:ea typeface="MS Mincho" panose="02020609040205080304" pitchFamily="49" charset="-128"/>
                <a:cs typeface="Calibri" panose="020F0502020204030204" pitchFamily="34" charset="0"/>
              </a:rPr>
              <a:t>In 2020 a wide-ranging group of NGOs and business organizations put forward a global goal for nature-positive as a clear call to action for more ambition and an overarching goal that could be integrated with other climate and development goals. </a:t>
            </a:r>
            <a:r>
              <a:rPr lang="en-US" sz="1800" b="1" kern="1200" dirty="0">
                <a:effectLst/>
                <a:latin typeface="Calibri" panose="020F0502020204030204" pitchFamily="34" charset="0"/>
                <a:ea typeface="MS Mincho" panose="02020609040205080304" pitchFamily="49" charset="-128"/>
                <a:cs typeface="Calibri" panose="020F0502020204030204" pitchFamily="34" charset="0"/>
              </a:rPr>
              <a:t>The Global Goal for Nature outlines three temporal objectives, set against a baseline of 2020, to:</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1800" b="1" kern="1200" dirty="0">
                <a:effectLst/>
                <a:latin typeface="Calibri" panose="020F0502020204030204" pitchFamily="34" charset="0"/>
                <a:ea typeface="MS Mincho" panose="02020609040205080304" pitchFamily="49" charset="-128"/>
                <a:cs typeface="Calibri" panose="020F0502020204030204" pitchFamily="34" charset="0"/>
              </a:rPr>
              <a:t>Achieve zero net loss of nature by 2020</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1800" b="1" kern="1200" dirty="0">
                <a:effectLst/>
                <a:latin typeface="Calibri" panose="020F0502020204030204" pitchFamily="34" charset="0"/>
                <a:ea typeface="MS Mincho" panose="02020609040205080304" pitchFamily="49" charset="-128"/>
                <a:cs typeface="Calibri" panose="020F0502020204030204" pitchFamily="34" charset="0"/>
              </a:rPr>
              <a:t>Be nature net-positive by 2030</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1800" b="1" kern="1200" dirty="0">
                <a:effectLst/>
                <a:latin typeface="Calibri" panose="020F0502020204030204" pitchFamily="34" charset="0"/>
                <a:ea typeface="MS Mincho" panose="02020609040205080304" pitchFamily="49" charset="-128"/>
                <a:cs typeface="Calibri" panose="020F0502020204030204" pitchFamily="34" charset="0"/>
              </a:rPr>
              <a:t>Have a full recovery of nature by 2050 </a:t>
            </a:r>
          </a:p>
          <a:p>
            <a:pPr marL="342900" lvl="0" indent="-342900">
              <a:lnSpc>
                <a:spcPct val="107000"/>
              </a:lnSpc>
              <a:spcAft>
                <a:spcPts val="800"/>
              </a:spcAft>
              <a:buFont typeface="+mj-lt"/>
              <a:buAutoNum type="arabicPeriod"/>
            </a:pPr>
            <a:endParaRPr lang="en-US" sz="1800" b="1" kern="1200" dirty="0">
              <a:effectLst/>
              <a:latin typeface="Calibri" panose="020F0502020204030204" pitchFamily="34" charset="0"/>
              <a:ea typeface="MS Mincho" panose="02020609040205080304" pitchFamily="49" charset="-128"/>
              <a:cs typeface="Calibri" panose="020F0502020204030204" pitchFamily="34" charset="0"/>
            </a:endParaRPr>
          </a:p>
          <a:p>
            <a:pPr marL="0" lvl="0" indent="0">
              <a:lnSpc>
                <a:spcPct val="107000"/>
              </a:lnSpc>
              <a:spcAft>
                <a:spcPts val="800"/>
              </a:spcAft>
              <a:buFont typeface="+mj-lt"/>
              <a:buNone/>
            </a:pPr>
            <a:r>
              <a:rPr lang="en-US" sz="1800" b="0" kern="1200" dirty="0">
                <a:effectLst/>
                <a:latin typeface="Calibri" panose="020F0502020204030204" pitchFamily="34" charset="0"/>
                <a:ea typeface="MS Mincho" panose="02020609040205080304" pitchFamily="49" charset="-128"/>
                <a:cs typeface="Calibri" panose="020F0502020204030204" pitchFamily="34" charset="0"/>
              </a:rPr>
              <a:t>Achieving these objectives will require transformations in the way business consider and act on nature. </a:t>
            </a:r>
          </a:p>
          <a:p>
            <a:pPr marL="0" lvl="0" indent="0">
              <a:lnSpc>
                <a:spcPct val="107000"/>
              </a:lnSpc>
              <a:spcAft>
                <a:spcPts val="800"/>
              </a:spcAft>
              <a:buFont typeface="+mj-lt"/>
              <a:buNone/>
            </a:pPr>
            <a:endParaRPr lang="en-US" sz="1800" b="0" kern="1200" dirty="0">
              <a:effectLst/>
              <a:latin typeface="Calibri" panose="020F0502020204030204" pitchFamily="34" charset="0"/>
              <a:ea typeface="MS Mincho" panose="02020609040205080304" pitchFamily="49" charset="-128"/>
              <a:cs typeface="Calibri" panose="020F0502020204030204" pitchFamily="34" charset="0"/>
            </a:endParaRPr>
          </a:p>
          <a:p>
            <a:pPr marL="0" lvl="0" indent="0">
              <a:lnSpc>
                <a:spcPct val="107000"/>
              </a:lnSpc>
              <a:spcAft>
                <a:spcPts val="800"/>
              </a:spcAft>
              <a:buFont typeface="+mj-lt"/>
              <a:buNone/>
            </a:pPr>
            <a:r>
              <a:rPr lang="en-GB" sz="1800" dirty="0">
                <a:effectLst/>
                <a:latin typeface="Calibri" panose="020F0502020204030204" pitchFamily="34" charset="0"/>
                <a:ea typeface="Calibri" panose="020F0502020204030204" pitchFamily="34" charset="0"/>
                <a:cs typeface="Arial" panose="020B0604020202020204" pitchFamily="34" charset="0"/>
              </a:rPr>
              <a:t>Source: https://www.wbcsd.org/Programs/Food-and-Nature/Nature/News/Embracing-a-Global-Goal-for-Nature </a:t>
            </a:r>
          </a:p>
        </p:txBody>
      </p:sp>
      <p:sp>
        <p:nvSpPr>
          <p:cNvPr id="4" name="Slide Number Placeholder 3"/>
          <p:cNvSpPr>
            <a:spLocks noGrp="1"/>
          </p:cNvSpPr>
          <p:nvPr>
            <p:ph type="sldNum" sz="quarter" idx="5"/>
          </p:nvPr>
        </p:nvSpPr>
        <p:spPr/>
        <p:txBody>
          <a:bodyPr/>
          <a:lstStyle/>
          <a:p>
            <a:fld id="{70AC23E2-7A45-43DB-8088-DC2A24E93E7D}" type="slidenum">
              <a:rPr lang="en-GB" smtClean="0"/>
              <a:t>21</a:t>
            </a:fld>
            <a:endParaRPr lang="en-GB" dirty="0"/>
          </a:p>
        </p:txBody>
      </p:sp>
    </p:spTree>
    <p:extLst>
      <p:ext uri="{BB962C8B-B14F-4D97-AF65-F5344CB8AC3E}">
        <p14:creationId xmlns:p14="http://schemas.microsoft.com/office/powerpoint/2010/main" val="268562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Dasgupta review recommends three transitions for change which provide opportunity for businesses to contribute towards (Dasgupta Review, 2021). </a:t>
            </a:r>
          </a:p>
          <a:p>
            <a:endParaRPr lang="en-GB" b="1" dirty="0"/>
          </a:p>
          <a:p>
            <a:r>
              <a:rPr lang="en-GB" b="1" dirty="0"/>
              <a:t>The first aims to address the imbalance of our demands on nature and nature’s ability to supply to this demand. This change also focusses on increasing natures supply relative to its current level for sustainable use.</a:t>
            </a:r>
          </a:p>
          <a:p>
            <a:endParaRPr lang="en-GB" b="1" dirty="0"/>
          </a:p>
          <a:p>
            <a:r>
              <a:rPr lang="en-GB" b="1" dirty="0"/>
              <a:t>The second focusses on ensuring our measures of wealth are natural capital inclusive which considers the deprecation of nature and nature’s stocks.</a:t>
            </a:r>
          </a:p>
          <a:p>
            <a:endParaRPr lang="en-GB" b="1" dirty="0"/>
          </a:p>
          <a:p>
            <a:r>
              <a:rPr lang="en-GB" b="1" dirty="0"/>
              <a:t>The third suggests changing our current institutions to ensure nature is part of economic decisions. </a:t>
            </a:r>
          </a:p>
          <a:p>
            <a:endParaRPr lang="en-GB" b="1" dirty="0"/>
          </a:p>
          <a:p>
            <a:r>
              <a:rPr lang="en-GB" b="1" dirty="0"/>
              <a:t>Businesses can contribute to these three transformative changes by ensuring they consider biodiversity within their decision making and business activities.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Source: https://assets.publishing.service.gov.uk/government/uploads/system/uploads/attachment_data/file/962785/The_Economics_of_Biodiversity_The_Dasgupta_Review_Full_Report.pdf </a:t>
            </a:r>
          </a:p>
        </p:txBody>
      </p:sp>
      <p:sp>
        <p:nvSpPr>
          <p:cNvPr id="4" name="Slide Number Placeholder 3"/>
          <p:cNvSpPr>
            <a:spLocks noGrp="1"/>
          </p:cNvSpPr>
          <p:nvPr>
            <p:ph type="sldNum" sz="quarter" idx="5"/>
          </p:nvPr>
        </p:nvSpPr>
        <p:spPr/>
        <p:txBody>
          <a:bodyPr/>
          <a:lstStyle/>
          <a:p>
            <a:fld id="{2C507DDD-51E6-407E-BFA6-7569AD8C1136}" type="slidenum">
              <a:rPr lang="en-GB" smtClean="0"/>
              <a:t>22</a:t>
            </a:fld>
            <a:endParaRPr lang="en-GB" dirty="0"/>
          </a:p>
        </p:txBody>
      </p:sp>
    </p:spTree>
    <p:extLst>
      <p:ext uri="{BB962C8B-B14F-4D97-AF65-F5344CB8AC3E}">
        <p14:creationId xmlns:p14="http://schemas.microsoft.com/office/powerpoint/2010/main" val="2097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tx1"/>
                </a:solidFill>
                <a:latin typeface="Roboto" panose="02000000000000000000" pitchFamily="2" charset="0"/>
                <a:ea typeface="Roboto" panose="02000000000000000000" pitchFamily="2" charset="0"/>
                <a:cs typeface="+mn-cs"/>
              </a:rPr>
              <a:t>In a report last year, WEF outlined 15 systemic transitions </a:t>
            </a:r>
            <a:r>
              <a:rPr lang="en-GB" sz="1000" b="0" i="1" u="none" strike="noStrike" kern="1200" baseline="0" dirty="0">
                <a:solidFill>
                  <a:schemeClr val="tx1"/>
                </a:solidFill>
                <a:latin typeface="Roboto" panose="02000000000000000000" pitchFamily="2" charset="0"/>
                <a:ea typeface="Roboto" panose="02000000000000000000" pitchFamily="2" charset="0"/>
                <a:cs typeface="+mn-cs"/>
              </a:rPr>
              <a:t>(presented on the next slide)</a:t>
            </a:r>
            <a:r>
              <a:rPr lang="en-GB" sz="1000" b="1" i="1" u="none" strike="noStrike" kern="1200" baseline="0" dirty="0">
                <a:solidFill>
                  <a:schemeClr val="tx1"/>
                </a:solidFill>
                <a:latin typeface="Roboto" panose="02000000000000000000" pitchFamily="2" charset="0"/>
                <a:ea typeface="Roboto" panose="02000000000000000000" pitchFamily="2" charset="0"/>
                <a:cs typeface="+mn-cs"/>
              </a:rPr>
              <a:t> </a:t>
            </a:r>
            <a:r>
              <a:rPr lang="en-GB" sz="1000" b="1" i="0" u="none" strike="noStrike" kern="1200" baseline="0" dirty="0">
                <a:solidFill>
                  <a:schemeClr val="tx1"/>
                </a:solidFill>
                <a:latin typeface="Roboto" panose="02000000000000000000" pitchFamily="2" charset="0"/>
                <a:ea typeface="Roboto" panose="02000000000000000000" pitchFamily="2" charset="0"/>
                <a:cs typeface="+mn-cs"/>
              </a:rPr>
              <a:t>with annual business opportunities worth $10 trillion that could create 395 million jobs by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strike="noStrike" kern="1200" baseline="0" dirty="0">
              <a:solidFill>
                <a:schemeClr val="tx1"/>
              </a:solidFill>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tx1"/>
                </a:solidFill>
                <a:latin typeface="Roboto" panose="02000000000000000000" pitchFamily="2" charset="0"/>
                <a:ea typeface="Roboto" panose="02000000000000000000" pitchFamily="2" charset="0"/>
                <a:cs typeface="+mn-cs"/>
              </a:rPr>
              <a:t>Within the energy and extractives, emerging business opportunities over four transitions could create over 3.5 trillion worth of annual value and almost 87 million jobs by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strike="noStrike" kern="1200" baseline="0" dirty="0">
              <a:solidFill>
                <a:schemeClr val="tx1"/>
              </a:solidFill>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tx1"/>
                </a:solidFill>
                <a:latin typeface="Roboto" panose="02000000000000000000" pitchFamily="2" charset="0"/>
                <a:ea typeface="Roboto" panose="02000000000000000000" pitchFamily="2" charset="0"/>
                <a:cs typeface="+mn-cs"/>
              </a:rPr>
              <a:t>Together these transitions can pave the way towards a people- and nature-positive development that will be resilient to future shocks.</a:t>
            </a:r>
          </a:p>
          <a:p>
            <a:endParaRPr lang="en-GB" sz="1000" b="0" dirty="0">
              <a:solidFill>
                <a:schemeClr val="tx1"/>
              </a:solidFill>
              <a:latin typeface="Roboto" panose="02000000000000000000" pitchFamily="2" charset="0"/>
              <a:ea typeface="Roboto" panose="02000000000000000000" pitchFamily="2" charset="0"/>
            </a:endParaRPr>
          </a:p>
          <a:p>
            <a:r>
              <a:rPr lang="en-GB" sz="1000" b="0" i="1" u="none" strike="noStrike" kern="1200" baseline="0" dirty="0">
                <a:solidFill>
                  <a:schemeClr val="tx1"/>
                </a:solidFill>
                <a:latin typeface="Roboto" panose="02000000000000000000" pitchFamily="2" charset="0"/>
                <a:ea typeface="Roboto" panose="02000000000000000000" pitchFamily="2" charset="0"/>
                <a:cs typeface="+mn-cs"/>
              </a:rPr>
              <a:t>This image shows how the three socioeconomic systems can lead to total business and job opportunities by 2030. </a:t>
            </a:r>
          </a:p>
          <a:p>
            <a:endParaRPr lang="en-GB" sz="1000" b="0" i="0" u="none" strike="noStrike" kern="1200" baseline="0" dirty="0">
              <a:solidFill>
                <a:schemeClr val="tx1"/>
              </a:solidFill>
              <a:latin typeface="Roboto" panose="02000000000000000000" pitchFamily="2" charset="0"/>
              <a:ea typeface="Roboto" panose="02000000000000000000" pitchFamily="2" charset="0"/>
              <a:cs typeface="+mn-cs"/>
            </a:endParaRPr>
          </a:p>
          <a:p>
            <a:r>
              <a:rPr lang="en-GB" sz="1000" b="0" i="0" u="none" strike="noStrike" kern="1200" baseline="0" dirty="0">
                <a:solidFill>
                  <a:schemeClr val="tx1"/>
                </a:solidFill>
                <a:latin typeface="Roboto" panose="02000000000000000000" pitchFamily="2" charset="0"/>
                <a:ea typeface="Roboto" panose="02000000000000000000" pitchFamily="2" charset="0"/>
                <a:cs typeface="+mn-cs"/>
              </a:rPr>
              <a:t>Source: http://www3.weforum.org/docs/WEF_The_Future_Of_Nature_And_Business_2020.pdf</a:t>
            </a:r>
          </a:p>
        </p:txBody>
      </p:sp>
      <p:sp>
        <p:nvSpPr>
          <p:cNvPr id="4" name="Slide Number Placeholder 3"/>
          <p:cNvSpPr>
            <a:spLocks noGrp="1"/>
          </p:cNvSpPr>
          <p:nvPr>
            <p:ph type="sldNum" sz="quarter" idx="5"/>
          </p:nvPr>
        </p:nvSpPr>
        <p:spPr/>
        <p:txBody>
          <a:bodyPr/>
          <a:lstStyle/>
          <a:p>
            <a:fld id="{2C507DDD-51E6-407E-BFA6-7569AD8C1136}" type="slidenum">
              <a:rPr lang="en-GB" smtClean="0"/>
              <a:t>23</a:t>
            </a:fld>
            <a:endParaRPr lang="en-GB" dirty="0"/>
          </a:p>
        </p:txBody>
      </p:sp>
    </p:spTree>
    <p:extLst>
      <p:ext uri="{BB962C8B-B14F-4D97-AF65-F5344CB8AC3E}">
        <p14:creationId xmlns:p14="http://schemas.microsoft.com/office/powerpoint/2010/main" val="3464526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Roboto" panose="02000000000000000000" pitchFamily="2" charset="0"/>
                <a:ea typeface="Roboto" panose="02000000000000000000" pitchFamily="2" charset="0"/>
                <a:cs typeface="+mn-cs"/>
              </a:rPr>
              <a:t>In a 2020 report, WEF outlined 15 systemic transitions</a:t>
            </a:r>
            <a:r>
              <a:rPr lang="en-GB" sz="1200" b="1" i="1" u="none" strike="noStrike" kern="1200" baseline="0" dirty="0">
                <a:solidFill>
                  <a:schemeClr val="tx1"/>
                </a:solidFill>
                <a:latin typeface="Roboto" panose="02000000000000000000" pitchFamily="2" charset="0"/>
                <a:ea typeface="Roboto" panose="02000000000000000000" pitchFamily="2" charset="0"/>
                <a:cs typeface="+mn-cs"/>
              </a:rPr>
              <a:t> </a:t>
            </a:r>
            <a:r>
              <a:rPr lang="en-GB" sz="1200" b="1" i="0" u="none" strike="noStrike" kern="1200" baseline="0" dirty="0">
                <a:solidFill>
                  <a:schemeClr val="tx1"/>
                </a:solidFill>
                <a:latin typeface="Roboto" panose="02000000000000000000" pitchFamily="2" charset="0"/>
                <a:ea typeface="Roboto" panose="02000000000000000000" pitchFamily="2" charset="0"/>
                <a:cs typeface="+mn-cs"/>
              </a:rPr>
              <a:t>with annual business opportunities worth $10 trillion that could create 395 million jobs by 2030. Within the energy and extractives, emerging business opportunities over four transitions could create over 3.5 trillion worth of annual value and almost 87 million jobs by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Roboto" panose="02000000000000000000" pitchFamily="2" charset="0"/>
              <a:ea typeface="Roboto" panose="02000000000000000000" pitchFamily="2" charset="0"/>
              <a:cs typeface="+mn-cs"/>
            </a:endParaRPr>
          </a:p>
          <a:p>
            <a:r>
              <a:rPr lang="en-GB" b="1" dirty="0"/>
              <a:t>The transitions which are most pertinent to energy sector are those which focus on ecosystem restoration and avoided expansion, adoption of circular and resource-efficient models, and progress towards a nature-positive energy transition. </a:t>
            </a:r>
            <a:r>
              <a:rPr lang="en-GB" sz="1200" b="1" i="0" u="none" strike="noStrike" kern="1200" baseline="0" dirty="0">
                <a:solidFill>
                  <a:schemeClr val="tx1"/>
                </a:solidFill>
                <a:latin typeface="Roboto" panose="02000000000000000000" pitchFamily="2" charset="0"/>
                <a:ea typeface="Roboto" panose="02000000000000000000" pitchFamily="2" charset="0"/>
                <a:cs typeface="+mn-cs"/>
              </a:rPr>
              <a:t>Together these transitions can pave the way towards a people- and nature-positive development that will be resilient to future shocks.</a:t>
            </a:r>
          </a:p>
          <a:p>
            <a:endParaRPr lang="en-GB" b="1" dirty="0"/>
          </a:p>
          <a:p>
            <a:r>
              <a:rPr lang="en-GB" i="1" dirty="0"/>
              <a:t>This graphic shows how a number of key sectors in the economy will be critical to engage within the business agenda across the three socio-economic systems with the oil and gas sector outlined. </a:t>
            </a:r>
          </a:p>
          <a:p>
            <a:endParaRPr lang="en-GB" dirty="0"/>
          </a:p>
          <a:p>
            <a:r>
              <a:rPr lang="en-GB" dirty="0"/>
              <a:t>Source: http://www3.weforum.org/docs/WEF_The_Future_Of_Nature_And_Business_2020.pdf </a:t>
            </a:r>
          </a:p>
        </p:txBody>
      </p:sp>
      <p:sp>
        <p:nvSpPr>
          <p:cNvPr id="4" name="Slide Number Placeholder 3"/>
          <p:cNvSpPr>
            <a:spLocks noGrp="1"/>
          </p:cNvSpPr>
          <p:nvPr>
            <p:ph type="sldNum" sz="quarter" idx="5"/>
          </p:nvPr>
        </p:nvSpPr>
        <p:spPr/>
        <p:txBody>
          <a:bodyPr/>
          <a:lstStyle/>
          <a:p>
            <a:fld id="{2C507DDD-51E6-407E-BFA6-7569AD8C1136}" type="slidenum">
              <a:rPr lang="en-GB" smtClean="0"/>
              <a:t>24</a:t>
            </a:fld>
            <a:endParaRPr lang="en-GB"/>
          </a:p>
        </p:txBody>
      </p:sp>
    </p:spTree>
    <p:extLst>
      <p:ext uri="{BB962C8B-B14F-4D97-AF65-F5344CB8AC3E}">
        <p14:creationId xmlns:p14="http://schemas.microsoft.com/office/powerpoint/2010/main" val="1945088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Roboto" panose="02000000000000000000" pitchFamily="2" charset="0"/>
                <a:ea typeface="Roboto" panose="02000000000000000000" pitchFamily="2" charset="0"/>
              </a:rPr>
              <a:t>Achieving these transitions will require integrated action by business. Business for Nature’s ‘ACT-D’ framework guides businesses on how to act now to halt and reverse nature loss, and credibly contribute to a nature-positive world, with positive impacts outweighing negative impacts on nature. ACT-D </a:t>
            </a:r>
            <a:r>
              <a:rPr lang="en-GB" sz="1000" b="1" i="0" dirty="0">
                <a:solidFill>
                  <a:srgbClr val="074C5A"/>
                </a:solidFill>
                <a:effectLst/>
                <a:latin typeface="Open Sans" panose="020B0606030504020204" pitchFamily="34" charset="0"/>
              </a:rPr>
              <a:t>builds on existing action frameworks and guidance and has four steps: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i="0" dirty="0">
                <a:solidFill>
                  <a:srgbClr val="074C5A"/>
                </a:solidFill>
                <a:effectLst/>
                <a:latin typeface="Open Sans" panose="020B0606030504020204" pitchFamily="34" charset="0"/>
              </a:rPr>
              <a:t>Assess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i="0" dirty="0">
                <a:solidFill>
                  <a:srgbClr val="074C5A"/>
                </a:solidFill>
                <a:effectLst/>
                <a:latin typeface="Open Sans" panose="020B0606030504020204" pitchFamily="34" charset="0"/>
              </a:rPr>
              <a:t>Commit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i="0" dirty="0">
                <a:solidFill>
                  <a:srgbClr val="074C5A"/>
                </a:solidFill>
                <a:effectLst/>
                <a:latin typeface="Open Sans" panose="020B0606030504020204" pitchFamily="34" charset="0"/>
              </a:rPr>
              <a:t>Transform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i="0" dirty="0">
                <a:solidFill>
                  <a:srgbClr val="074C5A"/>
                </a:solidFill>
                <a:effectLst/>
                <a:latin typeface="Open Sans" panose="020B0606030504020204" pitchFamily="34" charset="0"/>
              </a:rPr>
              <a:t>Disclose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dirty="0">
              <a:solidFill>
                <a:srgbClr val="074C5A"/>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74C5A"/>
                </a:solidFill>
                <a:effectLst/>
                <a:latin typeface="Open Sans" panose="020B0606030504020204" pitchFamily="34" charset="0"/>
              </a:rPr>
              <a:t>Source: https://www.businessfornature.org/high-level-business-actions-on-nature </a:t>
            </a:r>
          </a:p>
          <a:p>
            <a:pPr>
              <a:defRPr/>
            </a:pPr>
            <a:endParaRPr lang="en-GB" sz="1200" b="1" i="1" dirty="0">
              <a:solidFill>
                <a:srgbClr val="074C5A"/>
              </a:solidFill>
              <a:effectLst/>
              <a:latin typeface="Open Sans" panose="020B0606030504020204" pitchFamily="34" charset="0"/>
            </a:endParaRPr>
          </a:p>
          <a:p>
            <a:pPr>
              <a:defRPr/>
            </a:pPr>
            <a:r>
              <a:rPr lang="en-GB" sz="1200" b="1" i="1" dirty="0">
                <a:solidFill>
                  <a:srgbClr val="074C5A"/>
                </a:solidFill>
                <a:effectLst/>
                <a:latin typeface="Open Sans" panose="020B0606030504020204" pitchFamily="34" charset="0"/>
              </a:rPr>
              <a:t>A note on alignment:</a:t>
            </a:r>
            <a:r>
              <a:rPr lang="en-GB" sz="1200" b="0" i="1" dirty="0">
                <a:solidFill>
                  <a:srgbClr val="074C5A"/>
                </a:solidFill>
                <a:effectLst/>
                <a:latin typeface="Open Sans" panose="020B0606030504020204" pitchFamily="34" charset="0"/>
              </a:rPr>
              <a:t> These actions have been developed in collaboration with leading organizations. They build on existing action frameworks and guidance, including the </a:t>
            </a:r>
            <a:r>
              <a:rPr lang="en-GB" sz="1200" b="0" i="1" u="none" strike="noStrike" dirty="0">
                <a:solidFill>
                  <a:srgbClr val="3CAA83"/>
                </a:solidFill>
                <a:effectLst/>
                <a:latin typeface="Open Sans" panose="020B0606030504020204" pitchFamily="34" charset="0"/>
                <a:hlinkClick r:id="rId3"/>
              </a:rPr>
              <a:t>Natural Capital Protocol</a:t>
            </a:r>
            <a:r>
              <a:rPr lang="en-GB" sz="1200" b="0" i="1" dirty="0">
                <a:solidFill>
                  <a:srgbClr val="074C5A"/>
                </a:solidFill>
                <a:effectLst/>
                <a:latin typeface="Open Sans" panose="020B0606030504020204" pitchFamily="34" charset="0"/>
              </a:rPr>
              <a:t>, </a:t>
            </a:r>
            <a:r>
              <a:rPr lang="en-GB" sz="1200" b="0" i="1" u="none" strike="noStrike" dirty="0">
                <a:solidFill>
                  <a:srgbClr val="3CAA83"/>
                </a:solidFill>
                <a:effectLst/>
                <a:latin typeface="Open Sans" panose="020B0606030504020204" pitchFamily="34" charset="0"/>
                <a:hlinkClick r:id="rId4"/>
              </a:rPr>
              <a:t>the Science Based Targets for Nature Initial Guidance</a:t>
            </a:r>
            <a:r>
              <a:rPr lang="en-GB" sz="1200" b="0" i="1" dirty="0">
                <a:solidFill>
                  <a:srgbClr val="074C5A"/>
                </a:solidFill>
                <a:effectLst/>
                <a:latin typeface="Open Sans" panose="020B0606030504020204" pitchFamily="34" charset="0"/>
              </a:rPr>
              <a:t> for Business, </a:t>
            </a:r>
            <a:r>
              <a:rPr lang="en-GB" sz="1200" b="0" i="1" u="none" strike="noStrike" dirty="0">
                <a:solidFill>
                  <a:srgbClr val="3CAA83"/>
                </a:solidFill>
                <a:effectLst/>
                <a:latin typeface="Open Sans" panose="020B0606030504020204" pitchFamily="34" charset="0"/>
                <a:hlinkClick r:id="rId5"/>
              </a:rPr>
              <a:t>World Business Council for Sustainable Development (WBCSD) building blocks ‘what nature positive means to business</a:t>
            </a:r>
            <a:r>
              <a:rPr lang="en-GB" sz="1200" b="0" i="1" dirty="0">
                <a:solidFill>
                  <a:srgbClr val="074C5A"/>
                </a:solidFill>
                <a:effectLst/>
                <a:latin typeface="Open Sans" panose="020B0606030504020204" pitchFamily="34" charset="0"/>
              </a:rPr>
              <a:t>’, </a:t>
            </a:r>
            <a:r>
              <a:rPr lang="en-GB" sz="1200" b="0" i="1" dirty="0" err="1">
                <a:solidFill>
                  <a:srgbClr val="074C5A"/>
                </a:solidFill>
                <a:effectLst/>
                <a:latin typeface="Open Sans" panose="020B0606030504020204" pitchFamily="34" charset="0"/>
              </a:rPr>
              <a:t>BfN</a:t>
            </a:r>
            <a:r>
              <a:rPr lang="en-GB" sz="1200" b="0" i="1" dirty="0">
                <a:solidFill>
                  <a:srgbClr val="074C5A"/>
                </a:solidFill>
                <a:effectLst/>
                <a:latin typeface="Open Sans" panose="020B0606030504020204" pitchFamily="34" charset="0"/>
              </a:rPr>
              <a:t> Steps to becoming nature positive, </a:t>
            </a:r>
            <a:r>
              <a:rPr lang="en-GB" sz="1200" b="0" i="0" u="none" strike="noStrike" dirty="0">
                <a:solidFill>
                  <a:srgbClr val="3CAA83"/>
                </a:solidFill>
                <a:effectLst/>
                <a:latin typeface="Open Sans" panose="020B0606030504020204" pitchFamily="34" charset="0"/>
                <a:hlinkClick r:id="rId6"/>
              </a:rPr>
              <a:t>Taskforce on Nature-related Financial Disclosures (TNFD) framework</a:t>
            </a:r>
            <a:r>
              <a:rPr lang="en-GB" sz="1200" b="0" i="1" dirty="0">
                <a:solidFill>
                  <a:srgbClr val="074C5A"/>
                </a:solidFill>
                <a:effectLst/>
                <a:latin typeface="Open Sans" panose="020B0606030504020204" pitchFamily="34" charset="0"/>
              </a:rPr>
              <a:t> (currently in beta version). </a:t>
            </a:r>
            <a:endParaRPr lang="en-GB" sz="1000" b="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5466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solidFill>
                  <a:schemeClr val="tx1"/>
                </a:solidFill>
                <a:latin typeface="Roboto" panose="02000000000000000000" pitchFamily="2" charset="0"/>
                <a:ea typeface="Roboto" panose="02000000000000000000" pitchFamily="2" charset="0"/>
                <a:cs typeface="Calibri"/>
              </a:rPr>
              <a:t>These are examples of how good biodiversity management can result in benefits for business. </a:t>
            </a:r>
          </a:p>
          <a:p>
            <a:pPr marL="0" indent="0">
              <a:buFont typeface="Arial" panose="020B0604020202020204" pitchFamily="34" charset="0"/>
              <a:buNone/>
            </a:pPr>
            <a:endParaRPr lang="en-GB" sz="1000" b="1" dirty="0">
              <a:solidFill>
                <a:schemeClr val="tx1"/>
              </a:solidFill>
              <a:latin typeface="Roboto" panose="02000000000000000000" pitchFamily="2" charset="0"/>
              <a:ea typeface="Roboto" panose="02000000000000000000" pitchFamily="2" charset="0"/>
              <a:cs typeface="Calibri"/>
            </a:endParaRPr>
          </a:p>
          <a:p>
            <a:pPr marL="0" indent="0">
              <a:buFont typeface="Arial" panose="020B0604020202020204" pitchFamily="34" charset="0"/>
              <a:buNone/>
            </a:pPr>
            <a:r>
              <a:rPr lang="en-GB" sz="1000" b="1" dirty="0">
                <a:solidFill>
                  <a:schemeClr val="tx1"/>
                </a:solidFill>
                <a:latin typeface="Roboto" panose="02000000000000000000" pitchFamily="2" charset="0"/>
                <a:ea typeface="Roboto" panose="02000000000000000000" pitchFamily="2" charset="0"/>
                <a:cs typeface="Calibri"/>
              </a:rPr>
              <a:t>Increased access to finance</a:t>
            </a:r>
          </a:p>
          <a:p>
            <a:pPr marL="171450" lvl="0" indent="-171450">
              <a:buFont typeface="Arial" panose="020B0604020202020204" pitchFamily="34" charset="0"/>
              <a:buChar char="•"/>
            </a:pPr>
            <a:r>
              <a:rPr lang="en-GB" sz="1000" b="1" noProof="0" dirty="0">
                <a:solidFill>
                  <a:schemeClr val="tx1"/>
                </a:solidFill>
                <a:latin typeface="Roboto" panose="02000000000000000000" pitchFamily="2" charset="0"/>
                <a:ea typeface="Roboto" panose="02000000000000000000" pitchFamily="2" charset="0"/>
              </a:rPr>
              <a:t>Operations/projects set up correctly from the outset, reducing costs in the long run</a:t>
            </a:r>
          </a:p>
          <a:p>
            <a:pPr marL="171450" lvl="0" indent="-171450">
              <a:buFont typeface="Arial" panose="020B0604020202020204" pitchFamily="34" charset="0"/>
              <a:buChar char="•"/>
            </a:pPr>
            <a:r>
              <a:rPr lang="en-GB" sz="1000" b="1" dirty="0">
                <a:solidFill>
                  <a:schemeClr val="tx1"/>
                </a:solidFill>
                <a:latin typeface="Roboto" panose="02000000000000000000" pitchFamily="2" charset="0"/>
                <a:ea typeface="Roboto" panose="02000000000000000000" pitchFamily="2" charset="0"/>
              </a:rPr>
              <a:t>More available financing on the whole (e.g. access to ethical investment funds if positive impacts can be demonstrated)</a:t>
            </a:r>
          </a:p>
          <a:p>
            <a:pPr marL="0" indent="0">
              <a:buFont typeface="Arial" panose="020B0604020202020204" pitchFamily="34" charset="0"/>
              <a:buNone/>
            </a:pPr>
            <a:endParaRPr lang="en-GB" sz="1000" b="1" dirty="0">
              <a:solidFill>
                <a:schemeClr val="tx1"/>
              </a:solidFill>
              <a:latin typeface="Roboto" panose="02000000000000000000" pitchFamily="2" charset="0"/>
              <a:ea typeface="Roboto" panose="02000000000000000000" pitchFamily="2" charset="0"/>
              <a:cs typeface="Calibri"/>
            </a:endParaRPr>
          </a:p>
          <a:p>
            <a:pPr marL="0" indent="0">
              <a:buFont typeface="Arial" panose="020B0604020202020204" pitchFamily="34" charset="0"/>
              <a:buNone/>
            </a:pPr>
            <a:r>
              <a:rPr lang="en-GB" sz="1000" b="1" dirty="0">
                <a:solidFill>
                  <a:schemeClr val="tx1"/>
                </a:solidFill>
                <a:latin typeface="Roboto" panose="02000000000000000000" pitchFamily="2" charset="0"/>
                <a:ea typeface="Roboto" panose="02000000000000000000" pitchFamily="2" charset="0"/>
                <a:cs typeface="Calibri"/>
              </a:rPr>
              <a:t>Continued supply</a:t>
            </a:r>
          </a:p>
          <a:p>
            <a:pPr marL="171450" lvl="0" indent="-171450">
              <a:buFont typeface="Arial" panose="020B0604020202020204" pitchFamily="34" charset="0"/>
              <a:buChar char="•"/>
            </a:pPr>
            <a:r>
              <a:rPr lang="en-GB" sz="1000" b="1" noProof="0" dirty="0">
                <a:solidFill>
                  <a:schemeClr val="tx1"/>
                </a:solidFill>
                <a:latin typeface="Roboto" panose="02000000000000000000" pitchFamily="2" charset="0"/>
                <a:ea typeface="Roboto" panose="02000000000000000000" pitchFamily="2" charset="0"/>
              </a:rPr>
              <a:t>Supply secured through good practice impact management in busy landscapes</a:t>
            </a:r>
            <a:endParaRPr lang="en-GB" sz="1000" b="1" dirty="0">
              <a:solidFill>
                <a:schemeClr val="tx1"/>
              </a:solidFill>
              <a:latin typeface="Roboto" panose="02000000000000000000" pitchFamily="2" charset="0"/>
              <a:ea typeface="Roboto" panose="02000000000000000000" pitchFamily="2" charset="0"/>
            </a:endParaRPr>
          </a:p>
          <a:p>
            <a:pPr marL="0" lvl="0" indent="0">
              <a:buFont typeface="Arial" panose="020B0604020202020204" pitchFamily="34" charset="0"/>
              <a:buNone/>
            </a:pPr>
            <a:endParaRPr lang="en-GB" sz="1000" b="1" dirty="0">
              <a:solidFill>
                <a:schemeClr val="tx1"/>
              </a:solidFill>
              <a:latin typeface="Roboto" panose="02000000000000000000" pitchFamily="2" charset="0"/>
              <a:ea typeface="Roboto" panose="02000000000000000000" pitchFamily="2" charset="0"/>
              <a:cs typeface="Calibri"/>
            </a:endParaRPr>
          </a:p>
          <a:p>
            <a:pPr marL="0" indent="0">
              <a:buFont typeface="Arial" panose="020B0604020202020204" pitchFamily="34" charset="0"/>
              <a:buNone/>
            </a:pPr>
            <a:r>
              <a:rPr lang="en-GB" sz="1000" b="1" dirty="0">
                <a:solidFill>
                  <a:schemeClr val="tx1"/>
                </a:solidFill>
                <a:latin typeface="Roboto" panose="02000000000000000000" pitchFamily="2" charset="0"/>
                <a:ea typeface="Roboto" panose="02000000000000000000" pitchFamily="2" charset="0"/>
                <a:cs typeface="Calibri"/>
              </a:rPr>
              <a:t>Resilient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a:solidFill>
                  <a:schemeClr val="tx1"/>
                </a:solidFill>
                <a:latin typeface="Roboto" panose="02000000000000000000" pitchFamily="2" charset="0"/>
                <a:ea typeface="Roboto" panose="02000000000000000000" pitchFamily="2" charset="0"/>
              </a:rPr>
              <a:t>Increased resilience of operations to environmental risks like climate change (e.g. mangroves protect from storm surges; forests anchor earth in place and reduce erosion and landslip risk)</a:t>
            </a:r>
          </a:p>
          <a:p>
            <a:pPr marL="171450" lvl="0" indent="-171450">
              <a:buFont typeface="Arial" panose="020B0604020202020204" pitchFamily="34" charset="0"/>
              <a:buChar char="•"/>
            </a:pPr>
            <a:r>
              <a:rPr lang="en-GB" sz="1000" b="1" dirty="0">
                <a:solidFill>
                  <a:schemeClr val="tx1"/>
                </a:solidFill>
                <a:latin typeface="Roboto" panose="02000000000000000000" pitchFamily="2" charset="0"/>
                <a:ea typeface="Roboto" panose="02000000000000000000" pitchFamily="2" charset="0"/>
              </a:rPr>
              <a:t>Ability to anticipate and respond to changes in natural environment</a:t>
            </a:r>
            <a:endParaRPr lang="en-GB" sz="1000" b="1" noProof="0" dirty="0">
              <a:solidFill>
                <a:schemeClr val="tx1"/>
              </a:solidFill>
              <a:latin typeface="Roboto" panose="02000000000000000000" pitchFamily="2" charset="0"/>
              <a:ea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noProof="0" dirty="0">
                <a:solidFill>
                  <a:schemeClr val="tx1"/>
                </a:solidFill>
                <a:latin typeface="Roboto" panose="02000000000000000000" pitchFamily="2" charset="0"/>
                <a:ea typeface="Roboto" panose="02000000000000000000" pitchFamily="2" charset="0"/>
              </a:rPr>
              <a:t>Awareness of biodiversity-related risks in the field leading to increased ability to respond efficiently and effectively</a:t>
            </a:r>
          </a:p>
          <a:p>
            <a:pPr marL="0" indent="0">
              <a:buFont typeface="Arial" panose="020B0604020202020204" pitchFamily="34" charset="0"/>
              <a:buNone/>
            </a:pPr>
            <a:endParaRPr lang="en-GB" sz="1000" b="1" dirty="0">
              <a:solidFill>
                <a:schemeClr val="tx1"/>
              </a:solidFill>
              <a:latin typeface="Roboto" panose="02000000000000000000" pitchFamily="2" charset="0"/>
              <a:ea typeface="Roboto" panose="02000000000000000000" pitchFamily="2" charset="0"/>
              <a:cs typeface="Calibri"/>
            </a:endParaRPr>
          </a:p>
          <a:p>
            <a:pPr marL="0" indent="0">
              <a:buFont typeface="Arial" panose="020B0604020202020204" pitchFamily="34" charset="0"/>
              <a:buNone/>
            </a:pPr>
            <a:r>
              <a:rPr lang="en-GB" sz="1000" b="1" dirty="0">
                <a:solidFill>
                  <a:schemeClr val="tx1"/>
                </a:solidFill>
                <a:latin typeface="Roboto" panose="02000000000000000000" pitchFamily="2" charset="0"/>
                <a:ea typeface="Roboto" panose="02000000000000000000" pitchFamily="2" charset="0"/>
                <a:cs typeface="Calibri"/>
              </a:rPr>
              <a:t>Assured compliance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noProof="0" dirty="0">
                <a:solidFill>
                  <a:schemeClr val="tx1"/>
                </a:solidFill>
                <a:latin typeface="Roboto" panose="02000000000000000000" pitchFamily="2" charset="0"/>
                <a:ea typeface="Roboto" panose="02000000000000000000" pitchFamily="2" charset="0"/>
              </a:rPr>
              <a:t>Ability to comply with national/international legal/regulatory requirements</a:t>
            </a:r>
            <a:endParaRPr lang="en-GB" sz="1000" b="1" dirty="0">
              <a:solidFill>
                <a:schemeClr val="tx1"/>
              </a:solidFill>
              <a:latin typeface="Roboto" panose="02000000000000000000" pitchFamily="2" charset="0"/>
              <a:ea typeface="Roboto" panose="02000000000000000000" pitchFamily="2" charset="0"/>
            </a:endParaRPr>
          </a:p>
          <a:p>
            <a:pPr marL="0" indent="0">
              <a:buFont typeface="Arial" panose="020B0604020202020204" pitchFamily="34" charset="0"/>
              <a:buNone/>
            </a:pPr>
            <a:endParaRPr lang="en-GB" sz="1000" b="1" dirty="0">
              <a:solidFill>
                <a:schemeClr val="tx1"/>
              </a:solidFill>
              <a:latin typeface="Roboto" panose="02000000000000000000" pitchFamily="2" charset="0"/>
              <a:ea typeface="Roboto" panose="02000000000000000000" pitchFamily="2" charset="0"/>
              <a:cs typeface="Calibri"/>
            </a:endParaRPr>
          </a:p>
          <a:p>
            <a:pPr marL="0" indent="0">
              <a:buFont typeface="Arial" panose="020B0604020202020204" pitchFamily="34" charset="0"/>
              <a:buNone/>
            </a:pPr>
            <a:r>
              <a:rPr lang="en-GB" sz="1000" b="1" dirty="0">
                <a:solidFill>
                  <a:schemeClr val="tx1"/>
                </a:solidFill>
                <a:latin typeface="Roboto" panose="02000000000000000000" pitchFamily="2" charset="0"/>
                <a:ea typeface="Roboto" panose="02000000000000000000" pitchFamily="2" charset="0"/>
                <a:cs typeface="Calibri"/>
              </a:rPr>
              <a:t>Increased/maintained reputation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noProof="0" dirty="0">
                <a:solidFill>
                  <a:schemeClr val="tx1"/>
                </a:solidFill>
                <a:latin typeface="Roboto" panose="02000000000000000000" pitchFamily="2" charset="0"/>
                <a:ea typeface="Roboto" panose="02000000000000000000" pitchFamily="2" charset="0"/>
              </a:rPr>
              <a:t>Positive perceptions among civil society, consumers, media, and other stakeholders</a:t>
            </a:r>
            <a:endParaRPr lang="en-GB" sz="1000" b="1" dirty="0">
              <a:solidFill>
                <a:schemeClr val="tx1"/>
              </a:solidFill>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2C507DDD-51E6-407E-BFA6-7569AD8C1136}" type="slidenum">
              <a:rPr lang="en-GB" smtClean="0"/>
              <a:t>26</a:t>
            </a:fld>
            <a:endParaRPr lang="en-GB" dirty="0"/>
          </a:p>
        </p:txBody>
      </p:sp>
    </p:spTree>
    <p:extLst>
      <p:ext uri="{BB962C8B-B14F-4D97-AF65-F5344CB8AC3E}">
        <p14:creationId xmlns:p14="http://schemas.microsoft.com/office/powerpoint/2010/main" val="3207842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The Mitigation Hierarchy has been a pivotal tool in the arsenal of environment managers when addressing biodiversity interactions at a site level. </a:t>
            </a:r>
            <a:br>
              <a:rPr lang="en-US" b="1" dirty="0">
                <a:cs typeface="+mn-lt"/>
              </a:rPr>
            </a:br>
            <a:endParaRPr lang="en-US" dirty="0"/>
          </a:p>
          <a:p>
            <a:pPr>
              <a:defRPr/>
            </a:pPr>
            <a:r>
              <a:rPr lang="en-US" b="1" dirty="0"/>
              <a:t>Here we have a visual representation of the mitigation hierarchy. The concepts of which, are applicable to the mining, oil &amp; gas and finance sectors and beyond.</a:t>
            </a:r>
            <a:br>
              <a:rPr lang="en-US" b="1" dirty="0">
                <a:cs typeface="+mn-lt"/>
              </a:rPr>
            </a:br>
            <a:endParaRPr lang="en-US" dirty="0"/>
          </a:p>
          <a:p>
            <a:pPr>
              <a:defRPr/>
            </a:pPr>
            <a:r>
              <a:rPr lang="en-US" i="1" dirty="0"/>
              <a:t>The mitigation hierarchy is applicable throughout a project’s lifespan. </a:t>
            </a:r>
            <a:br>
              <a:rPr lang="en-US" dirty="0">
                <a:cs typeface="+mn-lt"/>
              </a:rPr>
            </a:br>
            <a:endParaRPr lang="en-US" dirty="0">
              <a:cs typeface="Calibri"/>
            </a:endParaRPr>
          </a:p>
          <a:p>
            <a:pPr>
              <a:defRPr/>
            </a:pPr>
            <a:r>
              <a:rPr lang="en-US" i="1" dirty="0"/>
              <a:t>It’s important to note that project sites will be selected through ecosystem-level Biodiversity &amp; Ecosystem Services (BES) screening FIRST, during the pre-feasibility stage. AFTER THIS, we use the mitigation hierarchy to further </a:t>
            </a:r>
            <a:r>
              <a:rPr lang="en-US" b="1" i="1" dirty="0"/>
              <a:t>avoid</a:t>
            </a:r>
            <a:r>
              <a:rPr lang="en-US" i="1" dirty="0"/>
              <a:t> and </a:t>
            </a:r>
            <a:r>
              <a:rPr lang="en-US" b="1" i="1" dirty="0"/>
              <a:t>minimize</a:t>
            </a:r>
            <a:r>
              <a:rPr lang="en-US" i="1" dirty="0"/>
              <a:t> impacts within the project area.</a:t>
            </a:r>
            <a:br>
              <a:rPr lang="en-US" i="1" dirty="0">
                <a:cs typeface="+mn-lt"/>
              </a:rPr>
            </a:br>
            <a:endParaRPr lang="en-US" i="1" dirty="0">
              <a:cs typeface="Calibri"/>
            </a:endParaRPr>
          </a:p>
          <a:p>
            <a:pPr>
              <a:defRPr/>
            </a:pPr>
            <a:r>
              <a:rPr lang="en-US" i="1" dirty="0"/>
              <a:t>Using the mitigation hierarchy therefore requires </a:t>
            </a:r>
            <a:r>
              <a:rPr lang="en-US" b="1" i="1" dirty="0"/>
              <a:t>adaptive management </a:t>
            </a:r>
            <a:r>
              <a:rPr lang="en-US" i="1" dirty="0"/>
              <a:t>during the </a:t>
            </a:r>
            <a:r>
              <a:rPr lang="en-US" b="1" i="1" dirty="0"/>
              <a:t>construction</a:t>
            </a:r>
            <a:r>
              <a:rPr lang="en-US" i="1" dirty="0"/>
              <a:t> and </a:t>
            </a:r>
            <a:r>
              <a:rPr lang="en-US" b="1" i="1" dirty="0"/>
              <a:t>operation</a:t>
            </a:r>
            <a:r>
              <a:rPr lang="en-US" i="1" dirty="0"/>
              <a:t> phases of a project, with clear understanding of the study areas, BES values and impacts and choice of mitigation options. </a:t>
            </a:r>
            <a:br>
              <a:rPr lang="en-US" i="1" dirty="0">
                <a:cs typeface="+mn-lt"/>
              </a:rPr>
            </a:br>
            <a:endParaRPr lang="en-US" i="1" dirty="0">
              <a:cs typeface="Calibri"/>
            </a:endParaRPr>
          </a:p>
          <a:p>
            <a:pPr>
              <a:defRPr/>
            </a:pPr>
            <a:r>
              <a:rPr lang="en-US" i="1" dirty="0"/>
              <a:t>After the avoidance and minimization phase is complete, the next steps would be to determine appropriate restoration sites, followed by offsetting (which is the fourth and final step – one that should not be depended upon).</a:t>
            </a:r>
            <a:br>
              <a:rPr lang="en-US" i="1" dirty="0">
                <a:cs typeface="+mn-lt"/>
              </a:rPr>
            </a:br>
            <a:endParaRPr lang="en-US" i="1" dirty="0">
              <a:cs typeface="Calibri"/>
            </a:endParaRPr>
          </a:p>
          <a:p>
            <a:pPr>
              <a:defRPr/>
            </a:pPr>
            <a:r>
              <a:rPr lang="en-US" i="1" dirty="0"/>
              <a:t>By working through the mitigation hierarchy, the hope it to achieve No Net Loss or Net Gain targets related to biodiversity (see green arrows here).</a:t>
            </a:r>
            <a:br>
              <a:rPr lang="en-US" i="1" dirty="0">
                <a:cs typeface="+mn-lt"/>
              </a:rPr>
            </a:br>
            <a:endParaRPr lang="en-US" i="1" dirty="0">
              <a:cs typeface="Calibri"/>
            </a:endParaRPr>
          </a:p>
          <a:p>
            <a:pPr>
              <a:defRPr/>
            </a:pPr>
            <a:r>
              <a:rPr lang="en-US" i="1" dirty="0"/>
              <a:t>The mitigation hierarchy is so well established that it is highlighted within the decision of the Convention of Biological Diversity (called the CBD). Which in reality, means that international policy is now following this industry good practice.</a:t>
            </a:r>
            <a:endParaRPr lang="en-US" sz="1000" b="1" baseline="0" dirty="0">
              <a:solidFill>
                <a:schemeClr val="tx1"/>
              </a:solidFill>
              <a:latin typeface="Roboto" panose="02000000000000000000" pitchFamily="2" charset="0"/>
              <a:ea typeface="Roboto" panose="02000000000000000000" pitchFamily="2" charset="0"/>
            </a:endParaRPr>
          </a:p>
          <a:p>
            <a:endParaRPr lang="en-US" sz="1000" b="1" baseline="0" dirty="0">
              <a:solidFill>
                <a:schemeClr val="tx1"/>
              </a:solidFill>
              <a:latin typeface="Roboto" panose="02000000000000000000" pitchFamily="2" charset="0"/>
              <a:ea typeface="Roboto" panose="02000000000000000000" pitchFamily="2" charset="0"/>
            </a:endParaRPr>
          </a:p>
          <a:p>
            <a:r>
              <a:rPr lang="en-US" sz="1000" b="0" baseline="0" dirty="0">
                <a:solidFill>
                  <a:schemeClr val="tx1"/>
                </a:solidFill>
                <a:latin typeface="Roboto"/>
                <a:ea typeface="Roboto" panose="02000000000000000000" pitchFamily="2" charset="0"/>
              </a:rPr>
              <a:t>Source: </a:t>
            </a:r>
            <a:r>
              <a:rPr lang="en-US" sz="1000" dirty="0">
                <a:latin typeface="Roboto"/>
                <a:ea typeface="Roboto" panose="02000000000000000000" pitchFamily="2" charset="0"/>
              </a:rPr>
              <a:t>UNEP-WCMC, own elaboration</a:t>
            </a:r>
            <a:endParaRPr lang="en-US" sz="1000" b="0" dirty="0">
              <a:solidFill>
                <a:schemeClr val="tx1"/>
              </a:solidFill>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pPr marL="0" marR="0" lvl="0" indent="0" algn="r" defTabSz="207833" rtl="0" eaLnBrk="1" fontAlgn="auto" latinLnBrk="0" hangingPunct="1">
              <a:lnSpc>
                <a:spcPct val="100000"/>
              </a:lnSpc>
              <a:spcBef>
                <a:spcPts val="0"/>
              </a:spcBef>
              <a:spcAft>
                <a:spcPts val="0"/>
              </a:spcAft>
              <a:buClrTx/>
              <a:buSzTx/>
              <a:buFontTx/>
              <a:buNone/>
              <a:tabLst/>
              <a:defRPr/>
            </a:pPr>
            <a:fld id="{E8BFA49F-0189-A243-B73C-CA5076C296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07833"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548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section highlights tangible opportunities and risks at the company level which companies can act upon.]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Notes on slide transition. This section provides an overview of 4 different opportunities / risks so the slides are all independent of each other. In summary:</a:t>
            </a:r>
            <a:endParaRPr lang="en-GB" dirty="0"/>
          </a:p>
          <a:p>
            <a:pPr marL="171450" indent="-171450">
              <a:buFontTx/>
              <a:buChar char="-"/>
            </a:pPr>
            <a:r>
              <a:rPr lang="en-GB" i="1" dirty="0"/>
              <a:t>Slide 29 explores the role of Nature-based Solutions in advancing sustainable development.</a:t>
            </a:r>
          </a:p>
          <a:p>
            <a:pPr marL="171450" indent="-171450">
              <a:buFontTx/>
              <a:buChar char="-"/>
            </a:pPr>
            <a:r>
              <a:rPr lang="en-GB" i="1" dirty="0"/>
              <a:t>Slide 30 looks at the connection between the energy transition and associated increase in metal &amp; mineral extraction. </a:t>
            </a:r>
          </a:p>
          <a:p>
            <a:pPr marL="171450" indent="-171450">
              <a:buFontTx/>
              <a:buChar char="-"/>
            </a:pPr>
            <a:r>
              <a:rPr lang="en-GB" i="1" dirty="0"/>
              <a:t>Slide 31 provides an overview of the </a:t>
            </a:r>
            <a:r>
              <a:rPr lang="en-GB" i="1" dirty="0" err="1"/>
              <a:t>Ipieca</a:t>
            </a:r>
            <a:r>
              <a:rPr lang="en-GB" i="1" dirty="0"/>
              <a:t> BES horizon scan.</a:t>
            </a:r>
          </a:p>
        </p:txBody>
      </p:sp>
      <p:sp>
        <p:nvSpPr>
          <p:cNvPr id="4" name="Slide Number Placeholder 3"/>
          <p:cNvSpPr>
            <a:spLocks noGrp="1"/>
          </p:cNvSpPr>
          <p:nvPr>
            <p:ph type="sldNum" sz="quarter" idx="5"/>
          </p:nvPr>
        </p:nvSpPr>
        <p:spPr/>
        <p:txBody>
          <a:bodyPr/>
          <a:lstStyle/>
          <a:p>
            <a:fld id="{2C507DDD-51E6-407E-BFA6-7569AD8C1136}" type="slidenum">
              <a:rPr lang="en-GB" smtClean="0"/>
              <a:t>28</a:t>
            </a:fld>
            <a:endParaRPr lang="en-GB"/>
          </a:p>
        </p:txBody>
      </p:sp>
    </p:spTree>
    <p:extLst>
      <p:ext uri="{BB962C8B-B14F-4D97-AF65-F5344CB8AC3E}">
        <p14:creationId xmlns:p14="http://schemas.microsoft.com/office/powerpoint/2010/main" val="4080854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kern="1200" dirty="0">
                <a:solidFill>
                  <a:schemeClr val="tx1"/>
                </a:solidFill>
                <a:effectLst/>
                <a:latin typeface="Roboto"/>
                <a:ea typeface="Roboto" panose="02000000000000000000" pitchFamily="2" charset="0"/>
              </a:rPr>
              <a:t>The private sector is </a:t>
            </a:r>
            <a:r>
              <a:rPr lang="en-GB" sz="1000" b="1" dirty="0">
                <a:latin typeface="Roboto"/>
                <a:ea typeface="Roboto" panose="02000000000000000000" pitchFamily="2" charset="0"/>
              </a:rPr>
              <a:t>increasingly integrating</a:t>
            </a:r>
            <a:r>
              <a:rPr lang="en-GB" sz="1000" b="1" i="0" kern="1200" dirty="0">
                <a:solidFill>
                  <a:schemeClr val="tx1"/>
                </a:solidFill>
                <a:effectLst/>
                <a:latin typeface="Roboto"/>
                <a:ea typeface="Roboto" panose="02000000000000000000" pitchFamily="2" charset="0"/>
              </a:rPr>
              <a:t> biodiversity as a theme in all decision making as the return on investment in other areas is substantial. For example: Nature Based Solutions (</a:t>
            </a:r>
            <a:r>
              <a:rPr lang="en-GB" sz="1000" b="1" i="0" kern="1200" dirty="0" err="1">
                <a:solidFill>
                  <a:schemeClr val="tx1"/>
                </a:solidFill>
                <a:effectLst/>
                <a:latin typeface="Roboto"/>
                <a:ea typeface="Roboto" panose="02000000000000000000" pitchFamily="2" charset="0"/>
              </a:rPr>
              <a:t>NbS</a:t>
            </a:r>
            <a:r>
              <a:rPr lang="en-GB" sz="1000" b="1" i="0" kern="1200" dirty="0">
                <a:solidFill>
                  <a:schemeClr val="tx1"/>
                </a:solidFill>
                <a:effectLst/>
                <a:latin typeface="Roboto"/>
                <a:ea typeface="Roboto" panose="02000000000000000000" pitchFamily="2" charset="0"/>
              </a:rPr>
              <a:t>)</a:t>
            </a:r>
            <a:endParaRPr lang="en-GB" sz="1000" b="1" i="0" u="none" strike="noStrike" kern="1200" dirty="0">
              <a:solidFill>
                <a:schemeClr val="tx1"/>
              </a:solidFill>
              <a:effectLst/>
              <a:latin typeface="Roboto"/>
              <a:ea typeface="Roboto" panose="02000000000000000000" pitchFamily="2" charset="0"/>
            </a:endParaRPr>
          </a:p>
          <a:p>
            <a:pPr marL="0" indent="0">
              <a:buFont typeface="Arial" panose="020B0604020202020204" pitchFamily="34" charset="0"/>
              <a:buNone/>
            </a:pPr>
            <a:endParaRPr lang="en-GB" sz="1000" b="1" i="0" u="none" strike="noStrike" kern="1200" dirty="0">
              <a:solidFill>
                <a:schemeClr val="tx1"/>
              </a:solidFill>
              <a:effectLst/>
              <a:latin typeface="Roboto" panose="02000000000000000000" pitchFamily="2" charset="0"/>
              <a:ea typeface="Roboto" panose="02000000000000000000" pitchFamily="2" charset="0"/>
              <a:cs typeface="+mn-cs"/>
            </a:endParaRPr>
          </a:p>
          <a:p>
            <a:pPr marL="0" indent="0">
              <a:buFont typeface="Arial" panose="020B0604020202020204" pitchFamily="34" charset="0"/>
              <a:buNone/>
            </a:pPr>
            <a:r>
              <a:rPr lang="en-GB" sz="1000" b="1" i="0" u="none" strike="noStrike" kern="1200" dirty="0">
                <a:solidFill>
                  <a:schemeClr val="tx1"/>
                </a:solidFill>
                <a:effectLst/>
                <a:latin typeface="Roboto" panose="02000000000000000000" pitchFamily="2" charset="0"/>
                <a:ea typeface="Roboto" panose="02000000000000000000" pitchFamily="2" charset="0"/>
                <a:cs typeface="+mn-cs"/>
              </a:rPr>
              <a:t>Nature-based Solutions is an ‘umbrella concept’ for other established nature-based approaches, such as ecosystem-based adaptation (</a:t>
            </a:r>
            <a:r>
              <a:rPr lang="en-GB" sz="1000" b="1" i="0" u="none" strike="noStrike" kern="1200" dirty="0" err="1">
                <a:solidFill>
                  <a:schemeClr val="tx1"/>
                </a:solidFill>
                <a:effectLst/>
                <a:latin typeface="Roboto" panose="02000000000000000000" pitchFamily="2" charset="0"/>
                <a:ea typeface="Roboto" panose="02000000000000000000" pitchFamily="2" charset="0"/>
                <a:cs typeface="+mn-cs"/>
              </a:rPr>
              <a:t>EbA</a:t>
            </a:r>
            <a:r>
              <a:rPr lang="en-GB" sz="1000" b="1" i="0" u="none" strike="noStrike" kern="1200" dirty="0">
                <a:solidFill>
                  <a:schemeClr val="tx1"/>
                </a:solidFill>
                <a:effectLst/>
                <a:latin typeface="Roboto" panose="02000000000000000000" pitchFamily="2" charset="0"/>
                <a:ea typeface="Roboto" panose="02000000000000000000" pitchFamily="2" charset="0"/>
                <a:cs typeface="+mn-cs"/>
              </a:rPr>
              <a:t>) and ecosystem-based mitigation, green infrastructure, ecological engineering, eco-disaster risk reduction, and others.</a:t>
            </a:r>
          </a:p>
          <a:p>
            <a:pPr marL="0" indent="0">
              <a:buFont typeface="Arial" panose="020B0604020202020204" pitchFamily="34" charset="0"/>
              <a:buNone/>
            </a:pPr>
            <a:endParaRPr lang="en-GB" sz="1000" b="1" i="0" u="none" strike="noStrike" kern="1200" dirty="0">
              <a:solidFill>
                <a:schemeClr val="tx1"/>
              </a:solidFill>
              <a:effectLst/>
              <a:latin typeface="Roboto" panose="02000000000000000000" pitchFamily="2" charset="0"/>
              <a:ea typeface="Roboto" panose="02000000000000000000" pitchFamily="2" charset="0"/>
              <a:cs typeface="+mn-cs"/>
            </a:endParaRPr>
          </a:p>
          <a:p>
            <a:pPr marL="0" indent="0">
              <a:buFont typeface="Arial" panose="020B0604020202020204" pitchFamily="34" charset="0"/>
              <a:buNone/>
            </a:pPr>
            <a:r>
              <a:rPr lang="en-GB" sz="1000" b="1" i="0" u="none" strike="noStrike" kern="1200" dirty="0">
                <a:solidFill>
                  <a:schemeClr val="tx1"/>
                </a:solidFill>
                <a:effectLst/>
                <a:latin typeface="Roboto" panose="02000000000000000000" pitchFamily="2" charset="0"/>
                <a:ea typeface="Roboto" panose="02000000000000000000" pitchFamily="2" charset="0"/>
                <a:cs typeface="+mn-cs"/>
              </a:rPr>
              <a:t>The push for </a:t>
            </a:r>
            <a:r>
              <a:rPr lang="en-GB" sz="1000" b="1" i="0" u="none" strike="noStrike" kern="1200" dirty="0" err="1">
                <a:solidFill>
                  <a:schemeClr val="tx1"/>
                </a:solidFill>
                <a:effectLst/>
                <a:latin typeface="Roboto" panose="02000000000000000000" pitchFamily="2" charset="0"/>
                <a:ea typeface="Roboto" panose="02000000000000000000" pitchFamily="2" charset="0"/>
                <a:cs typeface="+mn-cs"/>
              </a:rPr>
              <a:t>NbS</a:t>
            </a:r>
            <a:r>
              <a:rPr lang="en-GB" sz="1000" b="1" i="0" u="none" strike="noStrike" kern="1200" dirty="0">
                <a:solidFill>
                  <a:schemeClr val="tx1"/>
                </a:solidFill>
                <a:effectLst/>
                <a:latin typeface="Roboto" panose="02000000000000000000" pitchFamily="2" charset="0"/>
                <a:ea typeface="Roboto" panose="02000000000000000000" pitchFamily="2" charset="0"/>
                <a:cs typeface="+mn-cs"/>
              </a:rPr>
              <a:t> is coming from multiple sources which include international policy, regional/national/ sub-national policy and at the company level. </a:t>
            </a:r>
          </a:p>
          <a:p>
            <a:pPr marL="0" indent="0">
              <a:buFont typeface="Arial" panose="020B0604020202020204" pitchFamily="34" charset="0"/>
              <a:buNone/>
            </a:pPr>
            <a:endParaRPr lang="en-GB" sz="1000" b="1" i="0" u="none" strike="noStrike" kern="1200" dirty="0">
              <a:solidFill>
                <a:schemeClr val="tx1"/>
              </a:solidFill>
              <a:effectLst/>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err="1">
                <a:solidFill>
                  <a:schemeClr val="tx1"/>
                </a:solidFill>
                <a:latin typeface="Roboto" panose="02000000000000000000" pitchFamily="2" charset="0"/>
                <a:ea typeface="Roboto" panose="02000000000000000000" pitchFamily="2" charset="0"/>
              </a:rPr>
              <a:t>NbS</a:t>
            </a:r>
            <a:r>
              <a:rPr lang="en-GB" sz="1000" b="1" dirty="0">
                <a:solidFill>
                  <a:schemeClr val="tx1"/>
                </a:solidFill>
                <a:latin typeface="Roboto" panose="02000000000000000000" pitchFamily="2" charset="0"/>
                <a:ea typeface="Roboto" panose="02000000000000000000" pitchFamily="2" charset="0"/>
              </a:rPr>
              <a:t> are relevant to businesses as they provide co-benefits that can align with and deliver aspirations (e.g. benefits for biodiversity, local livelihoods, and carbon sequestration).</a:t>
            </a:r>
            <a:endParaRPr lang="en-GB" sz="1000" dirty="0">
              <a:solidFill>
                <a:schemeClr val="tx1"/>
              </a:solidFill>
              <a:latin typeface="Roboto" panose="02000000000000000000" pitchFamily="2" charset="0"/>
              <a:ea typeface="Roboto" panose="02000000000000000000" pitchFamily="2" charset="0"/>
            </a:endParaRPr>
          </a:p>
          <a:p>
            <a:pPr marL="0" indent="0">
              <a:buFont typeface="Arial" panose="020B0604020202020204" pitchFamily="34" charset="0"/>
              <a:buNone/>
            </a:pPr>
            <a:endParaRPr lang="en-GB" sz="1000" dirty="0">
              <a:solidFill>
                <a:schemeClr val="tx1"/>
              </a:solidFill>
              <a:latin typeface="Roboto" panose="02000000000000000000" pitchFamily="2" charset="0"/>
              <a:ea typeface="Roboto" panose="02000000000000000000" pitchFamily="2" charset="0"/>
            </a:endParaRPr>
          </a:p>
          <a:p>
            <a:pPr marL="0" indent="0">
              <a:buFont typeface="Arial" panose="020B0604020202020204" pitchFamily="34" charset="0"/>
              <a:buNone/>
            </a:pPr>
            <a:r>
              <a:rPr lang="en-GB" sz="1000" b="0" i="1" dirty="0">
                <a:solidFill>
                  <a:schemeClr val="tx1"/>
                </a:solidFill>
                <a:latin typeface="Roboto" panose="02000000000000000000" pitchFamily="2" charset="0"/>
                <a:ea typeface="Roboto" panose="02000000000000000000" pitchFamily="2" charset="0"/>
              </a:rPr>
              <a:t>Examples of </a:t>
            </a:r>
            <a:r>
              <a:rPr lang="en-GB" sz="1000" b="0" i="1" dirty="0" err="1">
                <a:solidFill>
                  <a:schemeClr val="tx1"/>
                </a:solidFill>
                <a:latin typeface="Roboto" panose="02000000000000000000" pitchFamily="2" charset="0"/>
                <a:ea typeface="Roboto" panose="02000000000000000000" pitchFamily="2" charset="0"/>
              </a:rPr>
              <a:t>NbS</a:t>
            </a:r>
            <a:r>
              <a:rPr lang="en-GB" sz="1000" b="0" i="1" dirty="0">
                <a:solidFill>
                  <a:schemeClr val="tx1"/>
                </a:solidFill>
                <a:latin typeface="Roboto" panose="02000000000000000000" pitchFamily="2" charset="0"/>
                <a:ea typeface="Roboto" panose="02000000000000000000" pitchFamily="2" charset="0"/>
              </a:rPr>
              <a:t>:</a:t>
            </a:r>
          </a:p>
          <a:p>
            <a:pPr marL="171450" indent="-171450">
              <a:buFont typeface="Arial" panose="020B0604020202020204" pitchFamily="34" charset="0"/>
              <a:buChar char="•"/>
            </a:pPr>
            <a:r>
              <a:rPr lang="en-GB" sz="1000" i="1" dirty="0">
                <a:solidFill>
                  <a:schemeClr val="tx1"/>
                </a:solidFill>
                <a:latin typeface="Roboto" panose="02000000000000000000" pitchFamily="2" charset="0"/>
                <a:ea typeface="Roboto" panose="02000000000000000000" pitchFamily="2" charset="0"/>
              </a:rPr>
              <a:t>Mangrove restoration instead of engineered sea defences for protection of coastal assets (Replacement);</a:t>
            </a:r>
          </a:p>
          <a:p>
            <a:pPr marL="171450" indent="-171450">
              <a:buFont typeface="Arial" panose="020B0604020202020204" pitchFamily="34" charset="0"/>
              <a:buChar char="•"/>
            </a:pPr>
            <a:r>
              <a:rPr lang="en-GB" sz="1000" i="1" dirty="0">
                <a:solidFill>
                  <a:schemeClr val="tx1"/>
                </a:solidFill>
                <a:latin typeface="Roboto" panose="02000000000000000000" pitchFamily="2" charset="0"/>
                <a:ea typeface="Roboto" panose="02000000000000000000" pitchFamily="2" charset="0"/>
              </a:rPr>
              <a:t>Restoring reefs to reduce the need for breakwater construction (Integrated/Hybrid);</a:t>
            </a:r>
          </a:p>
          <a:p>
            <a:pPr marL="171450" indent="-171450">
              <a:buFont typeface="Arial" panose="020B0604020202020204" pitchFamily="34" charset="0"/>
              <a:buChar char="•"/>
            </a:pPr>
            <a:r>
              <a:rPr lang="en-GB" sz="1000" i="1" dirty="0">
                <a:solidFill>
                  <a:schemeClr val="tx1"/>
                </a:solidFill>
                <a:latin typeface="Roboto" panose="02000000000000000000" pitchFamily="2" charset="0"/>
                <a:ea typeface="Roboto" panose="02000000000000000000" pitchFamily="2" charset="0"/>
              </a:rPr>
              <a:t>Forest restoration to reduce siltation of hydropower dams and reduce dredging costs (Complementary).</a:t>
            </a:r>
          </a:p>
          <a:p>
            <a:pPr marL="0" indent="0">
              <a:buFont typeface="Arial" panose="020B0604020202020204" pitchFamily="34" charset="0"/>
              <a:buNone/>
            </a:pPr>
            <a:endParaRPr lang="en-GB" sz="1000" b="1" dirty="0">
              <a:solidFill>
                <a:schemeClr val="tx1"/>
              </a:solidFill>
              <a:latin typeface="Roboto" panose="02000000000000000000" pitchFamily="2" charset="0"/>
              <a:ea typeface="Roboto" panose="02000000000000000000" pitchFamily="2" charset="0"/>
            </a:endParaRPr>
          </a:p>
          <a:p>
            <a:pPr marL="0" indent="0">
              <a:buFont typeface="Arial" panose="020B0604020202020204" pitchFamily="34" charset="0"/>
              <a:buNone/>
            </a:pPr>
            <a:r>
              <a:rPr lang="en-GB" sz="1000" b="0" dirty="0">
                <a:solidFill>
                  <a:schemeClr val="tx1"/>
                </a:solidFill>
                <a:latin typeface="Roboto" panose="02000000000000000000" pitchFamily="2" charset="0"/>
                <a:ea typeface="Roboto" panose="02000000000000000000" pitchFamily="2" charset="0"/>
              </a:rPr>
              <a:t>Source: </a:t>
            </a:r>
          </a:p>
          <a:p>
            <a:pPr marL="0" indent="0">
              <a:buFont typeface="Arial" panose="020B0604020202020204" pitchFamily="34" charset="0"/>
              <a:buNone/>
            </a:pPr>
            <a:r>
              <a:rPr lang="en-GB" sz="1000" b="0" dirty="0">
                <a:solidFill>
                  <a:schemeClr val="tx1"/>
                </a:solidFill>
                <a:latin typeface="Roboto" panose="02000000000000000000" pitchFamily="2" charset="0"/>
                <a:ea typeface="Roboto" panose="02000000000000000000" pitchFamily="2" charset="0"/>
              </a:rPr>
              <a:t>https://www.iucn.org/theme/nature-based-solutions</a:t>
            </a:r>
          </a:p>
        </p:txBody>
      </p:sp>
      <p:sp>
        <p:nvSpPr>
          <p:cNvPr id="4" name="Slide Number Placeholder 3"/>
          <p:cNvSpPr>
            <a:spLocks noGrp="1"/>
          </p:cNvSpPr>
          <p:nvPr>
            <p:ph type="sldNum" sz="quarter" idx="5"/>
          </p:nvPr>
        </p:nvSpPr>
        <p:spPr/>
        <p:txBody>
          <a:bodyPr/>
          <a:lstStyle/>
          <a:p>
            <a:fld id="{2C507DDD-51E6-407E-BFA6-7569AD8C1136}" type="slidenum">
              <a:rPr lang="en-GB" smtClean="0"/>
              <a:t>29</a:t>
            </a:fld>
            <a:endParaRPr lang="en-GB"/>
          </a:p>
        </p:txBody>
      </p:sp>
    </p:spTree>
    <p:extLst>
      <p:ext uri="{BB962C8B-B14F-4D97-AF65-F5344CB8AC3E}">
        <p14:creationId xmlns:p14="http://schemas.microsoft.com/office/powerpoint/2010/main" val="932020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kern="1200" dirty="0">
                <a:solidFill>
                  <a:schemeClr val="tx1"/>
                </a:solidFill>
                <a:effectLst/>
                <a:latin typeface="Roboto" panose="02000000000000000000" pitchFamily="2" charset="0"/>
                <a:ea typeface="Roboto" panose="02000000000000000000" pitchFamily="2" charset="0"/>
                <a:cs typeface="+mn-cs"/>
              </a:rPr>
              <a:t>The energy transition to renewables could supply four-fifths of the world's electricity by 2050, which would massively cut carbon emissions and help to mitigate climate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kern="1200" dirty="0">
              <a:solidFill>
                <a:schemeClr val="tx1"/>
              </a:solidFill>
              <a:effectLst/>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kern="1200" dirty="0">
                <a:solidFill>
                  <a:schemeClr val="tx1"/>
                </a:solidFill>
                <a:effectLst/>
                <a:latin typeface="Roboto" panose="02000000000000000000" pitchFamily="2" charset="0"/>
                <a:ea typeface="Roboto" panose="02000000000000000000" pitchFamily="2" charset="0"/>
                <a:cs typeface="+mn-cs"/>
              </a:rPr>
              <a:t>However the transition will lead to significant increase of metal and mineral extraction, which has own direct impacts on biodiversity (habitat loss, pollution, over-exploitation, as some climate change impacts) and reserves of key minerals are found in areas of high biodiversity value, which leads to a new risks for biodiversity.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kern="1200" dirty="0">
              <a:solidFill>
                <a:schemeClr val="tx1"/>
              </a:solidFill>
              <a:effectLst/>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kern="1200" dirty="0">
                <a:solidFill>
                  <a:schemeClr val="tx1"/>
                </a:solidFill>
                <a:effectLst/>
                <a:latin typeface="Roboto" panose="02000000000000000000" pitchFamily="2" charset="0"/>
                <a:ea typeface="Roboto" panose="02000000000000000000" pitchFamily="2" charset="0"/>
                <a:cs typeface="+mn-cs"/>
              </a:rPr>
              <a:t>The WEF’s 2020 Report presented within the previous section outlined four key transitions for mining and metals.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tx1"/>
              </a:solidFill>
              <a:effectLst/>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dirty="0">
                <a:solidFill>
                  <a:schemeClr val="tx1"/>
                </a:solidFill>
                <a:latin typeface="Roboto" panose="02000000000000000000" pitchFamily="2" charset="0"/>
                <a:ea typeface="Roboto" panose="02000000000000000000" pitchFamily="2" charset="0"/>
              </a:rPr>
              <a:t>Circular and resource efficient models – developing and implementing ways to reduce the amount of new resources required to satisfy our consumption needs.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1" dirty="0">
              <a:solidFill>
                <a:schemeClr val="tx1"/>
              </a:solidFill>
              <a:latin typeface="Roboto" panose="02000000000000000000" pitchFamily="2" charset="0"/>
              <a:ea typeface="Roboto"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dirty="0">
                <a:solidFill>
                  <a:schemeClr val="tx1"/>
                </a:solidFill>
                <a:latin typeface="Roboto" panose="02000000000000000000" pitchFamily="2" charset="0"/>
                <a:ea typeface="Roboto" panose="02000000000000000000" pitchFamily="2" charset="0"/>
              </a:rPr>
              <a:t>Nature-positive metals and minerals extraction – striving to reduce the impact of extraction that is unavoidable in the metals and minerals sectors. This could include non-invasive exploration techniques, sustainable management of extractive sites, more-efficient extraction, and plans for extensive remediation of ecosystems and communities once extraction is complete.</a:t>
            </a:r>
          </a:p>
          <a:p>
            <a:pPr marL="228600" indent="-228600">
              <a:buFont typeface="+mj-lt"/>
              <a:buAutoNum type="arabicPeriod"/>
            </a:pPr>
            <a:endParaRPr lang="en-GB" sz="1000" b="1" dirty="0">
              <a:solidFill>
                <a:schemeClr val="tx1"/>
              </a:solidFill>
              <a:latin typeface="Roboto" panose="02000000000000000000" pitchFamily="2" charset="0"/>
              <a:ea typeface="Roboto" panose="02000000000000000000" pitchFamily="2" charset="0"/>
            </a:endParaRPr>
          </a:p>
          <a:p>
            <a:pPr marL="228600" indent="-228600">
              <a:buFont typeface="+mj-lt"/>
              <a:buAutoNum type="arabicPeriod"/>
            </a:pPr>
            <a:r>
              <a:rPr lang="en-GB" sz="1000" b="1" dirty="0">
                <a:solidFill>
                  <a:schemeClr val="tx1"/>
                </a:solidFill>
                <a:latin typeface="Roboto" panose="02000000000000000000" pitchFamily="2" charset="0"/>
                <a:ea typeface="Roboto" panose="02000000000000000000" pitchFamily="2" charset="0"/>
              </a:rPr>
              <a:t>Sustainable materials supply chains – working to integrate transparency and traceability into supply chains, which will help combat threat of illegal and environmentally degrading extractive activities. This could include conservation initiatives, mineral governance frameworks, new technologies and corporate commitments.</a:t>
            </a:r>
          </a:p>
          <a:p>
            <a:pPr marL="228600" indent="-228600">
              <a:buFont typeface="+mj-lt"/>
              <a:buAutoNum type="arabicPeriod"/>
            </a:pPr>
            <a:endParaRPr lang="en-GB" sz="1000" b="1" dirty="0">
              <a:solidFill>
                <a:schemeClr val="tx1"/>
              </a:solidFill>
              <a:latin typeface="Roboto" panose="02000000000000000000" pitchFamily="2" charset="0"/>
              <a:ea typeface="Roboto" panose="02000000000000000000" pitchFamily="2" charset="0"/>
            </a:endParaRPr>
          </a:p>
          <a:p>
            <a:pPr marL="228600" indent="-228600">
              <a:buFont typeface="+mj-lt"/>
              <a:buAutoNum type="arabicPeriod"/>
            </a:pPr>
            <a:r>
              <a:rPr lang="en-GB" sz="1000" b="1" dirty="0">
                <a:solidFill>
                  <a:schemeClr val="tx1"/>
                </a:solidFill>
                <a:latin typeface="Roboto" panose="02000000000000000000" pitchFamily="2" charset="0"/>
                <a:ea typeface="Roboto" panose="02000000000000000000" pitchFamily="2" charset="0"/>
              </a:rPr>
              <a:t>Ecosystem restoration &amp; avoided expansion – ensuring that companies stabilise and reduce the footprint of their activities on ecosystems and simultaneously working to restore already degraded ecosystems. This could include no-deforestation policies in commodity supply chains, high carbon stock and high-conservation value approaches, or use of nature-based solutions to achieve science-based emission reduction targets.</a:t>
            </a:r>
          </a:p>
          <a:p>
            <a:pPr marL="0" indent="0">
              <a:buFont typeface="+mj-lt"/>
              <a:buNone/>
            </a:pPr>
            <a:endParaRPr lang="en-GB" sz="1000" dirty="0">
              <a:solidFill>
                <a:schemeClr val="tx1"/>
              </a:solidFill>
              <a:latin typeface="Roboto" panose="02000000000000000000" pitchFamily="2" charset="0"/>
              <a:ea typeface="Roboto" panose="02000000000000000000" pitchFamily="2" charset="0"/>
            </a:endParaRPr>
          </a:p>
          <a:p>
            <a:pPr marL="0" indent="0">
              <a:buFont typeface="+mj-lt"/>
              <a:buNone/>
            </a:pPr>
            <a:r>
              <a:rPr lang="en-GB" sz="1000" dirty="0">
                <a:solidFill>
                  <a:schemeClr val="tx1"/>
                </a:solidFill>
                <a:latin typeface="Roboto" panose="02000000000000000000" pitchFamily="2" charset="0"/>
                <a:ea typeface="Roboto" panose="02000000000000000000" pitchFamily="2" charset="0"/>
              </a:rPr>
              <a:t>Sources: </a:t>
            </a:r>
            <a:br>
              <a:rPr lang="en-GB" sz="1000" dirty="0">
                <a:solidFill>
                  <a:schemeClr val="tx1"/>
                </a:solidFill>
                <a:latin typeface="Roboto" panose="02000000000000000000" pitchFamily="2" charset="0"/>
                <a:ea typeface="Roboto" panose="02000000000000000000" pitchFamily="2" charset="0"/>
              </a:rPr>
            </a:br>
            <a:r>
              <a:rPr lang="en-GB" sz="1000" dirty="0">
                <a:solidFill>
                  <a:schemeClr val="tx1"/>
                </a:solidFill>
                <a:latin typeface="Roboto" panose="02000000000000000000" pitchFamily="2" charset="0"/>
                <a:ea typeface="Roboto" panose="02000000000000000000" pitchFamily="2" charset="0"/>
              </a:rPr>
              <a:t>World Bank (2019) https://www.worldbank.org/en/news/infographic/2019/02/26/climate-smart-mining </a:t>
            </a:r>
          </a:p>
          <a:p>
            <a:pPr marL="0" indent="0">
              <a:buFont typeface="+mj-lt"/>
              <a:buNone/>
            </a:pPr>
            <a:r>
              <a:rPr lang="en-GB" sz="1000" dirty="0">
                <a:solidFill>
                  <a:schemeClr val="tx1"/>
                </a:solidFill>
                <a:latin typeface="Roboto" panose="02000000000000000000" pitchFamily="2" charset="0"/>
                <a:ea typeface="Roboto" panose="02000000000000000000" pitchFamily="2" charset="0"/>
              </a:rPr>
              <a:t>World Economic Forum (2020) http://www3.weforum.org/docs/WEF_The_Future_Of_Nature_And_Business_2020.pdf </a:t>
            </a:r>
          </a:p>
        </p:txBody>
      </p:sp>
      <p:sp>
        <p:nvSpPr>
          <p:cNvPr id="4" name="Slide Number Placeholder 3"/>
          <p:cNvSpPr>
            <a:spLocks noGrp="1"/>
          </p:cNvSpPr>
          <p:nvPr>
            <p:ph type="sldNum" sz="quarter" idx="5"/>
          </p:nvPr>
        </p:nvSpPr>
        <p:spPr/>
        <p:txBody>
          <a:bodyPr/>
          <a:lstStyle/>
          <a:p>
            <a:fld id="{2C507DDD-51E6-407E-BFA6-7569AD8C1136}" type="slidenum">
              <a:rPr lang="en-GB" smtClean="0"/>
              <a:t>30</a:t>
            </a:fld>
            <a:endParaRPr lang="en-GB"/>
          </a:p>
        </p:txBody>
      </p:sp>
    </p:spTree>
    <p:extLst>
      <p:ext uri="{BB962C8B-B14F-4D97-AF65-F5344CB8AC3E}">
        <p14:creationId xmlns:p14="http://schemas.microsoft.com/office/powerpoint/2010/main" val="24908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section will provide a background to ecosystem and species decline, and the drivers identified within the IPBES Report as well as the key messages of the recent Dasgupta Review]</a:t>
            </a:r>
          </a:p>
          <a:p>
            <a:endParaRPr lang="en-GB" dirty="0"/>
          </a:p>
          <a:p>
            <a:r>
              <a:rPr lang="en-GB" i="1" dirty="0"/>
              <a:t>Notes on slide transition:</a:t>
            </a:r>
          </a:p>
          <a:p>
            <a:pPr marL="171450" indent="-171450">
              <a:buFontTx/>
              <a:buChar char="-"/>
            </a:pPr>
            <a:r>
              <a:rPr lang="en-GB" i="1" dirty="0"/>
              <a:t>Slides 5 – 7 introduce some of the key findings from the IPBES Global Assessment demonstrating that species and ecosystems are in decline as a result of various direct and indirect drivers. </a:t>
            </a:r>
          </a:p>
          <a:p>
            <a:pPr marL="171450" indent="-171450">
              <a:buFontTx/>
              <a:buChar char="-"/>
            </a:pPr>
            <a:r>
              <a:rPr lang="en-GB" i="1" dirty="0"/>
              <a:t>Slides 7 – 9 build from this by introducing the Dasgupta Review which found that the imbalance between our demands on nature and nature’s ability to supply is leading to a decline in natural capital. </a:t>
            </a:r>
          </a:p>
          <a:p>
            <a:pPr marL="171450" indent="-171450">
              <a:buFontTx/>
              <a:buChar char="-"/>
            </a:pPr>
            <a:r>
              <a:rPr lang="en-GB" i="1" dirty="0"/>
              <a:t>Slide 10  shows the need for solutions that integrate biodiversity, climate and society to build resilience into the future.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i="1" dirty="0"/>
              <a:t>Slide 11 highlights the need to account for nature and shift financial flows to enhance stocks of natural assets.</a:t>
            </a:r>
          </a:p>
          <a:p>
            <a:pPr marL="171450" indent="-171450">
              <a:buFontTx/>
              <a:buChar char="-"/>
            </a:pPr>
            <a:endParaRPr lang="en-GB" i="1" dirty="0"/>
          </a:p>
        </p:txBody>
      </p:sp>
      <p:sp>
        <p:nvSpPr>
          <p:cNvPr id="4" name="Slide Number Placeholder 3"/>
          <p:cNvSpPr>
            <a:spLocks noGrp="1"/>
          </p:cNvSpPr>
          <p:nvPr>
            <p:ph type="sldNum" sz="quarter" idx="5"/>
          </p:nvPr>
        </p:nvSpPr>
        <p:spPr/>
        <p:txBody>
          <a:bodyPr/>
          <a:lstStyle/>
          <a:p>
            <a:fld id="{2C507DDD-51E6-407E-BFA6-7569AD8C1136}" type="slidenum">
              <a:rPr lang="en-GB" smtClean="0"/>
              <a:t>4</a:t>
            </a:fld>
            <a:endParaRPr lang="en-GB" dirty="0"/>
          </a:p>
        </p:txBody>
      </p:sp>
    </p:spTree>
    <p:extLst>
      <p:ext uri="{BB962C8B-B14F-4D97-AF65-F5344CB8AC3E}">
        <p14:creationId xmlns:p14="http://schemas.microsoft.com/office/powerpoint/2010/main" val="2165504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kern="1200" dirty="0">
                <a:solidFill>
                  <a:schemeClr val="tx1"/>
                </a:solidFill>
                <a:effectLst/>
                <a:latin typeface="Roboto" panose="02000000000000000000" pitchFamily="2" charset="0"/>
                <a:ea typeface="Roboto" panose="02000000000000000000" pitchFamily="2" charset="0"/>
                <a:cs typeface="+mn-cs"/>
              </a:rPr>
              <a:t>The IPIECA horizon scan </a:t>
            </a:r>
            <a:r>
              <a:rPr lang="en-GB" sz="1200" b="1" i="0" u="none" strike="noStrike" kern="1200" baseline="0" dirty="0">
                <a:solidFill>
                  <a:schemeClr val="tx1"/>
                </a:solidFill>
                <a:latin typeface="+mn-lt"/>
                <a:ea typeface="+mn-ea"/>
                <a:cs typeface="+mn-cs"/>
              </a:rPr>
              <a:t>provides a summary of biodiversity and ecosystem services issues and risks of key importance for the oil and gas industry in the near and long-term. </a:t>
            </a:r>
            <a:r>
              <a:rPr lang="en-GB" sz="1200" b="0" i="0" u="none" strike="noStrike" kern="1200" baseline="0" dirty="0">
                <a:solidFill>
                  <a:schemeClr val="tx1"/>
                </a:solidFill>
                <a:latin typeface="+mn-lt"/>
                <a:ea typeface="+mn-ea"/>
                <a:cs typeface="+mn-cs"/>
              </a:rPr>
              <a:t>These issues were identified and developed based on expert input, a literature review, as well as the priorities identified in a survey conducted in early 2020 across IPIECA members and relevant external stakeholders. The next slides explore key issues identified in 2021 and how ExxonMobil is responding to them. </a:t>
            </a:r>
            <a:endParaRPr lang="en-GB" sz="1000" b="0" i="0" kern="1200" dirty="0">
              <a:solidFill>
                <a:schemeClr val="tx1"/>
              </a:solidFill>
              <a:effectLst/>
              <a:latin typeface="Roboto" panose="02000000000000000000" pitchFamily="2" charset="0"/>
              <a:ea typeface="Roboto" panose="02000000000000000000" pitchFamily="2" charset="0"/>
              <a:cs typeface="+mn-cs"/>
            </a:endParaRP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indent="0">
              <a:buFont typeface="+mj-lt"/>
              <a:buNone/>
            </a:pPr>
            <a:r>
              <a:rPr lang="en-GB" sz="1000" b="0" dirty="0">
                <a:solidFill>
                  <a:schemeClr val="tx1"/>
                </a:solidFill>
                <a:latin typeface="Roboto" panose="02000000000000000000" pitchFamily="2" charset="0"/>
                <a:ea typeface="Roboto" panose="02000000000000000000" pitchFamily="2" charset="0"/>
              </a:rPr>
              <a:t>Sources: </a:t>
            </a:r>
          </a:p>
          <a:p>
            <a:pPr marL="0" indent="0">
              <a:buFont typeface="+mj-lt"/>
              <a:buNone/>
            </a:pPr>
            <a:r>
              <a:rPr lang="en-GB" sz="1000" b="0" dirty="0">
                <a:solidFill>
                  <a:schemeClr val="tx1"/>
                </a:solidFill>
                <a:latin typeface="Roboto" panose="02000000000000000000" pitchFamily="2" charset="0"/>
                <a:ea typeface="Roboto" panose="02000000000000000000" pitchFamily="2" charset="0"/>
              </a:rPr>
              <a:t>https://www.ipieca.org/resources/awareness-briefing/biodiversity-and-ecosystem-services-horizon-scanning-report-2021/</a:t>
            </a:r>
          </a:p>
        </p:txBody>
      </p:sp>
      <p:sp>
        <p:nvSpPr>
          <p:cNvPr id="4" name="Slide Number Placeholder 3"/>
          <p:cNvSpPr>
            <a:spLocks noGrp="1"/>
          </p:cNvSpPr>
          <p:nvPr>
            <p:ph type="sldNum" sz="quarter" idx="5"/>
          </p:nvPr>
        </p:nvSpPr>
        <p:spPr/>
        <p:txBody>
          <a:bodyPr/>
          <a:lstStyle/>
          <a:p>
            <a:fld id="{2C507DDD-51E6-407E-BFA6-7569AD8C1136}" type="slidenum">
              <a:rPr lang="en-GB" smtClean="0"/>
              <a:t>31</a:t>
            </a:fld>
            <a:endParaRPr lang="en-GB"/>
          </a:p>
        </p:txBody>
      </p:sp>
    </p:spTree>
    <p:extLst>
      <p:ext uri="{BB962C8B-B14F-4D97-AF65-F5344CB8AC3E}">
        <p14:creationId xmlns:p14="http://schemas.microsoft.com/office/powerpoint/2010/main" val="2183870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07DDD-51E6-407E-BFA6-7569AD8C1136}" type="slidenum">
              <a:rPr lang="en-GB" smtClean="0"/>
              <a:t>35</a:t>
            </a:fld>
            <a:endParaRPr lang="en-GB"/>
          </a:p>
        </p:txBody>
      </p:sp>
    </p:spTree>
    <p:extLst>
      <p:ext uri="{BB962C8B-B14F-4D97-AF65-F5344CB8AC3E}">
        <p14:creationId xmlns:p14="http://schemas.microsoft.com/office/powerpoint/2010/main" val="218687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7558">
              <a:defRPr/>
            </a:pPr>
            <a:r>
              <a:rPr lang="en-GB" sz="1000" b="1" dirty="0">
                <a:solidFill>
                  <a:schemeClr val="tx1"/>
                </a:solidFill>
                <a:latin typeface="Roboto"/>
                <a:ea typeface="Roboto" panose="02000000000000000000" pitchFamily="2" charset="0"/>
                <a:cs typeface="Arial" panose="020B0604020202020204" pitchFamily="34" charset="0"/>
              </a:rPr>
              <a:t>The 2019 Global Assessment by the Intergovernmental Science-Policy Platform on Biodiversity and Ecosystem Services, identified direct and indirect drivers of biodiversity loss.</a:t>
            </a:r>
          </a:p>
          <a:p>
            <a:pPr defTabSz="487558">
              <a:defRPr/>
            </a:pPr>
            <a:endParaRPr lang="en-GB" sz="1000" b="1" dirty="0">
              <a:solidFill>
                <a:schemeClr val="tx1"/>
              </a:solidFill>
              <a:latin typeface="Roboto" panose="02000000000000000000" pitchFamily="2" charset="0"/>
              <a:ea typeface="Roboto" panose="02000000000000000000" pitchFamily="2" charset="0"/>
              <a:cs typeface="Arial" panose="020B0604020202020204" pitchFamily="34" charset="0"/>
            </a:endParaRPr>
          </a:p>
          <a:p>
            <a:pPr defTabSz="487558">
              <a:defRPr/>
            </a:pPr>
            <a:r>
              <a:rPr lang="en-GB" sz="1000" b="1" dirty="0">
                <a:latin typeface="Roboto"/>
                <a:ea typeface="Roboto" panose="02000000000000000000" pitchFamily="2" charset="0"/>
                <a:cs typeface="Arial" panose="020B0604020202020204" pitchFamily="34" charset="0"/>
              </a:rPr>
              <a:t>All of the direct drivers are relevant to the mining sector.</a:t>
            </a:r>
          </a:p>
          <a:p>
            <a:pPr defTabSz="487558">
              <a:defRPr/>
            </a:pPr>
            <a:endParaRPr lang="en-GB" sz="1000" dirty="0">
              <a:latin typeface="Roboto" panose="02000000000000000000" pitchFamily="2" charset="0"/>
              <a:ea typeface="Roboto" panose="02000000000000000000" pitchFamily="2" charset="0"/>
              <a:cs typeface="Arial" panose="020B0604020202020204" pitchFamily="34" charset="0"/>
            </a:endParaRPr>
          </a:p>
          <a:p>
            <a:pPr defTabSz="487558">
              <a:defRPr/>
            </a:pPr>
            <a:r>
              <a:rPr lang="en-GB" sz="1000" b="1" dirty="0">
                <a:solidFill>
                  <a:schemeClr val="tx1"/>
                </a:solidFill>
                <a:latin typeface="Roboto" panose="02000000000000000000" pitchFamily="2" charset="0"/>
                <a:ea typeface="Roboto" panose="02000000000000000000" pitchFamily="2" charset="0"/>
                <a:cs typeface="Arial" panose="020B0604020202020204" pitchFamily="34" charset="0"/>
              </a:rPr>
              <a:t>The key messages of the report are:</a:t>
            </a:r>
          </a:p>
          <a:p>
            <a:pPr defTabSz="487558">
              <a:defRPr/>
            </a:pPr>
            <a:endParaRPr lang="en-GB" sz="1000" b="1" dirty="0">
              <a:solidFill>
                <a:schemeClr val="tx1"/>
              </a:solidFill>
              <a:latin typeface="Roboto" panose="02000000000000000000" pitchFamily="2" charset="0"/>
              <a:ea typeface="Roboto" panose="02000000000000000000" pitchFamily="2" charset="0"/>
              <a:cs typeface="Arial" panose="020B0604020202020204" pitchFamily="34" charset="0"/>
            </a:endParaRPr>
          </a:p>
          <a:p>
            <a:pPr marL="285750" lvl="0" indent="-285750">
              <a:buFont typeface="Arial" panose="020B0604020202020204" pitchFamily="34" charset="0"/>
              <a:buChar char="•"/>
            </a:pPr>
            <a:r>
              <a:rPr lang="en-GB" sz="1000" b="1" dirty="0">
                <a:solidFill>
                  <a:schemeClr val="tx1"/>
                </a:solidFill>
                <a:latin typeface="Roboto" panose="02000000000000000000" pitchFamily="2" charset="0"/>
                <a:ea typeface="Roboto" panose="02000000000000000000" pitchFamily="2" charset="0"/>
              </a:rPr>
              <a:t>Nature and its contribution to people is deteriorating;</a:t>
            </a:r>
          </a:p>
          <a:p>
            <a:pPr marL="285750" lvl="0" indent="-285750">
              <a:buFont typeface="Arial" panose="020B0604020202020204" pitchFamily="34" charset="0"/>
              <a:buChar char="•"/>
            </a:pPr>
            <a:r>
              <a:rPr lang="en-GB" sz="1000" b="1" dirty="0">
                <a:solidFill>
                  <a:schemeClr val="tx1"/>
                </a:solidFill>
                <a:latin typeface="Roboto" panose="02000000000000000000" pitchFamily="2" charset="0"/>
                <a:ea typeface="Roboto" panose="02000000000000000000" pitchFamily="2" charset="0"/>
              </a:rPr>
              <a:t>Direct and indirect drivers of biodiversity loss have accelerated over the past 50 years;</a:t>
            </a:r>
          </a:p>
          <a:p>
            <a:pPr marL="285750" lvl="0" indent="-285750">
              <a:buFont typeface="Arial" panose="020B0604020202020204" pitchFamily="34" charset="0"/>
              <a:buChar char="•"/>
            </a:pPr>
            <a:r>
              <a:rPr lang="en-GB" sz="1000" b="1" dirty="0">
                <a:solidFill>
                  <a:schemeClr val="tx1"/>
                </a:solidFill>
                <a:latin typeface="Roboto" panose="02000000000000000000" pitchFamily="2" charset="0"/>
                <a:ea typeface="Roboto" panose="02000000000000000000" pitchFamily="2" charset="0"/>
              </a:rPr>
              <a:t>We can’t meet our short term conservation goals, and will only meet longer term goals with transformative change;</a:t>
            </a:r>
          </a:p>
          <a:p>
            <a:pPr marL="285750" lvl="0" indent="-285750">
              <a:buFont typeface="Arial" panose="020B0604020202020204" pitchFamily="34" charset="0"/>
              <a:buChar char="•"/>
            </a:pPr>
            <a:r>
              <a:rPr lang="en-GB" sz="1000" b="1" dirty="0">
                <a:solidFill>
                  <a:schemeClr val="tx1"/>
                </a:solidFill>
                <a:latin typeface="Roboto" panose="02000000000000000000" pitchFamily="2" charset="0"/>
                <a:ea typeface="Roboto" panose="02000000000000000000" pitchFamily="2" charset="0"/>
              </a:rPr>
              <a:t>Nature can be conserved and sustainably used if we make urgent and concerted efforts.</a:t>
            </a:r>
          </a:p>
          <a:p>
            <a:pPr marL="285750" lvl="0" indent="-285750">
              <a:buFont typeface="Arial" panose="020B0604020202020204" pitchFamily="34" charset="0"/>
              <a:buChar char="•"/>
            </a:pPr>
            <a:endParaRPr lang="en-GB" sz="1000" b="1" dirty="0">
              <a:solidFill>
                <a:schemeClr val="tx1"/>
              </a:solidFill>
              <a:latin typeface="Roboto" panose="02000000000000000000" pitchFamily="2" charset="0"/>
              <a:ea typeface="Roboto" panose="02000000000000000000" pitchFamily="2" charset="0"/>
            </a:endParaRPr>
          </a:p>
          <a:p>
            <a:pPr defTabSz="487558">
              <a:defRPr/>
            </a:pPr>
            <a:r>
              <a:rPr lang="en-GB" sz="1000" b="0" i="1" dirty="0">
                <a:solidFill>
                  <a:schemeClr val="tx1"/>
                </a:solidFill>
                <a:latin typeface="Roboto" panose="02000000000000000000" pitchFamily="2" charset="0"/>
                <a:ea typeface="Roboto" panose="02000000000000000000" pitchFamily="2" charset="0"/>
                <a:cs typeface="Arial" panose="020B0604020202020204" pitchFamily="34" charset="0"/>
              </a:rPr>
              <a:t>Graphic (from left to right):</a:t>
            </a:r>
          </a:p>
          <a:p>
            <a:pPr marL="228600" indent="-228600" defTabSz="487558">
              <a:buAutoNum type="arabicParenBoth"/>
              <a:defRPr/>
            </a:pPr>
            <a:r>
              <a:rPr lang="en-GB" sz="1000" b="0" i="1" dirty="0">
                <a:solidFill>
                  <a:schemeClr val="tx1"/>
                </a:solidFill>
                <a:latin typeface="Roboto" panose="02000000000000000000" pitchFamily="2" charset="0"/>
                <a:ea typeface="Roboto" panose="02000000000000000000" pitchFamily="2" charset="0"/>
                <a:cs typeface="Arial" panose="020B0604020202020204" pitchFamily="34" charset="0"/>
              </a:rPr>
              <a:t>Indirect drivers (such as sociocultural behaviours) and direct drivers (such as land use change) impact the terrestrial, freshwater and marine spheres of nature.</a:t>
            </a:r>
          </a:p>
          <a:p>
            <a:pPr marL="228600" indent="-228600" defTabSz="487558">
              <a:buAutoNum type="arabicParenBoth"/>
              <a:defRPr/>
            </a:pPr>
            <a:r>
              <a:rPr lang="en-GB" sz="1000" b="0" i="1" dirty="0">
                <a:solidFill>
                  <a:schemeClr val="tx1"/>
                </a:solidFill>
                <a:latin typeface="Roboto" panose="02000000000000000000" pitchFamily="2" charset="0"/>
                <a:ea typeface="Roboto" panose="02000000000000000000" pitchFamily="2" charset="0"/>
                <a:cs typeface="Arial" panose="020B0604020202020204" pitchFamily="34" charset="0"/>
              </a:rPr>
              <a:t>Land use change has the biggest impact in the terrestrial sphere (ca. 30%), while direct exploitation has the biggest impact in the marine sphere (ca. 35%).</a:t>
            </a:r>
          </a:p>
          <a:p>
            <a:pPr marL="228600" indent="-228600" defTabSz="487558">
              <a:buAutoNum type="arabicParenBoth"/>
              <a:defRPr/>
            </a:pPr>
            <a:r>
              <a:rPr lang="en-GB" sz="1000" b="0" i="1" dirty="0">
                <a:solidFill>
                  <a:schemeClr val="tx1"/>
                </a:solidFill>
                <a:latin typeface="Roboto" panose="02000000000000000000" pitchFamily="2" charset="0"/>
                <a:ea typeface="Roboto" panose="02000000000000000000" pitchFamily="2" charset="0"/>
                <a:cs typeface="Arial" panose="020B0604020202020204" pitchFamily="34" charset="0"/>
              </a:rPr>
              <a:t>Examples of declines in nature for all three spheres are provided in the list on the right.</a:t>
            </a:r>
            <a:endParaRPr lang="en-GB" sz="1000" b="1" dirty="0">
              <a:solidFill>
                <a:schemeClr val="tx1"/>
              </a:solidFill>
              <a:latin typeface="Roboto" panose="02000000000000000000" pitchFamily="2" charset="0"/>
              <a:ea typeface="Roboto" panose="02000000000000000000" pitchFamily="2" charset="0"/>
            </a:endParaRPr>
          </a:p>
          <a:p>
            <a:pPr marL="0" lvl="0" indent="0">
              <a:buFont typeface="Arial" panose="020B0604020202020204" pitchFamily="34" charset="0"/>
              <a:buNone/>
            </a:pPr>
            <a:endParaRPr lang="en-GB" sz="1000" b="1" dirty="0">
              <a:solidFill>
                <a:schemeClr val="tx1"/>
              </a:solidFill>
              <a:latin typeface="Roboto" panose="02000000000000000000" pitchFamily="2" charset="0"/>
              <a:ea typeface="Roboto" panose="02000000000000000000" pitchFamily="2" charset="0"/>
            </a:endParaRPr>
          </a:p>
          <a:p>
            <a:pPr marL="0" lvl="0" indent="0">
              <a:buFont typeface="Arial" panose="020B0604020202020204" pitchFamily="34" charset="0"/>
              <a:buNone/>
            </a:pPr>
            <a:r>
              <a:rPr lang="en-GB" sz="1000" b="0" dirty="0">
                <a:solidFill>
                  <a:schemeClr val="tx1"/>
                </a:solidFill>
                <a:latin typeface="Roboto" panose="02000000000000000000" pitchFamily="2" charset="0"/>
                <a:ea typeface="Roboto" panose="02000000000000000000" pitchFamily="2" charset="0"/>
              </a:rPr>
              <a:t>Source: https://www.ipbes.net/global-assessment </a:t>
            </a:r>
          </a:p>
        </p:txBody>
      </p:sp>
      <p:sp>
        <p:nvSpPr>
          <p:cNvPr id="4" name="Slide Number Placeholder 3"/>
          <p:cNvSpPr>
            <a:spLocks noGrp="1"/>
          </p:cNvSpPr>
          <p:nvPr>
            <p:ph type="sldNum" sz="quarter" idx="5"/>
          </p:nvPr>
        </p:nvSpPr>
        <p:spPr/>
        <p:txBody>
          <a:bodyPr/>
          <a:lstStyle/>
          <a:p>
            <a:fld id="{2C507DDD-51E6-407E-BFA6-7569AD8C1136}" type="slidenum">
              <a:rPr lang="en-GB" smtClean="0"/>
              <a:t>5</a:t>
            </a:fld>
            <a:endParaRPr lang="en-GB" dirty="0"/>
          </a:p>
        </p:txBody>
      </p:sp>
    </p:spTree>
    <p:extLst>
      <p:ext uri="{BB962C8B-B14F-4D97-AF65-F5344CB8AC3E}">
        <p14:creationId xmlns:p14="http://schemas.microsoft.com/office/powerpoint/2010/main" val="374860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These drivers now threaten species with extinction more than ever before. The IPBES report highlights around 1 million species are potentially at risk of global extinction (IPBES, 2019)</a:t>
            </a:r>
          </a:p>
          <a:p>
            <a:endParaRPr lang="en-GB" dirty="0"/>
          </a:p>
          <a:p>
            <a:r>
              <a:rPr lang="en-GB" i="1" dirty="0"/>
              <a:t>The image shows the percentage of species threatened with extinction in taxonomic groups by the International Union for Conservation of Nature (IUCN) Red List of Threatened Species. Groups are ordered according to the best estimate for the percentage of extant species considered threatened. </a:t>
            </a:r>
          </a:p>
          <a:p>
            <a:endParaRPr lang="en-GB" dirty="0"/>
          </a:p>
          <a:p>
            <a:r>
              <a:rPr lang="en-GB" dirty="0"/>
              <a:t>Source: https://www.ipbes.net/global-assessment</a:t>
            </a:r>
          </a:p>
          <a:p>
            <a:endParaRPr lang="en-GB" dirty="0"/>
          </a:p>
        </p:txBody>
      </p:sp>
      <p:sp>
        <p:nvSpPr>
          <p:cNvPr id="4" name="Slide Number Placeholder 3"/>
          <p:cNvSpPr>
            <a:spLocks noGrp="1"/>
          </p:cNvSpPr>
          <p:nvPr>
            <p:ph type="sldNum" sz="quarter" idx="5"/>
          </p:nvPr>
        </p:nvSpPr>
        <p:spPr/>
        <p:txBody>
          <a:bodyPr/>
          <a:lstStyle/>
          <a:p>
            <a:fld id="{2C507DDD-51E6-407E-BFA6-7569AD8C1136}" type="slidenum">
              <a:rPr lang="en-GB" smtClean="0"/>
              <a:t>6</a:t>
            </a:fld>
            <a:endParaRPr lang="en-GB" dirty="0"/>
          </a:p>
        </p:txBody>
      </p:sp>
    </p:spTree>
    <p:extLst>
      <p:ext uri="{BB962C8B-B14F-4D97-AF65-F5344CB8AC3E}">
        <p14:creationId xmlns:p14="http://schemas.microsoft.com/office/powerpoint/2010/main" val="362006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world’s species and ecosystem services are in decline which affects natures’ ability to provide services to people. These cannot be easily replaced or replicated when lost. (IPBES,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Roboto" panose="02000000000000000000" pitchFamily="2" charset="0"/>
                <a:ea typeface="Roboto" panose="02000000000000000000" pitchFamily="2" charset="0"/>
              </a:rPr>
              <a:t>Source: https://www.ipbes.net/global-assessment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2C507DDD-51E6-407E-BFA6-7569AD8C1136}" type="slidenum">
              <a:rPr lang="en-GB" smtClean="0"/>
              <a:t>7</a:t>
            </a:fld>
            <a:endParaRPr lang="en-GB" dirty="0"/>
          </a:p>
        </p:txBody>
      </p:sp>
    </p:spTree>
    <p:extLst>
      <p:ext uri="{BB962C8B-B14F-4D97-AF65-F5344CB8AC3E}">
        <p14:creationId xmlns:p14="http://schemas.microsoft.com/office/powerpoint/2010/main" val="4021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recent release of the Dasgupta review focusses on the imbalance between our demands on nature and nature’s ability to supply described as the impact inequality. </a:t>
            </a:r>
          </a:p>
          <a:p>
            <a:endParaRPr lang="en-GB" b="1" dirty="0"/>
          </a:p>
          <a:p>
            <a:r>
              <a:rPr lang="en-GB" b="1" dirty="0"/>
              <a:t>We as a society are accumulating produced and human capital at the expense of natural capital by prioritising economic growth and development, leading to devasting costs to Nature. (Dasgupta Review, 2021)</a:t>
            </a:r>
          </a:p>
          <a:p>
            <a:endParaRPr lang="en-GB" b="1" dirty="0"/>
          </a:p>
          <a:p>
            <a:r>
              <a:rPr lang="en-GB" b="0" i="1" dirty="0"/>
              <a:t>The image shows </a:t>
            </a:r>
            <a:r>
              <a:rPr lang="en-GB" b="0" i="1" dirty="0" err="1"/>
              <a:t>Managi</a:t>
            </a:r>
            <a:r>
              <a:rPr lang="en-GB" b="0" i="1" dirty="0"/>
              <a:t> and Kumar’s estimates of global per capita accounting values of the three classes of capital goods over the period of 1992 to 2014. Globally produced capital per head doubled and human capital per head increased by ~13%, but the value of natural capital per head has declined by nearly 40%.</a:t>
            </a:r>
          </a:p>
          <a:p>
            <a:endParaRPr lang="en-GB" b="0" dirty="0"/>
          </a:p>
          <a:p>
            <a:r>
              <a:rPr lang="en-GB" b="0" dirty="0"/>
              <a:t>Source: https://assets.publishing.service.gov.uk/government/uploads/system/uploads/attachment_data/file/962785/The_Economics_of_Biodiversity_The_Dasgupta_Review_Full_Report.pdf </a:t>
            </a:r>
          </a:p>
          <a:p>
            <a:r>
              <a:rPr lang="en-GB" b="0" dirty="0"/>
              <a:t>Original Image Source: https://www.taylorfrancis.com/books/inclusive-wealth-report-2018-shunsuke-managi-pushpam-kumar/e/10.4324/9781351002080 </a:t>
            </a:r>
          </a:p>
        </p:txBody>
      </p:sp>
      <p:sp>
        <p:nvSpPr>
          <p:cNvPr id="4" name="Slide Number Placeholder 3"/>
          <p:cNvSpPr>
            <a:spLocks noGrp="1"/>
          </p:cNvSpPr>
          <p:nvPr>
            <p:ph type="sldNum" sz="quarter" idx="5"/>
          </p:nvPr>
        </p:nvSpPr>
        <p:spPr/>
        <p:txBody>
          <a:bodyPr/>
          <a:lstStyle/>
          <a:p>
            <a:fld id="{2C507DDD-51E6-407E-BFA6-7569AD8C1136}" type="slidenum">
              <a:rPr lang="en-GB" smtClean="0"/>
              <a:t>8</a:t>
            </a:fld>
            <a:endParaRPr lang="en-GB"/>
          </a:p>
        </p:txBody>
      </p:sp>
    </p:spTree>
    <p:extLst>
      <p:ext uri="{BB962C8B-B14F-4D97-AF65-F5344CB8AC3E}">
        <p14:creationId xmlns:p14="http://schemas.microsoft.com/office/powerpoint/2010/main" val="164719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Human, produced and natural capital are all interconnected, with our economy being embedded with biodiversity and not external to it. </a:t>
            </a:r>
          </a:p>
          <a:p>
            <a:endParaRPr lang="en-GB" b="1" dirty="0"/>
          </a:p>
          <a:p>
            <a:r>
              <a:rPr lang="en-GB" b="1" dirty="0"/>
              <a:t>Biodiversity enables the biosphere/nature to be productive, resilient and adaptable, reducing the risks and uncertainty posed to society and the economy. </a:t>
            </a:r>
            <a:endParaRPr lang="en-GB" b="1" dirty="0">
              <a:cs typeface="Calibri"/>
            </a:endParaRPr>
          </a:p>
          <a:p>
            <a:endParaRPr lang="en-GB" b="1" dirty="0"/>
          </a:p>
          <a:p>
            <a:r>
              <a:rPr lang="en-GB" b="1" dirty="0"/>
              <a:t>Despite the interlinkages between our economy and nature, the goods and services which nature provides, is not reflected within the ways we measure wealth.</a:t>
            </a:r>
          </a:p>
          <a:p>
            <a:endParaRPr lang="en-GB" b="1" dirty="0"/>
          </a:p>
          <a:p>
            <a:r>
              <a:rPr lang="en-GB" b="1" dirty="0"/>
              <a:t>This means nature/biodiversity being undervalued in economic terms and the depreciation of natural capital is not accounted for (Dasgupta Review, 2021)</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Source: https://assets.publishing.service.gov.uk/government/uploads/system/uploads/attachment_data/file/962785/The_Economics_of_Biodiversity_The_Dasgupta_Review_Full_Report.pdf </a:t>
            </a:r>
          </a:p>
          <a:p>
            <a:endParaRPr lang="en-GB" b="1" dirty="0"/>
          </a:p>
        </p:txBody>
      </p:sp>
      <p:sp>
        <p:nvSpPr>
          <p:cNvPr id="4" name="Slide Number Placeholder 3"/>
          <p:cNvSpPr>
            <a:spLocks noGrp="1"/>
          </p:cNvSpPr>
          <p:nvPr>
            <p:ph type="sldNum" sz="quarter" idx="5"/>
          </p:nvPr>
        </p:nvSpPr>
        <p:spPr/>
        <p:txBody>
          <a:bodyPr/>
          <a:lstStyle/>
          <a:p>
            <a:fld id="{2C507DDD-51E6-407E-BFA6-7569AD8C1136}" type="slidenum">
              <a:rPr lang="en-GB" smtClean="0"/>
              <a:t>9</a:t>
            </a:fld>
            <a:endParaRPr lang="en-GB"/>
          </a:p>
        </p:txBody>
      </p:sp>
    </p:spTree>
    <p:extLst>
      <p:ext uri="{BB962C8B-B14F-4D97-AF65-F5344CB8AC3E}">
        <p14:creationId xmlns:p14="http://schemas.microsoft.com/office/powerpoint/2010/main" val="1201725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Our systems are coupled and solutions need to focus on the interactions among climate, ecosystems &amp; biodiversity and human society. If not tackled correctly these can form the basis of emerging risks but with urgent and timely actions there are opportunities to build towards climate resiliency, ecosystem &amp; planetary health and human health and wellbeing.</a:t>
            </a:r>
          </a:p>
          <a:p>
            <a:endParaRPr lang="en-GB" dirty="0"/>
          </a:p>
          <a:p>
            <a:r>
              <a:rPr lang="en-GB" dirty="0"/>
              <a:t>Source: https://www.ipcc.ch/report/ar6/wg2/downloads/report/IPCC_AR6_WGII_SummaryForPolicymakers.pdf </a:t>
            </a:r>
          </a:p>
        </p:txBody>
      </p:sp>
      <p:sp>
        <p:nvSpPr>
          <p:cNvPr id="4" name="Slide Number Placeholder 3"/>
          <p:cNvSpPr>
            <a:spLocks noGrp="1"/>
          </p:cNvSpPr>
          <p:nvPr>
            <p:ph type="sldNum" sz="quarter" idx="5"/>
          </p:nvPr>
        </p:nvSpPr>
        <p:spPr/>
        <p:txBody>
          <a:bodyPr/>
          <a:lstStyle/>
          <a:p>
            <a:fld id="{EA30778E-8ED7-4D13-9372-CDD7B82CE452}" type="slidenum">
              <a:rPr lang="en-GB" smtClean="0"/>
              <a:t>10</a:t>
            </a:fld>
            <a:endParaRPr lang="en-GB"/>
          </a:p>
        </p:txBody>
      </p:sp>
    </p:spTree>
    <p:extLst>
      <p:ext uri="{BB962C8B-B14F-4D97-AF65-F5344CB8AC3E}">
        <p14:creationId xmlns:p14="http://schemas.microsoft.com/office/powerpoint/2010/main" val="2403619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C05D959-419D-6042-A41C-9B90F39C2E71}"/>
              </a:ext>
            </a:extLst>
          </p:cNvPr>
          <p:cNvSpPr>
            <a:spLocks noGrp="1"/>
          </p:cNvSpPr>
          <p:nvPr>
            <p:ph type="pic" sz="quarter" idx="13"/>
          </p:nvPr>
        </p:nvSpPr>
        <p:spPr>
          <a:xfrm>
            <a:off x="1" y="0"/>
            <a:ext cx="6114476" cy="6857999"/>
          </a:xfrm>
          <a:prstGeom prst="rect">
            <a:avLst/>
          </a:prstGeom>
        </p:spPr>
        <p:txBody>
          <a:bodyPr/>
          <a:lstStyle>
            <a:lvl1pPr marL="0" indent="0" algn="ctr">
              <a:buFontTx/>
              <a:buNone/>
              <a:defRPr sz="1800" baseline="0">
                <a:solidFill>
                  <a:srgbClr val="D2CAB8"/>
                </a:solidFill>
                <a:latin typeface="Arial" panose="020B0604020202020204" pitchFamily="34" charset="0"/>
              </a:defRPr>
            </a:lvl1pPr>
          </a:lstStyle>
          <a:p>
            <a:endParaRPr lang="en-US"/>
          </a:p>
        </p:txBody>
      </p:sp>
      <p:sp>
        <p:nvSpPr>
          <p:cNvPr id="10" name="Text Placeholder 9">
            <a:extLst>
              <a:ext uri="{FF2B5EF4-FFF2-40B4-BE49-F238E27FC236}">
                <a16:creationId xmlns:a16="http://schemas.microsoft.com/office/drawing/2014/main" id="{8C979BFD-5C13-884A-AD10-5FE37E2A81E6}"/>
              </a:ext>
            </a:extLst>
          </p:cNvPr>
          <p:cNvSpPr>
            <a:spLocks noGrp="1"/>
          </p:cNvSpPr>
          <p:nvPr>
            <p:ph type="body" sz="quarter" idx="10" hasCustomPrompt="1"/>
          </p:nvPr>
        </p:nvSpPr>
        <p:spPr>
          <a:xfrm>
            <a:off x="6406736" y="1930029"/>
            <a:ext cx="5194300" cy="1166481"/>
          </a:xfrm>
          <a:prstGeom prst="rect">
            <a:avLst/>
          </a:prstGeom>
        </p:spPr>
        <p:txBody>
          <a:bodyPr/>
          <a:lstStyle>
            <a:lvl1pPr marL="0" indent="0" algn="ctr">
              <a:lnSpc>
                <a:spcPct val="120000"/>
              </a:lnSpc>
              <a:spcBef>
                <a:spcPts val="400"/>
              </a:spcBef>
              <a:spcAft>
                <a:spcPts val="600"/>
              </a:spcAft>
              <a:buFontTx/>
              <a:buNone/>
              <a:defRPr sz="4000" spc="10" baseline="0">
                <a:ln>
                  <a:noFill/>
                </a:ln>
                <a:solidFill>
                  <a:schemeClr val="tx1"/>
                </a:solidFill>
              </a:defRPr>
            </a:lvl1pPr>
          </a:lstStyle>
          <a:p>
            <a:pPr lvl="0"/>
            <a:r>
              <a:rPr lang="en-US"/>
              <a:t>Title</a:t>
            </a:r>
          </a:p>
        </p:txBody>
      </p:sp>
      <p:sp>
        <p:nvSpPr>
          <p:cNvPr id="15" name="Text Placeholder 13">
            <a:extLst>
              <a:ext uri="{FF2B5EF4-FFF2-40B4-BE49-F238E27FC236}">
                <a16:creationId xmlns:a16="http://schemas.microsoft.com/office/drawing/2014/main" id="{38BEDFC6-F3A4-3448-94D1-61C43AD19A23}"/>
              </a:ext>
            </a:extLst>
          </p:cNvPr>
          <p:cNvSpPr>
            <a:spLocks noGrp="1"/>
          </p:cNvSpPr>
          <p:nvPr>
            <p:ph type="body" sz="quarter" idx="12" hasCustomPrompt="1"/>
          </p:nvPr>
        </p:nvSpPr>
        <p:spPr>
          <a:xfrm>
            <a:off x="6580567" y="5570601"/>
            <a:ext cx="4840288" cy="383475"/>
          </a:xfrm>
          <a:prstGeom prst="rect">
            <a:avLst/>
          </a:prstGeom>
        </p:spPr>
        <p:txBody>
          <a:bodyPr/>
          <a:lstStyle>
            <a:lvl1pPr marL="0" indent="0" algn="ctr">
              <a:buFontTx/>
              <a:buNone/>
              <a:defRPr sz="2000" b="0" i="0" cap="all" spc="200" baseline="0">
                <a:ln>
                  <a:noFill/>
                </a:ln>
                <a:solidFill>
                  <a:srgbClr val="A9A392"/>
                </a:solidFill>
                <a:latin typeface="+mn-lt"/>
              </a:defRPr>
            </a:lvl1pPr>
          </a:lstStyle>
          <a:p>
            <a:pPr lvl="0"/>
            <a:r>
              <a:rPr lang="en-US"/>
              <a:t>Year</a:t>
            </a:r>
          </a:p>
        </p:txBody>
      </p:sp>
      <p:sp>
        <p:nvSpPr>
          <p:cNvPr id="18" name="Text Placeholder 13">
            <a:extLst>
              <a:ext uri="{FF2B5EF4-FFF2-40B4-BE49-F238E27FC236}">
                <a16:creationId xmlns:a16="http://schemas.microsoft.com/office/drawing/2014/main" id="{E3490190-DD44-8948-A963-BCAF8D7B4476}"/>
              </a:ext>
            </a:extLst>
          </p:cNvPr>
          <p:cNvSpPr>
            <a:spLocks noGrp="1"/>
          </p:cNvSpPr>
          <p:nvPr>
            <p:ph type="body" sz="quarter" idx="14" hasCustomPrompt="1"/>
          </p:nvPr>
        </p:nvSpPr>
        <p:spPr>
          <a:xfrm rot="16200000">
            <a:off x="-891636" y="5532439"/>
            <a:ext cx="2103057" cy="185610"/>
          </a:xfrm>
          <a:prstGeom prst="rect">
            <a:avLst/>
          </a:prstGeom>
        </p:spPr>
        <p:txBody>
          <a:bodyPr/>
          <a:lstStyle>
            <a:lvl1pPr marL="0" indent="0" algn="l">
              <a:buFontTx/>
              <a:buNone/>
              <a:defRPr sz="800" b="0" i="0" cap="all" spc="0" baseline="0">
                <a:solidFill>
                  <a:srgbClr val="A9A392"/>
                </a:solidFill>
                <a:latin typeface="Arial" panose="020B0604020202020204" pitchFamily="34" charset="0"/>
              </a:defRPr>
            </a:lvl1pPr>
          </a:lstStyle>
          <a:p>
            <a:pPr lvl="0"/>
            <a:r>
              <a:rPr lang="en-US"/>
              <a:t>Credit: XXX</a:t>
            </a:r>
          </a:p>
        </p:txBody>
      </p:sp>
      <p:sp>
        <p:nvSpPr>
          <p:cNvPr id="4" name="Text Placeholder 3"/>
          <p:cNvSpPr>
            <a:spLocks noGrp="1"/>
          </p:cNvSpPr>
          <p:nvPr>
            <p:ph type="body" sz="quarter" idx="16" hasCustomPrompt="1"/>
          </p:nvPr>
        </p:nvSpPr>
        <p:spPr>
          <a:xfrm>
            <a:off x="6406736" y="3217659"/>
            <a:ext cx="5200650" cy="1165225"/>
          </a:xfrm>
          <a:prstGeom prst="rect">
            <a:avLst/>
          </a:prstGeom>
        </p:spPr>
        <p:txBody>
          <a:bodyPr/>
          <a:lstStyle>
            <a:lvl1pPr marL="0" indent="0">
              <a:buNone/>
              <a:defRPr sz="1600" b="0" baseline="0">
                <a:ln>
                  <a:noFill/>
                </a:ln>
                <a:solidFill>
                  <a:srgbClr val="A9A392"/>
                </a:solidFill>
              </a:defRPr>
            </a:lvl1pPr>
          </a:lstStyle>
          <a:p>
            <a:pPr lvl="0"/>
            <a:r>
              <a:rPr lang="en-US"/>
              <a:t>Names of presenters</a:t>
            </a:r>
          </a:p>
        </p:txBody>
      </p:sp>
      <p:sp>
        <p:nvSpPr>
          <p:cNvPr id="13" name="Text Placeholder 3"/>
          <p:cNvSpPr>
            <a:spLocks noGrp="1"/>
          </p:cNvSpPr>
          <p:nvPr>
            <p:ph type="body" sz="quarter" idx="17" hasCustomPrompt="1"/>
          </p:nvPr>
        </p:nvSpPr>
        <p:spPr>
          <a:xfrm>
            <a:off x="6413180" y="4405117"/>
            <a:ext cx="5200650" cy="1165225"/>
          </a:xfrm>
          <a:prstGeom prst="rect">
            <a:avLst/>
          </a:prstGeom>
        </p:spPr>
        <p:txBody>
          <a:bodyPr/>
          <a:lstStyle>
            <a:lvl1pPr marL="0" indent="0" algn="ctr">
              <a:buNone/>
              <a:defRPr sz="3600" b="0" baseline="0">
                <a:ln>
                  <a:noFill/>
                </a:ln>
                <a:solidFill>
                  <a:srgbClr val="0070C0"/>
                </a:solidFill>
              </a:defRPr>
            </a:lvl1pPr>
          </a:lstStyle>
          <a:p>
            <a:pPr lvl="0"/>
            <a:r>
              <a:rPr lang="en-US"/>
              <a:t>Name of Proteus partner</a:t>
            </a:r>
          </a:p>
        </p:txBody>
      </p:sp>
      <p:sp>
        <p:nvSpPr>
          <p:cNvPr id="7" name="TextBox 6"/>
          <p:cNvSpPr txBox="1"/>
          <p:nvPr userDrawn="1"/>
        </p:nvSpPr>
        <p:spPr>
          <a:xfrm>
            <a:off x="12535382" y="259079"/>
            <a:ext cx="2639027" cy="2000548"/>
          </a:xfrm>
          <a:prstGeom prst="rect">
            <a:avLst/>
          </a:prstGeom>
          <a:noFill/>
        </p:spPr>
        <p:txBody>
          <a:bodyPr wrap="square" rtlCol="0">
            <a:spAutoFit/>
          </a:bodyPr>
          <a:lstStyle/>
          <a:p>
            <a:r>
              <a:rPr lang="en-GB" b="1"/>
              <a:t>Layout Guide</a:t>
            </a:r>
          </a:p>
          <a:p>
            <a:endParaRPr lang="en-GB" sz="1400" b="0" i="1">
              <a:solidFill>
                <a:srgbClr val="FF0000"/>
              </a:solidFill>
            </a:endParaRPr>
          </a:p>
          <a:p>
            <a:r>
              <a:rPr lang="en-GB" sz="1400" b="0" i="1">
                <a:solidFill>
                  <a:srgbClr val="FF0000"/>
                </a:solidFill>
              </a:rPr>
              <a:t>Be aware: The grey box has to added manually for each slide!</a:t>
            </a:r>
          </a:p>
          <a:p>
            <a:r>
              <a:rPr lang="en-GB" sz="1400" b="0" i="0">
                <a:solidFill>
                  <a:schemeClr val="tx1"/>
                </a:solidFill>
              </a:rPr>
              <a:t>(just</a:t>
            </a:r>
            <a:r>
              <a:rPr lang="en-GB" sz="1400" b="0" i="0" baseline="0">
                <a:solidFill>
                  <a:schemeClr val="tx1"/>
                </a:solidFill>
              </a:rPr>
              <a:t> copy and paste previous slide)</a:t>
            </a:r>
            <a:endParaRPr lang="en-GB" sz="1400" b="0" i="0">
              <a:solidFill>
                <a:schemeClr val="tx1"/>
              </a:solidFill>
            </a:endParaRPr>
          </a:p>
          <a:p>
            <a:endParaRPr lang="en-GB" b="1"/>
          </a:p>
          <a:p>
            <a:endParaRPr lang="en-GB" b="1"/>
          </a:p>
        </p:txBody>
      </p:sp>
      <p:pic>
        <p:nvPicPr>
          <p:cNvPr id="11" name="Picture 10" descr="A close up of a logo&#10;&#10;Description automatically generated">
            <a:extLst>
              <a:ext uri="{FF2B5EF4-FFF2-40B4-BE49-F238E27FC236}">
                <a16:creationId xmlns:a16="http://schemas.microsoft.com/office/drawing/2014/main" id="{824EF218-2645-4E7D-BE95-102AD79C3F4D}"/>
              </a:ext>
            </a:extLst>
          </p:cNvPr>
          <p:cNvPicPr>
            <a:picLocks noChangeAspect="1"/>
          </p:cNvPicPr>
          <p:nvPr userDrawn="1"/>
        </p:nvPicPr>
        <p:blipFill>
          <a:blip r:embed="rId2"/>
          <a:stretch>
            <a:fillRect/>
          </a:stretch>
        </p:blipFill>
        <p:spPr>
          <a:xfrm>
            <a:off x="7844156" y="901452"/>
            <a:ext cx="2302167" cy="739033"/>
          </a:xfrm>
          <a:prstGeom prst="rect">
            <a:avLst/>
          </a:prstGeom>
        </p:spPr>
      </p:pic>
    </p:spTree>
    <p:extLst>
      <p:ext uri="{BB962C8B-B14F-4D97-AF65-F5344CB8AC3E}">
        <p14:creationId xmlns:p14="http://schemas.microsoft.com/office/powerpoint/2010/main" val="24175272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icture (below)">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576D019C-307A-D54F-900F-9590CF307CAC}"/>
              </a:ext>
            </a:extLst>
          </p:cNvPr>
          <p:cNvSpPr>
            <a:spLocks noGrp="1"/>
          </p:cNvSpPr>
          <p:nvPr>
            <p:ph type="body" sz="quarter" idx="11" hasCustomPrompt="1"/>
          </p:nvPr>
        </p:nvSpPr>
        <p:spPr>
          <a:xfrm>
            <a:off x="505808" y="695517"/>
            <a:ext cx="11155840" cy="523684"/>
          </a:xfrm>
          <a:prstGeom prst="rect">
            <a:avLst/>
          </a:prstGeom>
        </p:spPr>
        <p:txBody>
          <a:bodyPr/>
          <a:lstStyle>
            <a:lvl1pPr marL="0" indent="0" algn="l">
              <a:buFontTx/>
              <a:buNone/>
              <a:defRPr sz="3400" b="0" i="0" cap="all" spc="200" baseline="0">
                <a:solidFill>
                  <a:srgbClr val="00B0F0"/>
                </a:solidFill>
                <a:latin typeface="+mn-lt"/>
              </a:defRPr>
            </a:lvl1pPr>
          </a:lstStyle>
          <a:p>
            <a:pPr lvl="0"/>
            <a:r>
              <a:rPr lang="en-US"/>
              <a:t>Title</a:t>
            </a:r>
          </a:p>
        </p:txBody>
      </p:sp>
      <p:sp>
        <p:nvSpPr>
          <p:cNvPr id="8" name="Text Placeholder 13">
            <a:extLst>
              <a:ext uri="{FF2B5EF4-FFF2-40B4-BE49-F238E27FC236}">
                <a16:creationId xmlns:a16="http://schemas.microsoft.com/office/drawing/2014/main" id="{86B802DC-C6EE-8348-A8E3-071D8A2FD453}"/>
              </a:ext>
            </a:extLst>
          </p:cNvPr>
          <p:cNvSpPr>
            <a:spLocks noGrp="1"/>
          </p:cNvSpPr>
          <p:nvPr>
            <p:ph type="body" sz="quarter" idx="13" hasCustomPrompt="1"/>
          </p:nvPr>
        </p:nvSpPr>
        <p:spPr>
          <a:xfrm>
            <a:off x="505808" y="1347789"/>
            <a:ext cx="11155840" cy="3166337"/>
          </a:xfrm>
          <a:prstGeom prst="rect">
            <a:avLst/>
          </a:prstGeom>
        </p:spPr>
        <p:txBody>
          <a:bodyPr lIns="90000"/>
          <a:lstStyle>
            <a:lvl1pPr marL="285750" indent="-285750" algn="l">
              <a:lnSpc>
                <a:spcPct val="140000"/>
              </a:lnSpc>
              <a:spcAft>
                <a:spcPts val="600"/>
              </a:spcAft>
              <a:buFont typeface="Arial" panose="020B0604020202020204" pitchFamily="34" charset="0"/>
              <a:buChar char="•"/>
              <a:defRPr sz="2100" b="0" i="0" cap="none" spc="150" baseline="0">
                <a:solidFill>
                  <a:schemeClr val="tx1"/>
                </a:solidFill>
                <a:latin typeface="Roboto Light" panose="02000000000000000000" pitchFamily="2" charset="0"/>
                <a:ea typeface="Roboto Light" panose="02000000000000000000" pitchFamily="2" charset="0"/>
              </a:defRPr>
            </a:lvl1pPr>
          </a:lstStyle>
          <a:p>
            <a:pPr lvl="0"/>
            <a:r>
              <a:rPr lang="en-US"/>
              <a:t>Bullet points</a:t>
            </a:r>
          </a:p>
        </p:txBody>
      </p:sp>
      <p:sp>
        <p:nvSpPr>
          <p:cNvPr id="4" name="Picture Placeholder 2"/>
          <p:cNvSpPr>
            <a:spLocks noGrp="1"/>
          </p:cNvSpPr>
          <p:nvPr>
            <p:ph type="pic" sz="quarter" idx="14"/>
          </p:nvPr>
        </p:nvSpPr>
        <p:spPr>
          <a:xfrm>
            <a:off x="1928" y="5146766"/>
            <a:ext cx="12190072" cy="1711233"/>
          </a:xfrm>
          <a:prstGeom prst="rect">
            <a:avLst/>
          </a:prstGeom>
        </p:spPr>
        <p:txBody>
          <a:bodyPr/>
          <a:lstStyle>
            <a:lvl1pPr marL="0" indent="0">
              <a:buNone/>
              <a:defRPr>
                <a:solidFill>
                  <a:schemeClr val="bg2">
                    <a:lumMod val="75000"/>
                  </a:schemeClr>
                </a:solidFill>
              </a:defRPr>
            </a:lvl1pPr>
          </a:lstStyle>
          <a:p>
            <a:endParaRPr lang="en-GB"/>
          </a:p>
        </p:txBody>
      </p:sp>
    </p:spTree>
    <p:extLst>
      <p:ext uri="{BB962C8B-B14F-4D97-AF65-F5344CB8AC3E}">
        <p14:creationId xmlns:p14="http://schemas.microsoft.com/office/powerpoint/2010/main" val="3968622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C05D959-419D-6042-A41C-9B90F39C2E71}"/>
              </a:ext>
            </a:extLst>
          </p:cNvPr>
          <p:cNvSpPr>
            <a:spLocks noGrp="1"/>
          </p:cNvSpPr>
          <p:nvPr>
            <p:ph type="pic" sz="quarter" idx="13" hasCustomPrompt="1"/>
          </p:nvPr>
        </p:nvSpPr>
        <p:spPr>
          <a:xfrm>
            <a:off x="6096000" y="0"/>
            <a:ext cx="6096000" cy="6857999"/>
          </a:xfrm>
          <a:prstGeom prst="rect">
            <a:avLst/>
          </a:prstGeom>
        </p:spPr>
        <p:txBody>
          <a:bodyPr/>
          <a:lstStyle>
            <a:lvl1pPr marL="0" indent="0" algn="ctr">
              <a:buFontTx/>
              <a:buNone/>
              <a:defRPr sz="1800" baseline="0">
                <a:solidFill>
                  <a:srgbClr val="D2CAB8"/>
                </a:solidFill>
                <a:latin typeface="Arial" panose="020B0604020202020204" pitchFamily="34" charset="0"/>
              </a:defRPr>
            </a:lvl1pPr>
          </a:lstStyle>
          <a:p>
            <a:r>
              <a:rPr lang="en-US"/>
              <a:t>picture</a:t>
            </a:r>
          </a:p>
        </p:txBody>
      </p:sp>
      <p:sp>
        <p:nvSpPr>
          <p:cNvPr id="18" name="Text Placeholder 13">
            <a:extLst>
              <a:ext uri="{FF2B5EF4-FFF2-40B4-BE49-F238E27FC236}">
                <a16:creationId xmlns:a16="http://schemas.microsoft.com/office/drawing/2014/main" id="{E3490190-DD44-8948-A963-BCAF8D7B4476}"/>
              </a:ext>
            </a:extLst>
          </p:cNvPr>
          <p:cNvSpPr>
            <a:spLocks noGrp="1"/>
          </p:cNvSpPr>
          <p:nvPr>
            <p:ph type="body" sz="quarter" idx="14" hasCustomPrompt="1"/>
          </p:nvPr>
        </p:nvSpPr>
        <p:spPr>
          <a:xfrm rot="5400000">
            <a:off x="10980579" y="1193515"/>
            <a:ext cx="2103057" cy="185610"/>
          </a:xfrm>
          <a:prstGeom prst="rect">
            <a:avLst/>
          </a:prstGeom>
        </p:spPr>
        <p:txBody>
          <a:bodyPr/>
          <a:lstStyle>
            <a:lvl1pPr marL="0" indent="0" algn="l">
              <a:buFontTx/>
              <a:buNone/>
              <a:defRPr sz="800" b="0" i="0" cap="all" spc="0" baseline="0">
                <a:solidFill>
                  <a:srgbClr val="A9A392"/>
                </a:solidFill>
                <a:latin typeface="Arial" panose="020B0604020202020204" pitchFamily="34" charset="0"/>
              </a:defRPr>
            </a:lvl1pPr>
          </a:lstStyle>
          <a:p>
            <a:pPr lvl="0"/>
            <a:r>
              <a:rPr lang="en-US"/>
              <a:t>Credit: XXX</a:t>
            </a:r>
          </a:p>
        </p:txBody>
      </p:sp>
      <p:sp>
        <p:nvSpPr>
          <p:cNvPr id="5" name="Text Placeholder 13">
            <a:extLst>
              <a:ext uri="{FF2B5EF4-FFF2-40B4-BE49-F238E27FC236}">
                <a16:creationId xmlns:a16="http://schemas.microsoft.com/office/drawing/2014/main" id="{E94B3009-108C-994E-8753-0731901AD461}"/>
              </a:ext>
            </a:extLst>
          </p:cNvPr>
          <p:cNvSpPr>
            <a:spLocks noGrp="1"/>
          </p:cNvSpPr>
          <p:nvPr>
            <p:ph type="body" sz="quarter" idx="12" hasCustomPrompt="1"/>
          </p:nvPr>
        </p:nvSpPr>
        <p:spPr>
          <a:xfrm>
            <a:off x="548641" y="4554415"/>
            <a:ext cx="5315712" cy="752439"/>
          </a:xfrm>
          <a:prstGeom prst="rect">
            <a:avLst/>
          </a:prstGeom>
        </p:spPr>
        <p:txBody>
          <a:bodyPr anchor="b" anchorCtr="0"/>
          <a:lstStyle>
            <a:lvl1pPr marL="0" indent="0" algn="ctr">
              <a:buFontTx/>
              <a:buNone/>
              <a:defRPr sz="1600" b="0" i="0" cap="all" spc="200" baseline="0">
                <a:solidFill>
                  <a:srgbClr val="53626F"/>
                </a:solidFill>
                <a:latin typeface="Arial" panose="020B0604020202020204" pitchFamily="34" charset="0"/>
              </a:defRPr>
            </a:lvl1pPr>
          </a:lstStyle>
          <a:p>
            <a:pPr lvl="0"/>
            <a:r>
              <a:rPr lang="en-US"/>
              <a:t>Contact information / Logos etc.</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85" y="5677286"/>
            <a:ext cx="2030840" cy="595377"/>
          </a:xfrm>
          <a:prstGeom prst="rect">
            <a:avLst/>
          </a:prstGeom>
        </p:spPr>
      </p:pic>
      <p:sp>
        <p:nvSpPr>
          <p:cNvPr id="11" name="Text Placeholder 9">
            <a:extLst>
              <a:ext uri="{FF2B5EF4-FFF2-40B4-BE49-F238E27FC236}">
                <a16:creationId xmlns:a16="http://schemas.microsoft.com/office/drawing/2014/main" id="{8C979BFD-5C13-884A-AD10-5FE37E2A81E6}"/>
              </a:ext>
            </a:extLst>
          </p:cNvPr>
          <p:cNvSpPr>
            <a:spLocks noGrp="1"/>
          </p:cNvSpPr>
          <p:nvPr>
            <p:ph type="body" sz="quarter" idx="10" hasCustomPrompt="1"/>
          </p:nvPr>
        </p:nvSpPr>
        <p:spPr>
          <a:xfrm>
            <a:off x="670053" y="1475032"/>
            <a:ext cx="5194300" cy="1166481"/>
          </a:xfrm>
          <a:prstGeom prst="rect">
            <a:avLst/>
          </a:prstGeom>
        </p:spPr>
        <p:txBody>
          <a:bodyPr/>
          <a:lstStyle>
            <a:lvl1pPr marL="0" indent="0" algn="ctr">
              <a:lnSpc>
                <a:spcPct val="120000"/>
              </a:lnSpc>
              <a:spcBef>
                <a:spcPts val="400"/>
              </a:spcBef>
              <a:spcAft>
                <a:spcPts val="600"/>
              </a:spcAft>
              <a:buFontTx/>
              <a:buNone/>
              <a:defRPr sz="4000" spc="10" baseline="0">
                <a:ln>
                  <a:noFill/>
                </a:ln>
                <a:solidFill>
                  <a:schemeClr val="tx1"/>
                </a:solidFill>
                <a:latin typeface="Roboto" panose="02000000000000000000" pitchFamily="2" charset="0"/>
                <a:ea typeface="Roboto" panose="02000000000000000000" pitchFamily="2" charset="0"/>
              </a:defRPr>
            </a:lvl1pPr>
          </a:lstStyle>
          <a:p>
            <a:pPr lvl="0"/>
            <a:r>
              <a:rPr lang="en-US"/>
              <a:t>Title</a:t>
            </a:r>
          </a:p>
        </p:txBody>
      </p:sp>
      <p:sp>
        <p:nvSpPr>
          <p:cNvPr id="12" name="Text Placeholder 3"/>
          <p:cNvSpPr>
            <a:spLocks noGrp="1"/>
          </p:cNvSpPr>
          <p:nvPr>
            <p:ph type="body" sz="quarter" idx="17" hasCustomPrompt="1"/>
          </p:nvPr>
        </p:nvSpPr>
        <p:spPr>
          <a:xfrm>
            <a:off x="670053" y="2846387"/>
            <a:ext cx="5200650" cy="1165225"/>
          </a:xfrm>
          <a:prstGeom prst="rect">
            <a:avLst/>
          </a:prstGeom>
        </p:spPr>
        <p:txBody>
          <a:bodyPr/>
          <a:lstStyle>
            <a:lvl1pPr marL="0" indent="0" algn="ctr">
              <a:buNone/>
              <a:defRPr sz="3600" b="0" baseline="0">
                <a:ln>
                  <a:noFill/>
                </a:ln>
                <a:solidFill>
                  <a:srgbClr val="0070C0"/>
                </a:solidFill>
                <a:latin typeface="Roboto" panose="02000000000000000000" pitchFamily="2" charset="0"/>
                <a:ea typeface="Roboto" panose="02000000000000000000" pitchFamily="2" charset="0"/>
              </a:defRPr>
            </a:lvl1pPr>
          </a:lstStyle>
          <a:p>
            <a:pPr lvl="0"/>
            <a:r>
              <a:rPr lang="en-US"/>
              <a:t>Name of Proteus partner</a:t>
            </a:r>
          </a:p>
        </p:txBody>
      </p:sp>
      <p:pic>
        <p:nvPicPr>
          <p:cNvPr id="9" name="Picture 8" descr="A close up of a logo&#10;&#10;Description automatically generated">
            <a:extLst>
              <a:ext uri="{FF2B5EF4-FFF2-40B4-BE49-F238E27FC236}">
                <a16:creationId xmlns:a16="http://schemas.microsoft.com/office/drawing/2014/main" id="{9A3A2619-45E6-4705-A2C1-9C66B5AF7968}"/>
              </a:ext>
            </a:extLst>
          </p:cNvPr>
          <p:cNvPicPr>
            <a:picLocks noChangeAspect="1"/>
          </p:cNvPicPr>
          <p:nvPr userDrawn="1"/>
        </p:nvPicPr>
        <p:blipFill>
          <a:blip r:embed="rId3"/>
          <a:stretch>
            <a:fillRect/>
          </a:stretch>
        </p:blipFill>
        <p:spPr>
          <a:xfrm>
            <a:off x="3546131" y="5577839"/>
            <a:ext cx="1844491" cy="592111"/>
          </a:xfrm>
          <a:prstGeom prst="rect">
            <a:avLst/>
          </a:prstGeom>
        </p:spPr>
      </p:pic>
    </p:spTree>
    <p:extLst>
      <p:ext uri="{BB962C8B-B14F-4D97-AF65-F5344CB8AC3E}">
        <p14:creationId xmlns:p14="http://schemas.microsoft.com/office/powerpoint/2010/main" val="3603092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35C6B-2893-6A4E-B020-7AA043D3AF99}"/>
              </a:ext>
            </a:extLst>
          </p:cNvPr>
          <p:cNvSpPr txBox="1"/>
          <p:nvPr userDrawn="1"/>
        </p:nvSpPr>
        <p:spPr>
          <a:xfrm>
            <a:off x="12859173" y="-25400"/>
            <a:ext cx="2844800" cy="379656"/>
          </a:xfrm>
          <a:prstGeom prst="rect">
            <a:avLst/>
          </a:prstGeom>
          <a:noFill/>
        </p:spPr>
        <p:txBody>
          <a:bodyPr wrap="square" rtlCol="0">
            <a:spAutoFit/>
          </a:bodyPr>
          <a:lstStyle/>
          <a:p>
            <a:pPr marL="0" marR="0" lvl="0" indent="0" algn="l" defTabSz="277104"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000000"/>
                </a:solidFill>
                <a:effectLst/>
                <a:uLnTx/>
                <a:uFillTx/>
                <a:latin typeface="Arial" panose="020B0604020202020204"/>
                <a:ea typeface="+mn-ea"/>
                <a:cs typeface="+mn-cs"/>
              </a:rPr>
              <a:t>Layout guide</a:t>
            </a:r>
          </a:p>
        </p:txBody>
      </p:sp>
      <p:sp>
        <p:nvSpPr>
          <p:cNvPr id="7" name="TextBox 6">
            <a:extLst>
              <a:ext uri="{FF2B5EF4-FFF2-40B4-BE49-F238E27FC236}">
                <a16:creationId xmlns:a16="http://schemas.microsoft.com/office/drawing/2014/main" id="{9CB0C322-C8BD-4143-9006-E3ECF055A3A9}"/>
              </a:ext>
            </a:extLst>
          </p:cNvPr>
          <p:cNvSpPr txBox="1"/>
          <p:nvPr userDrawn="1"/>
        </p:nvSpPr>
        <p:spPr>
          <a:xfrm>
            <a:off x="12876107" y="640477"/>
            <a:ext cx="3786293" cy="2554545"/>
          </a:xfrm>
          <a:prstGeom prst="rect">
            <a:avLst/>
          </a:prstGeom>
          <a:noFill/>
        </p:spPr>
        <p:txBody>
          <a:bodyPr wrap="square" rtlCol="0">
            <a:spAutoFit/>
          </a:bodyPr>
          <a:lstStyle/>
          <a:p>
            <a:pPr marL="0" marR="0" lvl="0" indent="0" algn="l" defTabSz="27710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Plain logo slide </a:t>
            </a:r>
          </a:p>
          <a:p>
            <a:pPr marL="0" marR="0" lvl="0" indent="0" algn="l" defTabSz="277104"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 panose="020B0604020202020204"/>
              <a:ea typeface="+mn-ea"/>
              <a:cs typeface="+mn-cs"/>
            </a:endParaRPr>
          </a:p>
          <a:p>
            <a:pPr marL="228594" marR="0" lvl="0" indent="-228594" algn="l" defTabSz="2771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Please do not edit this slide.</a:t>
            </a:r>
          </a:p>
          <a:p>
            <a:pPr marL="228594" marR="0" lvl="0" indent="-228594" algn="l" defTabSz="27710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28594" marR="0" lvl="0" indent="-228594" algn="l" defTabSz="2771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You can use this slide between talks at an event, during a questions and answers session etc.</a:t>
            </a:r>
          </a:p>
          <a:p>
            <a:pPr marL="228594" marR="0" lvl="0" indent="-228594" algn="l" defTabSz="27710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AEEF"/>
              </a:solidFill>
              <a:effectLst/>
              <a:uLnTx/>
              <a:uFillTx/>
              <a:latin typeface="Arial" panose="020B0604020202020204"/>
              <a:ea typeface="+mn-ea"/>
              <a:cs typeface="+mn-cs"/>
            </a:endParaRPr>
          </a:p>
          <a:p>
            <a:pPr marL="228594" marR="0" lvl="0" indent="-228594" algn="l" defTabSz="27710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AEEF"/>
              </a:solidFill>
              <a:effectLst/>
              <a:uLnTx/>
              <a:uFillTx/>
              <a:latin typeface="Arial" panose="020B0604020202020204"/>
              <a:ea typeface="+mn-ea"/>
              <a:cs typeface="+mn-cs"/>
            </a:endParaRPr>
          </a:p>
          <a:p>
            <a:pPr marL="0" marR="0" lvl="0" indent="0" algn="l" defTabSz="27710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AEE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B79E0967-727B-254F-ACDF-C024AB1FD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633" y="2483015"/>
            <a:ext cx="6422734" cy="1891969"/>
          </a:xfrm>
          <a:prstGeom prst="rect">
            <a:avLst/>
          </a:prstGeom>
        </p:spPr>
      </p:pic>
    </p:spTree>
    <p:extLst>
      <p:ext uri="{BB962C8B-B14F-4D97-AF65-F5344CB8AC3E}">
        <p14:creationId xmlns:p14="http://schemas.microsoft.com/office/powerpoint/2010/main" val="10526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Bullet Point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81A97B-40A5-DF42-8C02-3503FF7021D2}"/>
              </a:ext>
            </a:extLst>
          </p:cNvPr>
          <p:cNvSpPr txBox="1"/>
          <p:nvPr userDrawn="1"/>
        </p:nvSpPr>
        <p:spPr>
          <a:xfrm>
            <a:off x="12876107" y="666973"/>
            <a:ext cx="3657600" cy="2062103"/>
          </a:xfrm>
          <a:prstGeom prst="rect">
            <a:avLst/>
          </a:prstGeom>
          <a:noFill/>
        </p:spPr>
        <p:txBody>
          <a:bodyPr wrap="square" rtlCol="0">
            <a:spAutoFit/>
          </a:bodyPr>
          <a:lstStyle/>
          <a:p>
            <a:r>
              <a:rPr lang="en-GB" sz="1600" b="1">
                <a:solidFill>
                  <a:srgbClr val="000000"/>
                </a:solidFill>
              </a:rPr>
              <a:t>Large bullet point slide</a:t>
            </a:r>
          </a:p>
          <a:p>
            <a:endParaRPr lang="en-GB" sz="1600" b="1">
              <a:solidFill>
                <a:srgbClr val="000000"/>
              </a:solidFill>
            </a:endParaRPr>
          </a:p>
          <a:p>
            <a:pPr marL="228594" indent="-228594">
              <a:buFont typeface="Arial" panose="020B0604020202020204" pitchFamily="34" charset="0"/>
              <a:buChar char="•"/>
            </a:pPr>
            <a:r>
              <a:rPr lang="en-GB" sz="1600">
                <a:solidFill>
                  <a:srgbClr val="000000"/>
                </a:solidFill>
              </a:rPr>
              <a:t>You can use this slide to create simple lists.</a:t>
            </a:r>
          </a:p>
          <a:p>
            <a:pPr marL="228594" indent="-228594">
              <a:buFont typeface="Arial" panose="020B0604020202020204" pitchFamily="34" charset="0"/>
              <a:buChar char="•"/>
            </a:pPr>
            <a:endParaRPr lang="en-GB" sz="1600">
              <a:solidFill>
                <a:srgbClr val="000000"/>
              </a:solidFill>
            </a:endParaRPr>
          </a:p>
          <a:p>
            <a:pPr marL="228594" indent="-228594">
              <a:buFont typeface="Arial" panose="020B0604020202020204" pitchFamily="34" charset="0"/>
              <a:buChar char="•"/>
            </a:pPr>
            <a:r>
              <a:rPr lang="en-GB" sz="1600">
                <a:solidFill>
                  <a:srgbClr val="000000"/>
                </a:solidFill>
              </a:rPr>
              <a:t>Please do not add images to this slide.</a:t>
            </a:r>
          </a:p>
          <a:p>
            <a:endParaRPr lang="en-GB" sz="1600">
              <a:solidFill>
                <a:schemeClr val="tx1"/>
              </a:solidFill>
            </a:endParaRPr>
          </a:p>
        </p:txBody>
      </p:sp>
      <p:sp>
        <p:nvSpPr>
          <p:cNvPr id="5" name="TextBox 4">
            <a:extLst>
              <a:ext uri="{FF2B5EF4-FFF2-40B4-BE49-F238E27FC236}">
                <a16:creationId xmlns:a16="http://schemas.microsoft.com/office/drawing/2014/main" id="{686EA2F5-7031-FD4D-AE0A-D0D993626FC9}"/>
              </a:ext>
            </a:extLst>
          </p:cNvPr>
          <p:cNvSpPr txBox="1"/>
          <p:nvPr userDrawn="1"/>
        </p:nvSpPr>
        <p:spPr>
          <a:xfrm>
            <a:off x="12876107" y="2672478"/>
            <a:ext cx="3149600" cy="3539430"/>
          </a:xfrm>
          <a:prstGeom prst="rect">
            <a:avLst/>
          </a:prstGeom>
          <a:noFill/>
        </p:spPr>
        <p:txBody>
          <a:bodyPr wrap="square" rtlCol="0">
            <a:spAutoFit/>
          </a:bodyPr>
          <a:lstStyle/>
          <a:p>
            <a:r>
              <a:rPr lang="en-GB" sz="1600" b="1">
                <a:solidFill>
                  <a:srgbClr val="000000"/>
                </a:solidFill>
              </a:rPr>
              <a:t>Fonts</a:t>
            </a:r>
          </a:p>
          <a:p>
            <a:endParaRPr lang="en-GB" sz="1600" b="1">
              <a:solidFill>
                <a:srgbClr val="000000"/>
              </a:solidFill>
            </a:endParaRPr>
          </a:p>
          <a:p>
            <a:pPr marL="228594" indent="-228594">
              <a:buFont typeface="Arial" panose="020B0604020202020204" pitchFamily="34" charset="0"/>
              <a:buChar char="•"/>
            </a:pPr>
            <a:r>
              <a:rPr lang="en-GB" sz="1600">
                <a:solidFill>
                  <a:srgbClr val="000000"/>
                </a:solidFill>
              </a:rPr>
              <a:t>Please use Arial Bold, 36pt for the title. </a:t>
            </a:r>
          </a:p>
          <a:p>
            <a:pPr marL="228594" indent="-228594">
              <a:buFont typeface="Arial" panose="020B0604020202020204" pitchFamily="34" charset="0"/>
              <a:buChar char="•"/>
            </a:pPr>
            <a:endParaRPr lang="en-GB" sz="1600">
              <a:solidFill>
                <a:srgbClr val="000000"/>
              </a:solidFill>
            </a:endParaRPr>
          </a:p>
          <a:p>
            <a:pPr marL="228594" indent="-228594">
              <a:buFont typeface="Arial" panose="020B0604020202020204" pitchFamily="34" charset="0"/>
              <a:buChar char="•"/>
            </a:pPr>
            <a:r>
              <a:rPr lang="en-GB" sz="1600">
                <a:solidFill>
                  <a:srgbClr val="000000"/>
                </a:solidFill>
              </a:rPr>
              <a:t>Arial 28pt for the main body text. </a:t>
            </a:r>
          </a:p>
          <a:p>
            <a:pPr marL="228594" indent="-228594">
              <a:buFont typeface="Arial" panose="020B0604020202020204" pitchFamily="34" charset="0"/>
              <a:buChar char="•"/>
            </a:pPr>
            <a:endParaRPr lang="en-GB" sz="1600">
              <a:solidFill>
                <a:srgbClr val="000000"/>
              </a:solidFill>
            </a:endParaRPr>
          </a:p>
          <a:p>
            <a:pPr marL="228594" indent="-228594">
              <a:buFont typeface="Arial" panose="020B0604020202020204" pitchFamily="34" charset="0"/>
              <a:buChar char="•"/>
            </a:pPr>
            <a:r>
              <a:rPr lang="en-GB" sz="1600">
                <a:solidFill>
                  <a:srgbClr val="000000"/>
                </a:solidFill>
              </a:rPr>
              <a:t>Sub-bullets should be size 24pt minimum.</a:t>
            </a:r>
          </a:p>
          <a:p>
            <a:pPr marL="228594" indent="-228594">
              <a:buFont typeface="Arial" panose="020B0604020202020204" pitchFamily="34" charset="0"/>
              <a:buChar char="•"/>
            </a:pPr>
            <a:endParaRPr lang="en-GB" sz="1600">
              <a:solidFill>
                <a:srgbClr val="000000"/>
              </a:solidFill>
            </a:endParaRPr>
          </a:p>
          <a:p>
            <a:pPr marL="228594" indent="-228594">
              <a:buFont typeface="Arial" panose="020B0604020202020204" pitchFamily="34" charset="0"/>
              <a:buChar char="•"/>
            </a:pPr>
            <a:r>
              <a:rPr lang="en-GB" sz="1600">
                <a:solidFill>
                  <a:srgbClr val="000000"/>
                </a:solidFill>
              </a:rPr>
              <a:t>Only the title should be in colour the rest must be in black for legibility.</a:t>
            </a:r>
          </a:p>
        </p:txBody>
      </p:sp>
      <p:sp>
        <p:nvSpPr>
          <p:cNvPr id="9" name="TextBox 8">
            <a:extLst>
              <a:ext uri="{FF2B5EF4-FFF2-40B4-BE49-F238E27FC236}">
                <a16:creationId xmlns:a16="http://schemas.microsoft.com/office/drawing/2014/main" id="{A1A1FBBF-F186-7444-B92C-33F2B95B2B81}"/>
              </a:ext>
            </a:extLst>
          </p:cNvPr>
          <p:cNvSpPr txBox="1"/>
          <p:nvPr userDrawn="1"/>
        </p:nvSpPr>
        <p:spPr>
          <a:xfrm>
            <a:off x="12859173" y="-25400"/>
            <a:ext cx="2844800" cy="379656"/>
          </a:xfrm>
          <a:prstGeom prst="rect">
            <a:avLst/>
          </a:prstGeom>
          <a:noFill/>
        </p:spPr>
        <p:txBody>
          <a:bodyPr wrap="square" rtlCol="0">
            <a:spAutoFit/>
          </a:bodyPr>
          <a:lstStyle/>
          <a:p>
            <a:r>
              <a:rPr lang="en-GB" sz="1867" b="1">
                <a:solidFill>
                  <a:srgbClr val="000000"/>
                </a:solidFill>
              </a:rPr>
              <a:t>Layout guide</a:t>
            </a:r>
          </a:p>
        </p:txBody>
      </p:sp>
      <p:sp>
        <p:nvSpPr>
          <p:cNvPr id="11" name="Text Placeholder 13">
            <a:extLst>
              <a:ext uri="{FF2B5EF4-FFF2-40B4-BE49-F238E27FC236}">
                <a16:creationId xmlns:a16="http://schemas.microsoft.com/office/drawing/2014/main" id="{55B2B244-AFFF-4BF3-A75F-D3AF3D39DF44}"/>
              </a:ext>
            </a:extLst>
          </p:cNvPr>
          <p:cNvSpPr>
            <a:spLocks noGrp="1"/>
          </p:cNvSpPr>
          <p:nvPr>
            <p:ph type="body" sz="quarter" idx="12" hasCustomPrompt="1"/>
          </p:nvPr>
        </p:nvSpPr>
        <p:spPr>
          <a:xfrm>
            <a:off x="505808" y="695517"/>
            <a:ext cx="7029311" cy="523684"/>
          </a:xfrm>
          <a:prstGeom prst="rect">
            <a:avLst/>
          </a:prstGeom>
        </p:spPr>
        <p:txBody>
          <a:bodyPr/>
          <a:lstStyle>
            <a:lvl1pPr marL="0" indent="0" algn="l">
              <a:buFontTx/>
              <a:buNone/>
              <a:defRPr sz="3400" b="0" i="0" cap="all" spc="200" baseline="0">
                <a:solidFill>
                  <a:srgbClr val="00B0F0"/>
                </a:solidFill>
                <a:latin typeface="+mj-lt"/>
              </a:defRPr>
            </a:lvl1pPr>
          </a:lstStyle>
          <a:p>
            <a:pPr lvl="0"/>
            <a:r>
              <a:rPr lang="en-US"/>
              <a:t>Title</a:t>
            </a:r>
          </a:p>
        </p:txBody>
      </p:sp>
      <p:sp>
        <p:nvSpPr>
          <p:cNvPr id="12" name="Text Placeholder 13">
            <a:extLst>
              <a:ext uri="{FF2B5EF4-FFF2-40B4-BE49-F238E27FC236}">
                <a16:creationId xmlns:a16="http://schemas.microsoft.com/office/drawing/2014/main" id="{7D82023A-3987-4AB5-AC99-1EF8A59C763B}"/>
              </a:ext>
            </a:extLst>
          </p:cNvPr>
          <p:cNvSpPr>
            <a:spLocks noGrp="1"/>
          </p:cNvSpPr>
          <p:nvPr>
            <p:ph type="body" sz="quarter" idx="13" hasCustomPrompt="1"/>
          </p:nvPr>
        </p:nvSpPr>
        <p:spPr>
          <a:xfrm>
            <a:off x="505808" y="1347789"/>
            <a:ext cx="7029311" cy="5065203"/>
          </a:xfrm>
          <a:prstGeom prst="rect">
            <a:avLst/>
          </a:prstGeom>
        </p:spPr>
        <p:txBody>
          <a:bodyPr lIns="90000"/>
          <a:lstStyle>
            <a:lvl1pPr marL="285750" indent="-285750" algn="l">
              <a:lnSpc>
                <a:spcPct val="140000"/>
              </a:lnSpc>
              <a:spcAft>
                <a:spcPts val="600"/>
              </a:spcAft>
              <a:buFont typeface="Arial" panose="020B0604020202020204" pitchFamily="34" charset="0"/>
              <a:buChar char="•"/>
              <a:defRPr sz="2100" b="0" i="0" cap="none" spc="150" baseline="0">
                <a:solidFill>
                  <a:schemeClr val="tx1"/>
                </a:solidFill>
                <a:latin typeface="Roboto Light" panose="02000000000000000000" pitchFamily="2" charset="0"/>
                <a:ea typeface="Roboto Light" panose="02000000000000000000" pitchFamily="2" charset="0"/>
              </a:defRPr>
            </a:lvl1pPr>
          </a:lstStyle>
          <a:p>
            <a:pPr lvl="0"/>
            <a:r>
              <a:rPr lang="en-US"/>
              <a:t>Bullet points</a:t>
            </a:r>
          </a:p>
        </p:txBody>
      </p:sp>
    </p:spTree>
    <p:extLst>
      <p:ext uri="{BB962C8B-B14F-4D97-AF65-F5344CB8AC3E}">
        <p14:creationId xmlns:p14="http://schemas.microsoft.com/office/powerpoint/2010/main" val="96888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For infographics, diagrams and use by designer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E432B4-31DC-D047-BDE4-23339FE87FAF}"/>
              </a:ext>
            </a:extLst>
          </p:cNvPr>
          <p:cNvSpPr txBox="1"/>
          <p:nvPr userDrawn="1"/>
        </p:nvSpPr>
        <p:spPr>
          <a:xfrm>
            <a:off x="12859173" y="-25400"/>
            <a:ext cx="2844800" cy="379656"/>
          </a:xfrm>
          <a:prstGeom prst="rect">
            <a:avLst/>
          </a:prstGeom>
          <a:noFill/>
        </p:spPr>
        <p:txBody>
          <a:bodyPr wrap="square" rtlCol="0">
            <a:spAutoFit/>
          </a:bodyPr>
          <a:lstStyle/>
          <a:p>
            <a:r>
              <a:rPr lang="en-GB" sz="1867" b="1">
                <a:solidFill>
                  <a:srgbClr val="000000"/>
                </a:solidFill>
              </a:rPr>
              <a:t>Layout guide</a:t>
            </a:r>
          </a:p>
        </p:txBody>
      </p:sp>
      <p:sp>
        <p:nvSpPr>
          <p:cNvPr id="4" name="TextBox 3">
            <a:extLst>
              <a:ext uri="{FF2B5EF4-FFF2-40B4-BE49-F238E27FC236}">
                <a16:creationId xmlns:a16="http://schemas.microsoft.com/office/drawing/2014/main" id="{E3B68500-CC21-CF48-80AD-85383BD22D22}"/>
              </a:ext>
            </a:extLst>
          </p:cNvPr>
          <p:cNvSpPr txBox="1"/>
          <p:nvPr userDrawn="1"/>
        </p:nvSpPr>
        <p:spPr>
          <a:xfrm>
            <a:off x="12893040" y="566872"/>
            <a:ext cx="3786293" cy="4524315"/>
          </a:xfrm>
          <a:prstGeom prst="rect">
            <a:avLst/>
          </a:prstGeom>
          <a:noFill/>
        </p:spPr>
        <p:txBody>
          <a:bodyPr wrap="square" rtlCol="0">
            <a:spAutoFit/>
          </a:bodyPr>
          <a:lstStyle/>
          <a:p>
            <a:r>
              <a:rPr lang="en-GB" sz="1600" b="1">
                <a:solidFill>
                  <a:srgbClr val="000000"/>
                </a:solidFill>
              </a:rPr>
              <a:t>Blank slide </a:t>
            </a:r>
          </a:p>
          <a:p>
            <a:endParaRPr lang="en-GB" sz="1600" b="1">
              <a:solidFill>
                <a:srgbClr val="000000"/>
              </a:solidFill>
            </a:endParaRPr>
          </a:p>
          <a:p>
            <a:pPr marL="228594" indent="-228594">
              <a:buFont typeface="Arial" panose="020B0604020202020204" pitchFamily="34" charset="0"/>
              <a:buChar char="•"/>
            </a:pPr>
            <a:r>
              <a:rPr lang="en-GB" sz="1600">
                <a:solidFill>
                  <a:srgbClr val="000000"/>
                </a:solidFill>
              </a:rPr>
              <a:t>Designers can use this slide to produce SmartArt on a plain background.</a:t>
            </a:r>
          </a:p>
          <a:p>
            <a:pPr marL="228594" indent="-228594">
              <a:buFont typeface="Arial" panose="020B0604020202020204" pitchFamily="34" charset="0"/>
              <a:buChar char="•"/>
            </a:pPr>
            <a:endParaRPr lang="en-GB" sz="1600">
              <a:solidFill>
                <a:srgbClr val="000000"/>
              </a:solidFill>
            </a:endParaRPr>
          </a:p>
          <a:p>
            <a:pPr marL="228594" indent="-228594">
              <a:buFont typeface="Arial" panose="020B0604020202020204" pitchFamily="34" charset="0"/>
              <a:buChar char="•"/>
            </a:pPr>
            <a:r>
              <a:rPr lang="en-GB" sz="1600">
                <a:solidFill>
                  <a:srgbClr val="000000"/>
                </a:solidFill>
              </a:rPr>
              <a:t>You may also wish</a:t>
            </a:r>
            <a:r>
              <a:rPr lang="en-GB" sz="1600" baseline="0">
                <a:solidFill>
                  <a:srgbClr val="000000"/>
                </a:solidFill>
              </a:rPr>
              <a:t> to </a:t>
            </a:r>
            <a:r>
              <a:rPr lang="en-GB" sz="1600">
                <a:solidFill>
                  <a:srgbClr val="000000"/>
                </a:solidFill>
              </a:rPr>
              <a:t>place infographics produced in other software.</a:t>
            </a:r>
          </a:p>
          <a:p>
            <a:pPr marL="228594" indent="-228594">
              <a:buFont typeface="Arial" panose="020B0604020202020204" pitchFamily="34" charset="0"/>
              <a:buChar char="•"/>
            </a:pPr>
            <a:endParaRPr lang="en-GB" sz="1600">
              <a:solidFill>
                <a:srgbClr val="000000"/>
              </a:solidFill>
            </a:endParaRPr>
          </a:p>
          <a:p>
            <a:pPr marL="228594" marR="0" lvl="0" indent="-228594" algn="l" defTabSz="27710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a:solidFill>
                  <a:srgbClr val="000000"/>
                </a:solidFill>
                <a:effectLst/>
                <a:latin typeface="+mn-lt"/>
                <a:ea typeface="+mn-ea"/>
                <a:cs typeface="+mn-cs"/>
              </a:rPr>
              <a:t>Below you will find our brand colours which may help with your design. Some of these are also built into the theme colours.</a:t>
            </a:r>
          </a:p>
          <a:p>
            <a:pPr marL="228594" marR="0" lvl="0" indent="-228594" algn="l" defTabSz="27710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a:solidFill>
                <a:schemeClr val="tx1"/>
              </a:solidFill>
              <a:effectLst/>
              <a:latin typeface="+mn-lt"/>
              <a:ea typeface="+mn-ea"/>
              <a:cs typeface="+mn-cs"/>
            </a:endParaRPr>
          </a:p>
          <a:p>
            <a:pPr marL="228594" indent="-228594">
              <a:buFont typeface="Arial" panose="020B0604020202020204" pitchFamily="34" charset="0"/>
              <a:buChar char="•"/>
            </a:pPr>
            <a:endParaRPr lang="en-GB" sz="1600">
              <a:solidFill>
                <a:schemeClr val="tx1"/>
              </a:solidFill>
            </a:endParaRPr>
          </a:p>
          <a:p>
            <a:pPr marL="228594" indent="-228594">
              <a:buFont typeface="Arial" panose="020B0604020202020204" pitchFamily="34" charset="0"/>
              <a:buChar char="•"/>
            </a:pPr>
            <a:endParaRPr lang="en-GB" sz="1600">
              <a:solidFill>
                <a:schemeClr val="tx1"/>
              </a:solidFill>
            </a:endParaRPr>
          </a:p>
          <a:p>
            <a:endParaRPr lang="en-GB" sz="1600">
              <a:solidFill>
                <a:schemeClr val="tx1"/>
              </a:solidFill>
            </a:endParaRPr>
          </a:p>
        </p:txBody>
      </p:sp>
      <p:sp>
        <p:nvSpPr>
          <p:cNvPr id="5" name="TextBox 4">
            <a:extLst>
              <a:ext uri="{FF2B5EF4-FFF2-40B4-BE49-F238E27FC236}">
                <a16:creationId xmlns:a16="http://schemas.microsoft.com/office/drawing/2014/main" id="{A3DFD634-A383-1245-9C72-FC5E0E3E2348}"/>
              </a:ext>
            </a:extLst>
          </p:cNvPr>
          <p:cNvSpPr txBox="1"/>
          <p:nvPr userDrawn="1"/>
        </p:nvSpPr>
        <p:spPr>
          <a:xfrm>
            <a:off x="12893040" y="4241800"/>
            <a:ext cx="3149600" cy="2062103"/>
          </a:xfrm>
          <a:prstGeom prst="rect">
            <a:avLst/>
          </a:prstGeom>
          <a:noFill/>
        </p:spPr>
        <p:txBody>
          <a:bodyPr wrap="square" rtlCol="0">
            <a:spAutoFit/>
          </a:bodyPr>
          <a:lstStyle/>
          <a:p>
            <a:r>
              <a:rPr lang="en-GB" sz="1600" b="1">
                <a:solidFill>
                  <a:srgbClr val="000000"/>
                </a:solidFill>
              </a:rPr>
              <a:t>Fonts</a:t>
            </a:r>
          </a:p>
          <a:p>
            <a:endParaRPr lang="en-GB" sz="1600" b="1">
              <a:solidFill>
                <a:srgbClr val="000000"/>
              </a:solidFill>
            </a:endParaRPr>
          </a:p>
          <a:p>
            <a:pPr marL="228594" indent="-228594">
              <a:buFont typeface="Arial" panose="020B0604020202020204" pitchFamily="34" charset="0"/>
              <a:buChar char="•"/>
            </a:pPr>
            <a:r>
              <a:rPr lang="en-GB" sz="1600">
                <a:solidFill>
                  <a:srgbClr val="000000"/>
                </a:solidFill>
              </a:rPr>
              <a:t>Please use Arial Bold and Arial Regular.</a:t>
            </a:r>
          </a:p>
          <a:p>
            <a:pPr marL="228594" indent="-228594">
              <a:buFont typeface="Arial" panose="020B0604020202020204" pitchFamily="34" charset="0"/>
              <a:buChar char="•"/>
            </a:pPr>
            <a:endParaRPr lang="en-GB" sz="1600">
              <a:solidFill>
                <a:srgbClr val="000000"/>
              </a:solidFill>
            </a:endParaRPr>
          </a:p>
          <a:p>
            <a:pPr marL="228594" indent="-228594">
              <a:buFont typeface="Arial" panose="020B0604020202020204" pitchFamily="34" charset="0"/>
              <a:buChar char="•"/>
            </a:pPr>
            <a:r>
              <a:rPr lang="en-GB" sz="1600">
                <a:solidFill>
                  <a:srgbClr val="000000"/>
                </a:solidFill>
              </a:rPr>
              <a:t>For best practice, font should be 24pt minimum size. </a:t>
            </a:r>
          </a:p>
          <a:p>
            <a:pPr marL="228594" indent="-228594">
              <a:buFont typeface="Arial" panose="020B0604020202020204" pitchFamily="34" charset="0"/>
              <a:buChar char="•"/>
            </a:pPr>
            <a:endParaRPr lang="en-GB" sz="1600">
              <a:solidFill>
                <a:srgbClr val="000000"/>
              </a:solidFill>
            </a:endParaRPr>
          </a:p>
        </p:txBody>
      </p:sp>
      <p:pic>
        <p:nvPicPr>
          <p:cNvPr id="7" name="Picture 6">
            <a:extLst>
              <a:ext uri="{FF2B5EF4-FFF2-40B4-BE49-F238E27FC236}">
                <a16:creationId xmlns:a16="http://schemas.microsoft.com/office/drawing/2014/main" id="{EC4504F0-A8DC-1D49-A178-1C720DEC6E7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576387" y="6773360"/>
            <a:ext cx="4419600" cy="4047067"/>
          </a:xfrm>
          <a:prstGeom prst="rect">
            <a:avLst/>
          </a:prstGeom>
        </p:spPr>
      </p:pic>
    </p:spTree>
    <p:extLst>
      <p:ext uri="{BB962C8B-B14F-4D97-AF65-F5344CB8AC3E}">
        <p14:creationId xmlns:p14="http://schemas.microsoft.com/office/powerpoint/2010/main" val="1309847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umn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7BB994F-6013-F540-A8E6-6F5631FB8363}" type="datetime1">
              <a:rPr lang="en-GB" smtClean="0">
                <a:solidFill>
                  <a:prstClr val="white"/>
                </a:solidFill>
              </a:rPr>
              <a:pPr/>
              <a:t>24/11/2022</a:t>
            </a:fld>
            <a:endParaRPr lang="en-US">
              <a:solidFill>
                <a:prstClr val="white"/>
              </a:solidFill>
            </a:endParaRPr>
          </a:p>
        </p:txBody>
      </p:sp>
      <p:sp>
        <p:nvSpPr>
          <p:cNvPr id="7" name="Footer Placeholder 6"/>
          <p:cNvSpPr>
            <a:spLocks noGrp="1"/>
          </p:cNvSpPr>
          <p:nvPr>
            <p:ph type="ftr" sz="quarter" idx="11"/>
          </p:nvPr>
        </p:nvSpPr>
        <p:spPr/>
        <p:txBody>
          <a:bodyPr/>
          <a:lstStyle/>
          <a:p>
            <a:endParaRPr lang="en-US">
              <a:solidFill>
                <a:srgbClr val="138EC7"/>
              </a:solidFill>
            </a:endParaRPr>
          </a:p>
        </p:txBody>
      </p:sp>
      <p:sp>
        <p:nvSpPr>
          <p:cNvPr id="2" name="Title 1"/>
          <p:cNvSpPr>
            <a:spLocks noGrp="1"/>
          </p:cNvSpPr>
          <p:nvPr>
            <p:ph type="title"/>
          </p:nvPr>
        </p:nvSpPr>
        <p:spPr>
          <a:xfrm>
            <a:off x="282633" y="250373"/>
            <a:ext cx="11682540" cy="1230085"/>
          </a:xfrm>
        </p:spPr>
        <p:txBody>
          <a:bodyPr/>
          <a:lstStyle/>
          <a:p>
            <a:r>
              <a:rPr lang="en-US"/>
              <a:t>Click to edit Master title style</a:t>
            </a:r>
            <a:endParaRPr lang="en-GB"/>
          </a:p>
        </p:txBody>
      </p:sp>
      <p:sp>
        <p:nvSpPr>
          <p:cNvPr id="4" name="Content Placeholder 3"/>
          <p:cNvSpPr>
            <a:spLocks noGrp="1"/>
          </p:cNvSpPr>
          <p:nvPr>
            <p:ph sz="quarter" idx="19"/>
          </p:nvPr>
        </p:nvSpPr>
        <p:spPr>
          <a:xfrm>
            <a:off x="279400" y="1663113"/>
            <a:ext cx="5853177" cy="444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20"/>
          </p:nvPr>
        </p:nvSpPr>
        <p:spPr>
          <a:xfrm>
            <a:off x="6132577" y="1663113"/>
            <a:ext cx="5832596" cy="444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983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C05D959-419D-6042-A41C-9B90F39C2E71}"/>
              </a:ext>
            </a:extLst>
          </p:cNvPr>
          <p:cNvSpPr>
            <a:spLocks noGrp="1"/>
          </p:cNvSpPr>
          <p:nvPr>
            <p:ph type="pic" sz="quarter" idx="13"/>
          </p:nvPr>
        </p:nvSpPr>
        <p:spPr>
          <a:xfrm>
            <a:off x="1" y="0"/>
            <a:ext cx="6114476" cy="6857999"/>
          </a:xfrm>
          <a:prstGeom prst="rect">
            <a:avLst/>
          </a:prstGeom>
        </p:spPr>
        <p:txBody>
          <a:bodyPr/>
          <a:lstStyle>
            <a:lvl1pPr marL="0" indent="0" algn="ctr">
              <a:buFontTx/>
              <a:buNone/>
              <a:defRPr sz="1800" baseline="0">
                <a:solidFill>
                  <a:srgbClr val="D2CAB8"/>
                </a:solidFill>
                <a:latin typeface="Arial" panose="020B0604020202020204" pitchFamily="34" charset="0"/>
              </a:defRPr>
            </a:lvl1pPr>
          </a:lstStyle>
          <a:p>
            <a:endParaRPr lang="en-US"/>
          </a:p>
        </p:txBody>
      </p:sp>
      <p:sp>
        <p:nvSpPr>
          <p:cNvPr id="10" name="Text Placeholder 9">
            <a:extLst>
              <a:ext uri="{FF2B5EF4-FFF2-40B4-BE49-F238E27FC236}">
                <a16:creationId xmlns:a16="http://schemas.microsoft.com/office/drawing/2014/main" id="{8C979BFD-5C13-884A-AD10-5FE37E2A81E6}"/>
              </a:ext>
            </a:extLst>
          </p:cNvPr>
          <p:cNvSpPr>
            <a:spLocks noGrp="1"/>
          </p:cNvSpPr>
          <p:nvPr>
            <p:ph type="body" sz="quarter" idx="10" hasCustomPrompt="1"/>
          </p:nvPr>
        </p:nvSpPr>
        <p:spPr>
          <a:xfrm>
            <a:off x="6406736" y="1930029"/>
            <a:ext cx="5194300" cy="1166481"/>
          </a:xfrm>
          <a:prstGeom prst="rect">
            <a:avLst/>
          </a:prstGeom>
        </p:spPr>
        <p:txBody>
          <a:bodyPr/>
          <a:lstStyle>
            <a:lvl1pPr marL="0" indent="0" algn="ctr">
              <a:lnSpc>
                <a:spcPct val="120000"/>
              </a:lnSpc>
              <a:spcBef>
                <a:spcPts val="400"/>
              </a:spcBef>
              <a:spcAft>
                <a:spcPts val="600"/>
              </a:spcAft>
              <a:buFontTx/>
              <a:buNone/>
              <a:defRPr sz="4000" spc="10" baseline="0">
                <a:ln>
                  <a:noFill/>
                </a:ln>
                <a:solidFill>
                  <a:schemeClr val="tx1"/>
                </a:solidFill>
              </a:defRPr>
            </a:lvl1pPr>
          </a:lstStyle>
          <a:p>
            <a:pPr lvl="0"/>
            <a:r>
              <a:rPr lang="en-US"/>
              <a:t>Title</a:t>
            </a:r>
          </a:p>
        </p:txBody>
      </p:sp>
      <p:sp>
        <p:nvSpPr>
          <p:cNvPr id="15" name="Text Placeholder 13">
            <a:extLst>
              <a:ext uri="{FF2B5EF4-FFF2-40B4-BE49-F238E27FC236}">
                <a16:creationId xmlns:a16="http://schemas.microsoft.com/office/drawing/2014/main" id="{38BEDFC6-F3A4-3448-94D1-61C43AD19A23}"/>
              </a:ext>
            </a:extLst>
          </p:cNvPr>
          <p:cNvSpPr>
            <a:spLocks noGrp="1"/>
          </p:cNvSpPr>
          <p:nvPr>
            <p:ph type="body" sz="quarter" idx="12" hasCustomPrompt="1"/>
          </p:nvPr>
        </p:nvSpPr>
        <p:spPr>
          <a:xfrm>
            <a:off x="6580567" y="5570601"/>
            <a:ext cx="4840288" cy="383475"/>
          </a:xfrm>
          <a:prstGeom prst="rect">
            <a:avLst/>
          </a:prstGeom>
        </p:spPr>
        <p:txBody>
          <a:bodyPr/>
          <a:lstStyle>
            <a:lvl1pPr marL="0" indent="0" algn="ctr">
              <a:buFontTx/>
              <a:buNone/>
              <a:defRPr sz="2000" b="0" i="0" cap="all" spc="200" baseline="0">
                <a:ln>
                  <a:noFill/>
                </a:ln>
                <a:solidFill>
                  <a:srgbClr val="A9A392"/>
                </a:solidFill>
                <a:latin typeface="+mn-lt"/>
              </a:defRPr>
            </a:lvl1pPr>
          </a:lstStyle>
          <a:p>
            <a:pPr lvl="0"/>
            <a:r>
              <a:rPr lang="en-US"/>
              <a:t>Year</a:t>
            </a:r>
          </a:p>
        </p:txBody>
      </p:sp>
      <p:sp>
        <p:nvSpPr>
          <p:cNvPr id="18" name="Text Placeholder 13">
            <a:extLst>
              <a:ext uri="{FF2B5EF4-FFF2-40B4-BE49-F238E27FC236}">
                <a16:creationId xmlns:a16="http://schemas.microsoft.com/office/drawing/2014/main" id="{E3490190-DD44-8948-A963-BCAF8D7B4476}"/>
              </a:ext>
            </a:extLst>
          </p:cNvPr>
          <p:cNvSpPr>
            <a:spLocks noGrp="1"/>
          </p:cNvSpPr>
          <p:nvPr>
            <p:ph type="body" sz="quarter" idx="14" hasCustomPrompt="1"/>
          </p:nvPr>
        </p:nvSpPr>
        <p:spPr>
          <a:xfrm rot="16200000">
            <a:off x="-891636" y="5532439"/>
            <a:ext cx="2103057" cy="185610"/>
          </a:xfrm>
          <a:prstGeom prst="rect">
            <a:avLst/>
          </a:prstGeom>
        </p:spPr>
        <p:txBody>
          <a:bodyPr/>
          <a:lstStyle>
            <a:lvl1pPr marL="0" indent="0" algn="l">
              <a:buFontTx/>
              <a:buNone/>
              <a:defRPr sz="800" b="0" i="0" cap="all" spc="0" baseline="0">
                <a:solidFill>
                  <a:srgbClr val="A9A392"/>
                </a:solidFill>
                <a:latin typeface="Arial" panose="020B0604020202020204" pitchFamily="34" charset="0"/>
              </a:defRPr>
            </a:lvl1pPr>
          </a:lstStyle>
          <a:p>
            <a:pPr lvl="0"/>
            <a:r>
              <a:rPr lang="en-US"/>
              <a:t>Credit: XXX</a:t>
            </a:r>
          </a:p>
        </p:txBody>
      </p:sp>
      <p:sp>
        <p:nvSpPr>
          <p:cNvPr id="19" name="Rectangle 18">
            <a:extLst>
              <a:ext uri="{FF2B5EF4-FFF2-40B4-BE49-F238E27FC236}">
                <a16:creationId xmlns:a16="http://schemas.microsoft.com/office/drawing/2014/main" id="{33AB8462-3341-9F47-A091-6706B0573681}"/>
              </a:ext>
            </a:extLst>
          </p:cNvPr>
          <p:cNvSpPr/>
          <p:nvPr userDrawn="1"/>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6" hasCustomPrompt="1"/>
          </p:nvPr>
        </p:nvSpPr>
        <p:spPr>
          <a:xfrm>
            <a:off x="6406736" y="3217659"/>
            <a:ext cx="5200650" cy="1165225"/>
          </a:xfrm>
          <a:prstGeom prst="rect">
            <a:avLst/>
          </a:prstGeom>
        </p:spPr>
        <p:txBody>
          <a:bodyPr/>
          <a:lstStyle>
            <a:lvl1pPr marL="0" indent="0">
              <a:buNone/>
              <a:defRPr sz="1600" b="0" baseline="0">
                <a:ln>
                  <a:noFill/>
                </a:ln>
                <a:solidFill>
                  <a:srgbClr val="A9A392"/>
                </a:solidFill>
              </a:defRPr>
            </a:lvl1pPr>
          </a:lstStyle>
          <a:p>
            <a:pPr lvl="0"/>
            <a:r>
              <a:rPr lang="en-US"/>
              <a:t>Names of presenters</a:t>
            </a:r>
          </a:p>
        </p:txBody>
      </p:sp>
      <p:sp>
        <p:nvSpPr>
          <p:cNvPr id="13" name="Text Placeholder 3"/>
          <p:cNvSpPr>
            <a:spLocks noGrp="1"/>
          </p:cNvSpPr>
          <p:nvPr>
            <p:ph type="body" sz="quarter" idx="17" hasCustomPrompt="1"/>
          </p:nvPr>
        </p:nvSpPr>
        <p:spPr>
          <a:xfrm>
            <a:off x="6413180" y="4405117"/>
            <a:ext cx="5200650" cy="1165225"/>
          </a:xfrm>
          <a:prstGeom prst="rect">
            <a:avLst/>
          </a:prstGeom>
        </p:spPr>
        <p:txBody>
          <a:bodyPr/>
          <a:lstStyle>
            <a:lvl1pPr marL="0" indent="0" algn="ctr">
              <a:buNone/>
              <a:defRPr sz="3600" b="0" baseline="0">
                <a:ln>
                  <a:noFill/>
                </a:ln>
                <a:solidFill>
                  <a:srgbClr val="0070C0"/>
                </a:solidFill>
              </a:defRPr>
            </a:lvl1pPr>
          </a:lstStyle>
          <a:p>
            <a:pPr lvl="0"/>
            <a:r>
              <a:rPr lang="en-US"/>
              <a:t>Name of Proteus partner</a:t>
            </a:r>
          </a:p>
        </p:txBody>
      </p:sp>
      <p:sp>
        <p:nvSpPr>
          <p:cNvPr id="16" name="Rectangle 15">
            <a:extLst>
              <a:ext uri="{FF2B5EF4-FFF2-40B4-BE49-F238E27FC236}">
                <a16:creationId xmlns:a16="http://schemas.microsoft.com/office/drawing/2014/main" id="{46F0A084-861D-EA40-BEEA-2A547CFC7E9A}"/>
              </a:ext>
            </a:extLst>
          </p:cNvPr>
          <p:cNvSpPr/>
          <p:nvPr userDrawn="1"/>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2535382" y="259079"/>
            <a:ext cx="2639027" cy="2000548"/>
          </a:xfrm>
          <a:prstGeom prst="rect">
            <a:avLst/>
          </a:prstGeom>
          <a:noFill/>
        </p:spPr>
        <p:txBody>
          <a:bodyPr wrap="square" rtlCol="0">
            <a:spAutoFit/>
          </a:bodyPr>
          <a:lstStyle/>
          <a:p>
            <a:r>
              <a:rPr lang="en-GB" b="1"/>
              <a:t>Layout Guide</a:t>
            </a:r>
          </a:p>
          <a:p>
            <a:endParaRPr lang="en-GB" sz="1400" b="0" i="1">
              <a:solidFill>
                <a:srgbClr val="FF0000"/>
              </a:solidFill>
            </a:endParaRPr>
          </a:p>
          <a:p>
            <a:r>
              <a:rPr lang="en-GB" sz="1400" b="0" i="1">
                <a:solidFill>
                  <a:srgbClr val="FF0000"/>
                </a:solidFill>
              </a:rPr>
              <a:t>Be aware: The grey box has to added manually for each slide!</a:t>
            </a:r>
          </a:p>
          <a:p>
            <a:r>
              <a:rPr lang="en-GB" sz="1400" b="0" i="0">
                <a:solidFill>
                  <a:schemeClr val="tx1"/>
                </a:solidFill>
              </a:rPr>
              <a:t>(just</a:t>
            </a:r>
            <a:r>
              <a:rPr lang="en-GB" sz="1400" b="0" i="0" baseline="0">
                <a:solidFill>
                  <a:schemeClr val="tx1"/>
                </a:solidFill>
              </a:rPr>
              <a:t> copy and paste previous slide)</a:t>
            </a:r>
            <a:endParaRPr lang="en-GB" sz="1400" b="0" i="0">
              <a:solidFill>
                <a:schemeClr val="tx1"/>
              </a:solidFill>
            </a:endParaRPr>
          </a:p>
          <a:p>
            <a:endParaRPr lang="en-GB" b="1"/>
          </a:p>
          <a:p>
            <a:endParaRPr lang="en-GB" b="1"/>
          </a:p>
        </p:txBody>
      </p:sp>
      <p:pic>
        <p:nvPicPr>
          <p:cNvPr id="5" name="Picture 4" descr="A close up of a logo&#10;&#10;Description automatically generated">
            <a:extLst>
              <a:ext uri="{FF2B5EF4-FFF2-40B4-BE49-F238E27FC236}">
                <a16:creationId xmlns:a16="http://schemas.microsoft.com/office/drawing/2014/main" id="{AD908A70-C080-4E9A-AB16-CCBDCC5F9D60}"/>
              </a:ext>
            </a:extLst>
          </p:cNvPr>
          <p:cNvPicPr>
            <a:picLocks noChangeAspect="1"/>
          </p:cNvPicPr>
          <p:nvPr userDrawn="1"/>
        </p:nvPicPr>
        <p:blipFill>
          <a:blip r:embed="rId2"/>
          <a:stretch>
            <a:fillRect/>
          </a:stretch>
        </p:blipFill>
        <p:spPr>
          <a:xfrm>
            <a:off x="7844156" y="901452"/>
            <a:ext cx="2302167" cy="739033"/>
          </a:xfrm>
          <a:prstGeom prst="rect">
            <a:avLst/>
          </a:prstGeom>
        </p:spPr>
      </p:pic>
    </p:spTree>
    <p:extLst>
      <p:ext uri="{BB962C8B-B14F-4D97-AF65-F5344CB8AC3E}">
        <p14:creationId xmlns:p14="http://schemas.microsoft.com/office/powerpoint/2010/main" val="2784640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C05D959-419D-6042-A41C-9B90F39C2E71}"/>
              </a:ext>
            </a:extLst>
          </p:cNvPr>
          <p:cNvSpPr>
            <a:spLocks noGrp="1"/>
          </p:cNvSpPr>
          <p:nvPr>
            <p:ph type="pic" sz="quarter" idx="13"/>
          </p:nvPr>
        </p:nvSpPr>
        <p:spPr>
          <a:xfrm>
            <a:off x="6096000" y="0"/>
            <a:ext cx="6096000" cy="6857999"/>
          </a:xfrm>
          <a:prstGeom prst="rect">
            <a:avLst/>
          </a:prstGeom>
        </p:spPr>
        <p:txBody>
          <a:bodyPr/>
          <a:lstStyle>
            <a:lvl1pPr marL="0" indent="0" algn="ctr">
              <a:buFontTx/>
              <a:buNone/>
              <a:defRPr sz="1800" baseline="0">
                <a:solidFill>
                  <a:srgbClr val="D2CAB8"/>
                </a:solidFill>
                <a:latin typeface="Arial" panose="020B0604020202020204" pitchFamily="34" charset="0"/>
              </a:defRPr>
            </a:lvl1pPr>
          </a:lstStyle>
          <a:p>
            <a:endParaRPr lang="en-US"/>
          </a:p>
        </p:txBody>
      </p:sp>
      <p:sp>
        <p:nvSpPr>
          <p:cNvPr id="18" name="Text Placeholder 13">
            <a:extLst>
              <a:ext uri="{FF2B5EF4-FFF2-40B4-BE49-F238E27FC236}">
                <a16:creationId xmlns:a16="http://schemas.microsoft.com/office/drawing/2014/main" id="{E3490190-DD44-8948-A963-BCAF8D7B4476}"/>
              </a:ext>
            </a:extLst>
          </p:cNvPr>
          <p:cNvSpPr>
            <a:spLocks noGrp="1"/>
          </p:cNvSpPr>
          <p:nvPr>
            <p:ph type="body" sz="quarter" idx="14" hasCustomPrompt="1"/>
          </p:nvPr>
        </p:nvSpPr>
        <p:spPr>
          <a:xfrm rot="5400000">
            <a:off x="10980579" y="1193515"/>
            <a:ext cx="2103057" cy="185610"/>
          </a:xfrm>
          <a:prstGeom prst="rect">
            <a:avLst/>
          </a:prstGeom>
        </p:spPr>
        <p:txBody>
          <a:bodyPr/>
          <a:lstStyle>
            <a:lvl1pPr marL="0" indent="0" algn="l">
              <a:buFontTx/>
              <a:buNone/>
              <a:defRPr sz="800" b="0" i="0" cap="all" spc="0" baseline="0">
                <a:solidFill>
                  <a:srgbClr val="A9A392"/>
                </a:solidFill>
                <a:latin typeface="Arial" panose="020B0604020202020204" pitchFamily="34" charset="0"/>
              </a:defRPr>
            </a:lvl1pPr>
          </a:lstStyle>
          <a:p>
            <a:pPr lvl="0"/>
            <a:r>
              <a:rPr lang="en-US"/>
              <a:t>Credit: XXX</a:t>
            </a:r>
          </a:p>
        </p:txBody>
      </p:sp>
      <p:sp>
        <p:nvSpPr>
          <p:cNvPr id="5" name="Text Placeholder 13">
            <a:extLst>
              <a:ext uri="{FF2B5EF4-FFF2-40B4-BE49-F238E27FC236}">
                <a16:creationId xmlns:a16="http://schemas.microsoft.com/office/drawing/2014/main" id="{576D019C-307A-D54F-900F-9590CF307CAC}"/>
              </a:ext>
            </a:extLst>
          </p:cNvPr>
          <p:cNvSpPr>
            <a:spLocks noGrp="1"/>
          </p:cNvSpPr>
          <p:nvPr>
            <p:ph type="body" sz="quarter" idx="11" hasCustomPrompt="1"/>
          </p:nvPr>
        </p:nvSpPr>
        <p:spPr>
          <a:xfrm>
            <a:off x="505809" y="695517"/>
            <a:ext cx="5309774" cy="523684"/>
          </a:xfrm>
          <a:prstGeom prst="rect">
            <a:avLst/>
          </a:prstGeom>
        </p:spPr>
        <p:txBody>
          <a:bodyPr/>
          <a:lstStyle>
            <a:lvl1pPr marL="0" indent="0" algn="l">
              <a:buFontTx/>
              <a:buNone/>
              <a:defRPr sz="3200" b="0" i="0" cap="all" spc="200" baseline="0">
                <a:solidFill>
                  <a:srgbClr val="00B0F0"/>
                </a:solidFill>
                <a:latin typeface="+mn-lt"/>
              </a:defRPr>
            </a:lvl1pPr>
          </a:lstStyle>
          <a:p>
            <a:pPr lvl="0"/>
            <a:r>
              <a:rPr lang="en-US"/>
              <a:t>Overview</a:t>
            </a:r>
          </a:p>
        </p:txBody>
      </p:sp>
      <p:sp>
        <p:nvSpPr>
          <p:cNvPr id="6" name="Text Placeholder 13">
            <a:extLst>
              <a:ext uri="{FF2B5EF4-FFF2-40B4-BE49-F238E27FC236}">
                <a16:creationId xmlns:a16="http://schemas.microsoft.com/office/drawing/2014/main" id="{87DBD39E-B99F-8E40-BA1F-A4301378213F}"/>
              </a:ext>
            </a:extLst>
          </p:cNvPr>
          <p:cNvSpPr>
            <a:spLocks noGrp="1"/>
          </p:cNvSpPr>
          <p:nvPr>
            <p:ph type="body" sz="quarter" idx="12" hasCustomPrompt="1"/>
          </p:nvPr>
        </p:nvSpPr>
        <p:spPr>
          <a:xfrm>
            <a:off x="505808" y="1347789"/>
            <a:ext cx="5309775" cy="5065203"/>
          </a:xfrm>
          <a:prstGeom prst="rect">
            <a:avLst/>
          </a:prstGeom>
        </p:spPr>
        <p:txBody>
          <a:bodyPr lIns="90000"/>
          <a:lstStyle>
            <a:lvl1pPr marL="285750" indent="-285750" algn="l">
              <a:lnSpc>
                <a:spcPct val="140000"/>
              </a:lnSpc>
              <a:spcAft>
                <a:spcPts val="600"/>
              </a:spcAft>
              <a:buFont typeface="Arial" panose="020B0604020202020204" pitchFamily="34" charset="0"/>
              <a:buChar char="•"/>
              <a:defRPr sz="2400" b="0" i="0" cap="none" spc="150" baseline="0">
                <a:solidFill>
                  <a:schemeClr val="tx1"/>
                </a:solidFill>
                <a:latin typeface="Roboto Light" panose="02000000000000000000" pitchFamily="2" charset="0"/>
                <a:ea typeface="Roboto Light" panose="02000000000000000000" pitchFamily="2" charset="0"/>
              </a:defRPr>
            </a:lvl1pPr>
          </a:lstStyle>
          <a:p>
            <a:pPr lvl="0"/>
            <a:r>
              <a:rPr lang="en-US"/>
              <a:t>Chapters in bullet points</a:t>
            </a:r>
          </a:p>
        </p:txBody>
      </p:sp>
      <p:sp>
        <p:nvSpPr>
          <p:cNvPr id="7" name="TextBox 6"/>
          <p:cNvSpPr txBox="1"/>
          <p:nvPr userDrawn="1"/>
        </p:nvSpPr>
        <p:spPr>
          <a:xfrm>
            <a:off x="12535382" y="259079"/>
            <a:ext cx="2639027" cy="2000548"/>
          </a:xfrm>
          <a:prstGeom prst="rect">
            <a:avLst/>
          </a:prstGeom>
          <a:noFill/>
        </p:spPr>
        <p:txBody>
          <a:bodyPr wrap="square" rtlCol="0">
            <a:spAutoFit/>
          </a:bodyPr>
          <a:lstStyle/>
          <a:p>
            <a:r>
              <a:rPr lang="en-GB" b="1"/>
              <a:t>Layout Guide</a:t>
            </a:r>
          </a:p>
          <a:p>
            <a:endParaRPr lang="en-GB" sz="1400" b="0" i="1">
              <a:solidFill>
                <a:srgbClr val="FF0000"/>
              </a:solidFill>
            </a:endParaRPr>
          </a:p>
          <a:p>
            <a:r>
              <a:rPr lang="en-GB" sz="1400" b="0" i="1">
                <a:solidFill>
                  <a:srgbClr val="FF0000"/>
                </a:solidFill>
              </a:rPr>
              <a:t>Be aware: The grey box has to added manually for each slide!</a:t>
            </a:r>
          </a:p>
          <a:p>
            <a:r>
              <a:rPr lang="en-GB" sz="1400" b="0" i="0">
                <a:solidFill>
                  <a:schemeClr val="tx1"/>
                </a:solidFill>
              </a:rPr>
              <a:t>(just</a:t>
            </a:r>
            <a:r>
              <a:rPr lang="en-GB" sz="1400" b="0" i="0" baseline="0">
                <a:solidFill>
                  <a:schemeClr val="tx1"/>
                </a:solidFill>
              </a:rPr>
              <a:t> copy and paste previous slide)</a:t>
            </a:r>
            <a:endParaRPr lang="en-GB" sz="1400" b="0" i="0">
              <a:solidFill>
                <a:schemeClr val="tx1"/>
              </a:solidFill>
            </a:endParaRPr>
          </a:p>
          <a:p>
            <a:endParaRPr lang="en-GB" b="1"/>
          </a:p>
          <a:p>
            <a:endParaRPr lang="en-GB" b="1"/>
          </a:p>
        </p:txBody>
      </p:sp>
    </p:spTree>
    <p:extLst>
      <p:ext uri="{BB962C8B-B14F-4D97-AF65-F5344CB8AC3E}">
        <p14:creationId xmlns:p14="http://schemas.microsoft.com/office/powerpoint/2010/main" val="1191010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head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C05D959-419D-6042-A41C-9B90F39C2E71}"/>
              </a:ext>
            </a:extLst>
          </p:cNvPr>
          <p:cNvSpPr>
            <a:spLocks noGrp="1"/>
          </p:cNvSpPr>
          <p:nvPr>
            <p:ph type="pic" sz="quarter" idx="13"/>
          </p:nvPr>
        </p:nvSpPr>
        <p:spPr>
          <a:xfrm>
            <a:off x="0" y="0"/>
            <a:ext cx="12192000" cy="6858000"/>
          </a:xfrm>
          <a:prstGeom prst="rect">
            <a:avLst/>
          </a:prstGeom>
        </p:spPr>
        <p:txBody>
          <a:bodyPr/>
          <a:lstStyle>
            <a:lvl1pPr marL="0" indent="0" algn="ctr">
              <a:buFontTx/>
              <a:buNone/>
              <a:defRPr sz="1800" baseline="0">
                <a:solidFill>
                  <a:srgbClr val="D2CAB8"/>
                </a:solidFill>
                <a:latin typeface="Arial" panose="020B0604020202020204" pitchFamily="34" charset="0"/>
              </a:defRPr>
            </a:lvl1pPr>
          </a:lstStyle>
          <a:p>
            <a:endParaRPr lang="en-US"/>
          </a:p>
          <a:p>
            <a:r>
              <a:rPr lang="en-US"/>
              <a:t>  </a:t>
            </a:r>
          </a:p>
          <a:p>
            <a:r>
              <a:rPr lang="en-US"/>
              <a:t>Click the icon to insert a picture</a:t>
            </a:r>
          </a:p>
        </p:txBody>
      </p:sp>
      <p:sp>
        <p:nvSpPr>
          <p:cNvPr id="6" name="TextBox 5"/>
          <p:cNvSpPr txBox="1"/>
          <p:nvPr userDrawn="1"/>
        </p:nvSpPr>
        <p:spPr>
          <a:xfrm>
            <a:off x="12535382" y="259079"/>
            <a:ext cx="2639027" cy="2000548"/>
          </a:xfrm>
          <a:prstGeom prst="rect">
            <a:avLst/>
          </a:prstGeom>
          <a:noFill/>
        </p:spPr>
        <p:txBody>
          <a:bodyPr wrap="square" rtlCol="0">
            <a:spAutoFit/>
          </a:bodyPr>
          <a:lstStyle/>
          <a:p>
            <a:r>
              <a:rPr lang="en-GB" b="1"/>
              <a:t>Layout Guide</a:t>
            </a:r>
          </a:p>
          <a:p>
            <a:endParaRPr lang="en-GB" sz="1400" b="0" i="1">
              <a:solidFill>
                <a:srgbClr val="FF0000"/>
              </a:solidFill>
            </a:endParaRPr>
          </a:p>
          <a:p>
            <a:r>
              <a:rPr lang="en-GB" sz="1400" b="0" i="1">
                <a:solidFill>
                  <a:srgbClr val="FF0000"/>
                </a:solidFill>
              </a:rPr>
              <a:t>Be aware: The grey box has to added manually for each slide!</a:t>
            </a:r>
          </a:p>
          <a:p>
            <a:r>
              <a:rPr lang="en-GB" sz="1400" b="0" i="0">
                <a:solidFill>
                  <a:schemeClr val="tx1"/>
                </a:solidFill>
              </a:rPr>
              <a:t>(just</a:t>
            </a:r>
            <a:r>
              <a:rPr lang="en-GB" sz="1400" b="0" i="0" baseline="0">
                <a:solidFill>
                  <a:schemeClr val="tx1"/>
                </a:solidFill>
              </a:rPr>
              <a:t> copy and paste previous slide)</a:t>
            </a:r>
            <a:endParaRPr lang="en-GB" sz="1400" b="0" i="0">
              <a:solidFill>
                <a:schemeClr val="tx1"/>
              </a:solidFill>
            </a:endParaRPr>
          </a:p>
          <a:p>
            <a:endParaRPr lang="en-GB" b="1"/>
          </a:p>
          <a:p>
            <a:endParaRPr lang="en-GB" b="1"/>
          </a:p>
        </p:txBody>
      </p:sp>
      <p:sp>
        <p:nvSpPr>
          <p:cNvPr id="7" name="TextBox 6"/>
          <p:cNvSpPr txBox="1"/>
          <p:nvPr userDrawn="1"/>
        </p:nvSpPr>
        <p:spPr>
          <a:xfrm>
            <a:off x="12535382" y="1823719"/>
            <a:ext cx="2639027" cy="1508105"/>
          </a:xfrm>
          <a:prstGeom prst="rect">
            <a:avLst/>
          </a:prstGeom>
          <a:noFill/>
        </p:spPr>
        <p:txBody>
          <a:bodyPr wrap="square" rtlCol="0">
            <a:spAutoFit/>
          </a:bodyPr>
          <a:lstStyle/>
          <a:p>
            <a:r>
              <a:rPr lang="en-GB" sz="1400" b="0" i="0">
                <a:solidFill>
                  <a:schemeClr val="tx1"/>
                </a:solidFill>
              </a:rPr>
              <a:t>The chapter</a:t>
            </a:r>
            <a:r>
              <a:rPr lang="en-GB" sz="1400" b="0" i="0" baseline="0">
                <a:solidFill>
                  <a:schemeClr val="tx1"/>
                </a:solidFill>
              </a:rPr>
              <a:t> headings may be placed in any corner, depending on the underlying picture</a:t>
            </a:r>
            <a:endParaRPr lang="en-GB" sz="1400" b="0" i="0">
              <a:solidFill>
                <a:schemeClr val="tx1"/>
              </a:solidFill>
            </a:endParaRPr>
          </a:p>
          <a:p>
            <a:endParaRPr lang="en-GB" b="1"/>
          </a:p>
          <a:p>
            <a:endParaRPr lang="en-GB" b="1"/>
          </a:p>
        </p:txBody>
      </p:sp>
      <p:sp>
        <p:nvSpPr>
          <p:cNvPr id="5" name="Text Placeholder 4"/>
          <p:cNvSpPr>
            <a:spLocks noGrp="1"/>
          </p:cNvSpPr>
          <p:nvPr>
            <p:ph type="body" sz="quarter" idx="15" hasCustomPrompt="1"/>
          </p:nvPr>
        </p:nvSpPr>
        <p:spPr>
          <a:xfrm>
            <a:off x="636266" y="5532438"/>
            <a:ext cx="9824470" cy="787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b="0">
                <a:solidFill>
                  <a:schemeClr val="tx1"/>
                </a:solidFill>
              </a:rPr>
              <a:t>Chapter heading</a:t>
            </a:r>
            <a:r>
              <a:rPr lang="en-GB" sz="2800" b="0" baseline="0">
                <a:solidFill>
                  <a:schemeClr val="tx1"/>
                </a:solidFill>
              </a:rPr>
              <a:t> (in white)</a:t>
            </a:r>
            <a:endParaRPr lang="en-GB" sz="2800" b="0">
              <a:solidFill>
                <a:schemeClr val="tx1"/>
              </a:solidFill>
            </a:endParaRPr>
          </a:p>
          <a:p>
            <a:pPr lvl="0"/>
            <a:endParaRPr lang="en-GB"/>
          </a:p>
        </p:txBody>
      </p:sp>
    </p:spTree>
    <p:extLst>
      <p:ext uri="{BB962C8B-B14F-4D97-AF65-F5344CB8AC3E}">
        <p14:creationId xmlns:p14="http://schemas.microsoft.com/office/powerpoint/2010/main" val="578134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1 block)">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576D019C-307A-D54F-900F-9590CF307CAC}"/>
              </a:ext>
            </a:extLst>
          </p:cNvPr>
          <p:cNvSpPr>
            <a:spLocks noGrp="1"/>
          </p:cNvSpPr>
          <p:nvPr>
            <p:ph type="body" sz="quarter" idx="11" hasCustomPrompt="1"/>
          </p:nvPr>
        </p:nvSpPr>
        <p:spPr>
          <a:xfrm>
            <a:off x="505808" y="695517"/>
            <a:ext cx="11155839" cy="523684"/>
          </a:xfrm>
          <a:prstGeom prst="rect">
            <a:avLst/>
          </a:prstGeom>
        </p:spPr>
        <p:txBody>
          <a:bodyPr/>
          <a:lstStyle>
            <a:lvl1pPr marL="0" indent="0" algn="l">
              <a:buFontTx/>
              <a:buNone/>
              <a:defRPr sz="3400" b="0" i="0" cap="all" spc="200" baseline="0">
                <a:solidFill>
                  <a:srgbClr val="00B0F0"/>
                </a:solidFill>
                <a:latin typeface="+mn-lt"/>
              </a:defRPr>
            </a:lvl1pPr>
          </a:lstStyle>
          <a:p>
            <a:pPr lvl="0"/>
            <a:r>
              <a:rPr lang="en-US"/>
              <a:t>Title</a:t>
            </a:r>
          </a:p>
        </p:txBody>
      </p:sp>
      <p:sp>
        <p:nvSpPr>
          <p:cNvPr id="6" name="Text Placeholder 13">
            <a:extLst>
              <a:ext uri="{FF2B5EF4-FFF2-40B4-BE49-F238E27FC236}">
                <a16:creationId xmlns:a16="http://schemas.microsoft.com/office/drawing/2014/main" id="{87DBD39E-B99F-8E40-BA1F-A4301378213F}"/>
              </a:ext>
            </a:extLst>
          </p:cNvPr>
          <p:cNvSpPr>
            <a:spLocks noGrp="1"/>
          </p:cNvSpPr>
          <p:nvPr>
            <p:ph type="body" sz="quarter" idx="12" hasCustomPrompt="1"/>
          </p:nvPr>
        </p:nvSpPr>
        <p:spPr>
          <a:xfrm>
            <a:off x="505808" y="1347789"/>
            <a:ext cx="11155839" cy="5065203"/>
          </a:xfrm>
          <a:prstGeom prst="rect">
            <a:avLst/>
          </a:prstGeom>
        </p:spPr>
        <p:txBody>
          <a:bodyPr lIns="90000"/>
          <a:lstStyle>
            <a:lvl1pPr marL="285750" indent="-285750" algn="l">
              <a:lnSpc>
                <a:spcPct val="140000"/>
              </a:lnSpc>
              <a:spcAft>
                <a:spcPts val="600"/>
              </a:spcAft>
              <a:buFont typeface="Arial" panose="020B0604020202020204" pitchFamily="34" charset="0"/>
              <a:buChar char="•"/>
              <a:defRPr sz="2100" b="0" i="0" cap="none" spc="150" baseline="0">
                <a:solidFill>
                  <a:schemeClr val="tx1"/>
                </a:solidFill>
                <a:latin typeface="Roboto Light" panose="02000000000000000000" pitchFamily="2" charset="0"/>
                <a:ea typeface="Roboto Light" panose="02000000000000000000" pitchFamily="2" charset="0"/>
              </a:defRPr>
            </a:lvl1pPr>
          </a:lstStyle>
          <a:p>
            <a:pPr lvl="0"/>
            <a:r>
              <a:rPr lang="en-US"/>
              <a:t>Bullet points</a:t>
            </a:r>
          </a:p>
        </p:txBody>
      </p:sp>
    </p:spTree>
    <p:extLst>
      <p:ext uri="{BB962C8B-B14F-4D97-AF65-F5344CB8AC3E}">
        <p14:creationId xmlns:p14="http://schemas.microsoft.com/office/powerpoint/2010/main" val="3389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2 blocks)">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576D019C-307A-D54F-900F-9590CF307CAC}"/>
              </a:ext>
            </a:extLst>
          </p:cNvPr>
          <p:cNvSpPr>
            <a:spLocks noGrp="1"/>
          </p:cNvSpPr>
          <p:nvPr>
            <p:ph type="body" sz="quarter" idx="11" hasCustomPrompt="1"/>
          </p:nvPr>
        </p:nvSpPr>
        <p:spPr>
          <a:xfrm>
            <a:off x="505808" y="695517"/>
            <a:ext cx="11155839" cy="523684"/>
          </a:xfrm>
          <a:prstGeom prst="rect">
            <a:avLst/>
          </a:prstGeom>
        </p:spPr>
        <p:txBody>
          <a:bodyPr/>
          <a:lstStyle>
            <a:lvl1pPr marL="0" indent="0" algn="l">
              <a:buFontTx/>
              <a:buNone/>
              <a:defRPr sz="3400" b="0" i="0" cap="all" spc="200" baseline="0">
                <a:solidFill>
                  <a:srgbClr val="00B0F0"/>
                </a:solidFill>
                <a:latin typeface="+mn-lt"/>
              </a:defRPr>
            </a:lvl1pPr>
          </a:lstStyle>
          <a:p>
            <a:pPr lvl="0"/>
            <a:r>
              <a:rPr lang="en-US"/>
              <a:t>Title</a:t>
            </a:r>
          </a:p>
        </p:txBody>
      </p:sp>
      <p:sp>
        <p:nvSpPr>
          <p:cNvPr id="6" name="Text Placeholder 13">
            <a:extLst>
              <a:ext uri="{FF2B5EF4-FFF2-40B4-BE49-F238E27FC236}">
                <a16:creationId xmlns:a16="http://schemas.microsoft.com/office/drawing/2014/main" id="{87DBD39E-B99F-8E40-BA1F-A4301378213F}"/>
              </a:ext>
            </a:extLst>
          </p:cNvPr>
          <p:cNvSpPr>
            <a:spLocks noGrp="1"/>
          </p:cNvSpPr>
          <p:nvPr>
            <p:ph type="body" sz="quarter" idx="12" hasCustomPrompt="1"/>
          </p:nvPr>
        </p:nvSpPr>
        <p:spPr>
          <a:xfrm>
            <a:off x="505808" y="1347789"/>
            <a:ext cx="5309775" cy="5065203"/>
          </a:xfrm>
          <a:prstGeom prst="rect">
            <a:avLst/>
          </a:prstGeom>
        </p:spPr>
        <p:txBody>
          <a:bodyPr lIns="90000"/>
          <a:lstStyle>
            <a:lvl1pPr marL="285750" indent="-285750" algn="l">
              <a:lnSpc>
                <a:spcPct val="140000"/>
              </a:lnSpc>
              <a:spcAft>
                <a:spcPts val="600"/>
              </a:spcAft>
              <a:buFont typeface="Arial" panose="020B0604020202020204" pitchFamily="34" charset="0"/>
              <a:buChar char="•"/>
              <a:defRPr sz="2100" b="0" i="0" cap="none" spc="150" baseline="0">
                <a:solidFill>
                  <a:schemeClr val="tx1"/>
                </a:solidFill>
                <a:latin typeface="Roboto Light" panose="02000000000000000000" pitchFamily="2" charset="0"/>
                <a:ea typeface="Roboto Light" panose="02000000000000000000" pitchFamily="2" charset="0"/>
              </a:defRPr>
            </a:lvl1pPr>
          </a:lstStyle>
          <a:p>
            <a:pPr lvl="0"/>
            <a:r>
              <a:rPr lang="en-US"/>
              <a:t>Bullet points</a:t>
            </a:r>
          </a:p>
        </p:txBody>
      </p:sp>
      <p:sp>
        <p:nvSpPr>
          <p:cNvPr id="7" name="Text Placeholder 13">
            <a:extLst>
              <a:ext uri="{FF2B5EF4-FFF2-40B4-BE49-F238E27FC236}">
                <a16:creationId xmlns:a16="http://schemas.microsoft.com/office/drawing/2014/main" id="{86B802DC-C6EE-8348-A8E3-071D8A2FD453}"/>
              </a:ext>
            </a:extLst>
          </p:cNvPr>
          <p:cNvSpPr>
            <a:spLocks noGrp="1"/>
          </p:cNvSpPr>
          <p:nvPr>
            <p:ph type="body" sz="quarter" idx="13" hasCustomPrompt="1"/>
          </p:nvPr>
        </p:nvSpPr>
        <p:spPr>
          <a:xfrm>
            <a:off x="6351872" y="1347789"/>
            <a:ext cx="5309775" cy="5065203"/>
          </a:xfrm>
          <a:prstGeom prst="rect">
            <a:avLst/>
          </a:prstGeom>
        </p:spPr>
        <p:txBody>
          <a:bodyPr lIns="90000"/>
          <a:lstStyle>
            <a:lvl1pPr marL="285750" indent="-285750" algn="l">
              <a:lnSpc>
                <a:spcPct val="140000"/>
              </a:lnSpc>
              <a:spcAft>
                <a:spcPts val="600"/>
              </a:spcAft>
              <a:buFont typeface="Arial" panose="020B0604020202020204" pitchFamily="34" charset="0"/>
              <a:buChar char="•"/>
              <a:defRPr sz="2100" b="0" i="0" cap="none" spc="150" baseline="0">
                <a:solidFill>
                  <a:schemeClr val="tx1"/>
                </a:solidFill>
                <a:latin typeface="Roboto Light" panose="02000000000000000000" pitchFamily="2" charset="0"/>
                <a:ea typeface="Roboto Light" panose="02000000000000000000" pitchFamily="2" charset="0"/>
              </a:defRPr>
            </a:lvl1pPr>
          </a:lstStyle>
          <a:p>
            <a:pPr lvl="0"/>
            <a:r>
              <a:rPr lang="en-US"/>
              <a:t>Bullet points</a:t>
            </a:r>
          </a:p>
        </p:txBody>
      </p:sp>
    </p:spTree>
    <p:extLst>
      <p:ext uri="{BB962C8B-B14F-4D97-AF65-F5344CB8AC3E}">
        <p14:creationId xmlns:p14="http://schemas.microsoft.com/office/powerpoint/2010/main" val="65917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576D019C-307A-D54F-900F-9590CF307CAC}"/>
              </a:ext>
            </a:extLst>
          </p:cNvPr>
          <p:cNvSpPr>
            <a:spLocks noGrp="1"/>
          </p:cNvSpPr>
          <p:nvPr>
            <p:ph type="body" sz="quarter" idx="11" hasCustomPrompt="1"/>
          </p:nvPr>
        </p:nvSpPr>
        <p:spPr>
          <a:xfrm>
            <a:off x="505808" y="695517"/>
            <a:ext cx="11155839" cy="523684"/>
          </a:xfrm>
          <a:prstGeom prst="rect">
            <a:avLst/>
          </a:prstGeom>
        </p:spPr>
        <p:txBody>
          <a:bodyPr/>
          <a:lstStyle>
            <a:lvl1pPr marL="0" indent="0" algn="l">
              <a:buFontTx/>
              <a:buNone/>
              <a:defRPr sz="3400" b="0" i="0" cap="all" spc="200" baseline="0">
                <a:solidFill>
                  <a:srgbClr val="00B0F0"/>
                </a:solidFill>
                <a:latin typeface="+mn-lt"/>
              </a:defRPr>
            </a:lvl1pPr>
          </a:lstStyle>
          <a:p>
            <a:pPr lvl="0"/>
            <a:r>
              <a:rPr lang="en-US"/>
              <a:t>Title</a:t>
            </a:r>
          </a:p>
        </p:txBody>
      </p:sp>
      <p:sp>
        <p:nvSpPr>
          <p:cNvPr id="7" name="Content Placeholder 6"/>
          <p:cNvSpPr>
            <a:spLocks noGrp="1"/>
          </p:cNvSpPr>
          <p:nvPr>
            <p:ph sz="quarter" idx="13" hasCustomPrompt="1"/>
          </p:nvPr>
        </p:nvSpPr>
        <p:spPr>
          <a:xfrm>
            <a:off x="505808" y="1347280"/>
            <a:ext cx="11155839" cy="5065712"/>
          </a:xfrm>
          <a:prstGeom prst="rect">
            <a:avLst/>
          </a:prstGeom>
        </p:spPr>
        <p:txBody>
          <a:bodyPr/>
          <a:lstStyle>
            <a:lvl1pPr marL="0" indent="0">
              <a:buNone/>
              <a:defRPr baseline="0">
                <a:latin typeface="Roboto Light" panose="02000000000000000000" pitchFamily="2" charset="0"/>
                <a:ea typeface="Roboto Light" panose="02000000000000000000" pitchFamily="2" charset="0"/>
              </a:defRPr>
            </a:lvl1pPr>
          </a:lstStyle>
          <a:p>
            <a:pPr lvl="0"/>
            <a:r>
              <a:rPr lang="en-GB"/>
              <a:t>Graphic</a:t>
            </a:r>
          </a:p>
        </p:txBody>
      </p:sp>
    </p:spTree>
    <p:extLst>
      <p:ext uri="{BB962C8B-B14F-4D97-AF65-F5344CB8AC3E}">
        <p14:creationId xmlns:p14="http://schemas.microsoft.com/office/powerpoint/2010/main" val="40209736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Picture (right)">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576D019C-307A-D54F-900F-9590CF307CAC}"/>
              </a:ext>
            </a:extLst>
          </p:cNvPr>
          <p:cNvSpPr>
            <a:spLocks noGrp="1"/>
          </p:cNvSpPr>
          <p:nvPr>
            <p:ph type="body" sz="quarter" idx="11" hasCustomPrompt="1"/>
          </p:nvPr>
        </p:nvSpPr>
        <p:spPr>
          <a:xfrm>
            <a:off x="505808" y="695517"/>
            <a:ext cx="7029311" cy="523684"/>
          </a:xfrm>
          <a:prstGeom prst="rect">
            <a:avLst/>
          </a:prstGeom>
        </p:spPr>
        <p:txBody>
          <a:bodyPr/>
          <a:lstStyle>
            <a:lvl1pPr marL="0" indent="0" algn="l">
              <a:buFontTx/>
              <a:buNone/>
              <a:defRPr sz="3400" b="0" i="0" cap="all" spc="200" baseline="0">
                <a:solidFill>
                  <a:srgbClr val="00B0F0"/>
                </a:solidFill>
                <a:latin typeface="+mn-lt"/>
              </a:defRPr>
            </a:lvl1pPr>
          </a:lstStyle>
          <a:p>
            <a:pPr lvl="0"/>
            <a:r>
              <a:rPr lang="en-US"/>
              <a:t>Title</a:t>
            </a:r>
          </a:p>
        </p:txBody>
      </p:sp>
      <p:sp>
        <p:nvSpPr>
          <p:cNvPr id="6" name="Text Placeholder 13">
            <a:extLst>
              <a:ext uri="{FF2B5EF4-FFF2-40B4-BE49-F238E27FC236}">
                <a16:creationId xmlns:a16="http://schemas.microsoft.com/office/drawing/2014/main" id="{87DBD39E-B99F-8E40-BA1F-A4301378213F}"/>
              </a:ext>
            </a:extLst>
          </p:cNvPr>
          <p:cNvSpPr>
            <a:spLocks noGrp="1"/>
          </p:cNvSpPr>
          <p:nvPr>
            <p:ph type="body" sz="quarter" idx="12" hasCustomPrompt="1"/>
          </p:nvPr>
        </p:nvSpPr>
        <p:spPr>
          <a:xfrm>
            <a:off x="505808" y="1347789"/>
            <a:ext cx="7029311" cy="5065203"/>
          </a:xfrm>
          <a:prstGeom prst="rect">
            <a:avLst/>
          </a:prstGeom>
        </p:spPr>
        <p:txBody>
          <a:bodyPr lIns="90000"/>
          <a:lstStyle>
            <a:lvl1pPr marL="285750" indent="-285750" algn="l">
              <a:lnSpc>
                <a:spcPct val="140000"/>
              </a:lnSpc>
              <a:spcAft>
                <a:spcPts val="600"/>
              </a:spcAft>
              <a:buFont typeface="Arial" panose="020B0604020202020204" pitchFamily="34" charset="0"/>
              <a:buChar char="•"/>
              <a:defRPr sz="2100" b="0" i="0" cap="none" spc="150" baseline="0">
                <a:solidFill>
                  <a:schemeClr val="tx1"/>
                </a:solidFill>
                <a:latin typeface="Roboto Light" panose="02000000000000000000" pitchFamily="2" charset="0"/>
                <a:ea typeface="Roboto Light" panose="02000000000000000000" pitchFamily="2" charset="0"/>
              </a:defRPr>
            </a:lvl1pPr>
          </a:lstStyle>
          <a:p>
            <a:pPr lvl="0"/>
            <a:r>
              <a:rPr lang="en-US"/>
              <a:t>Bullet points</a:t>
            </a:r>
          </a:p>
        </p:txBody>
      </p:sp>
      <p:sp>
        <p:nvSpPr>
          <p:cNvPr id="3" name="Picture Placeholder 2"/>
          <p:cNvSpPr>
            <a:spLocks noGrp="1"/>
          </p:cNvSpPr>
          <p:nvPr>
            <p:ph type="pic" sz="quarter" idx="13"/>
          </p:nvPr>
        </p:nvSpPr>
        <p:spPr>
          <a:xfrm>
            <a:off x="8252749" y="0"/>
            <a:ext cx="3939250" cy="6858000"/>
          </a:xfrm>
          <a:prstGeom prst="rect">
            <a:avLst/>
          </a:prstGeom>
        </p:spPr>
        <p:txBody>
          <a:bodyPr/>
          <a:lstStyle>
            <a:lvl1pPr marL="0" indent="0">
              <a:buNone/>
              <a:defRPr>
                <a:solidFill>
                  <a:schemeClr val="bg2">
                    <a:lumMod val="75000"/>
                  </a:schemeClr>
                </a:solidFill>
              </a:defRPr>
            </a:lvl1pPr>
          </a:lstStyle>
          <a:p>
            <a:endParaRPr lang="en-GB"/>
          </a:p>
        </p:txBody>
      </p:sp>
    </p:spTree>
    <p:extLst>
      <p:ext uri="{BB962C8B-B14F-4D97-AF65-F5344CB8AC3E}">
        <p14:creationId xmlns:p14="http://schemas.microsoft.com/office/powerpoint/2010/main" val="23933990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left)">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576D019C-307A-D54F-900F-9590CF307CAC}"/>
              </a:ext>
            </a:extLst>
          </p:cNvPr>
          <p:cNvSpPr>
            <a:spLocks noGrp="1"/>
          </p:cNvSpPr>
          <p:nvPr>
            <p:ph type="body" sz="quarter" idx="11" hasCustomPrompt="1"/>
          </p:nvPr>
        </p:nvSpPr>
        <p:spPr>
          <a:xfrm>
            <a:off x="4664596" y="695517"/>
            <a:ext cx="6997051" cy="523684"/>
          </a:xfrm>
          <a:prstGeom prst="rect">
            <a:avLst/>
          </a:prstGeom>
        </p:spPr>
        <p:txBody>
          <a:bodyPr/>
          <a:lstStyle>
            <a:lvl1pPr marL="0" indent="0" algn="l">
              <a:buFontTx/>
              <a:buNone/>
              <a:defRPr sz="3400" b="0" i="0" cap="all" spc="200" baseline="0">
                <a:solidFill>
                  <a:srgbClr val="00B0F0"/>
                </a:solidFill>
                <a:latin typeface="+mn-lt"/>
              </a:defRPr>
            </a:lvl1pPr>
          </a:lstStyle>
          <a:p>
            <a:pPr lvl="0"/>
            <a:r>
              <a:rPr lang="en-US"/>
              <a:t>Title</a:t>
            </a:r>
          </a:p>
        </p:txBody>
      </p:sp>
      <p:sp>
        <p:nvSpPr>
          <p:cNvPr id="7" name="Text Placeholder 13">
            <a:extLst>
              <a:ext uri="{FF2B5EF4-FFF2-40B4-BE49-F238E27FC236}">
                <a16:creationId xmlns:a16="http://schemas.microsoft.com/office/drawing/2014/main" id="{86B802DC-C6EE-8348-A8E3-071D8A2FD453}"/>
              </a:ext>
            </a:extLst>
          </p:cNvPr>
          <p:cNvSpPr>
            <a:spLocks noGrp="1"/>
          </p:cNvSpPr>
          <p:nvPr>
            <p:ph type="body" sz="quarter" idx="13" hasCustomPrompt="1"/>
          </p:nvPr>
        </p:nvSpPr>
        <p:spPr>
          <a:xfrm>
            <a:off x="4664598" y="1347789"/>
            <a:ext cx="6997050" cy="5065203"/>
          </a:xfrm>
          <a:prstGeom prst="rect">
            <a:avLst/>
          </a:prstGeom>
        </p:spPr>
        <p:txBody>
          <a:bodyPr lIns="90000"/>
          <a:lstStyle>
            <a:lvl1pPr marL="285750" indent="-285750" algn="l">
              <a:lnSpc>
                <a:spcPct val="140000"/>
              </a:lnSpc>
              <a:spcAft>
                <a:spcPts val="600"/>
              </a:spcAft>
              <a:buFont typeface="Arial" panose="020B0604020202020204" pitchFamily="34" charset="0"/>
              <a:buChar char="•"/>
              <a:defRPr sz="2100" b="0" i="0" cap="none" spc="150" baseline="0">
                <a:solidFill>
                  <a:schemeClr val="tx1"/>
                </a:solidFill>
                <a:latin typeface="Roboto Light" panose="02000000000000000000" pitchFamily="2" charset="0"/>
                <a:ea typeface="Roboto Light" panose="02000000000000000000" pitchFamily="2" charset="0"/>
              </a:defRPr>
            </a:lvl1pPr>
          </a:lstStyle>
          <a:p>
            <a:pPr lvl="0"/>
            <a:r>
              <a:rPr lang="en-US"/>
              <a:t>Bullet points</a:t>
            </a:r>
          </a:p>
        </p:txBody>
      </p:sp>
      <p:sp>
        <p:nvSpPr>
          <p:cNvPr id="8" name="Picture Placeholder 2"/>
          <p:cNvSpPr>
            <a:spLocks noGrp="1"/>
          </p:cNvSpPr>
          <p:nvPr>
            <p:ph type="pic" sz="quarter" idx="14"/>
          </p:nvPr>
        </p:nvSpPr>
        <p:spPr>
          <a:xfrm>
            <a:off x="1928" y="0"/>
            <a:ext cx="3939250" cy="6858000"/>
          </a:xfrm>
          <a:prstGeom prst="rect">
            <a:avLst/>
          </a:prstGeom>
        </p:spPr>
        <p:txBody>
          <a:bodyPr/>
          <a:lstStyle>
            <a:lvl1pPr marL="0" indent="0">
              <a:buNone/>
              <a:defRPr>
                <a:solidFill>
                  <a:schemeClr val="bg2">
                    <a:lumMod val="75000"/>
                  </a:schemeClr>
                </a:solidFill>
                <a:latin typeface="Roboto" panose="02000000000000000000" pitchFamily="2" charset="0"/>
                <a:ea typeface="Roboto" panose="02000000000000000000" pitchFamily="2" charset="0"/>
              </a:defRPr>
            </a:lvl1pPr>
          </a:lstStyle>
          <a:p>
            <a:endParaRPr lang="en-GB"/>
          </a:p>
        </p:txBody>
      </p:sp>
    </p:spTree>
    <p:extLst>
      <p:ext uri="{BB962C8B-B14F-4D97-AF65-F5344CB8AC3E}">
        <p14:creationId xmlns:p14="http://schemas.microsoft.com/office/powerpoint/2010/main" val="3206352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9801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4" r:id="rId4"/>
    <p:sldLayoutId id="2147483656" r:id="rId5"/>
    <p:sldLayoutId id="2147483653" r:id="rId6"/>
    <p:sldLayoutId id="2147483660" r:id="rId7"/>
    <p:sldLayoutId id="2147483657" r:id="rId8"/>
    <p:sldLayoutId id="2147483658" r:id="rId9"/>
    <p:sldLayoutId id="2147483659" r:id="rId10"/>
    <p:sldLayoutId id="2147483655" r:id="rId11"/>
    <p:sldLayoutId id="2147483662" r:id="rId12"/>
    <p:sldLayoutId id="2147483665" r:id="rId13"/>
    <p:sldLayoutId id="2147483666" r:id="rId14"/>
    <p:sldLayoutId id="214748366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s://www.weforum.org/reports/global-risks-report-2022" TargetMode="External"/><Relationship Id="rId13" Type="http://schemas.openxmlformats.org/officeDocument/2006/relationships/hyperlink" Target="https://www.unep-wcmc.org/system/comfy/cms/files/files/000/001/845/original/aligning_measures_corporate_reporting_disclosure_dec2020.pdf" TargetMode="External"/><Relationship Id="rId3" Type="http://schemas.openxmlformats.org/officeDocument/2006/relationships/hyperlink" Target="https://www.gov.uk/government/publications/final-report-the-economics-of-biodiversity-the-dasgupta-review" TargetMode="External"/><Relationship Id="rId7" Type="http://schemas.openxmlformats.org/officeDocument/2006/relationships/hyperlink" Target="http://www3.weforum.org/docs/WEF_The_Future_Of_Nature_And_Business_2020.pdf" TargetMode="External"/><Relationship Id="rId12" Type="http://schemas.openxmlformats.org/officeDocument/2006/relationships/hyperlink" Target="https://doi.org/10.1016/j.biocon.2020.108674"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nature.com/news/biodiversity-the-ravages-of-guns-nets-and-bulldozers-1.20381" TargetMode="External"/><Relationship Id="rId11" Type="http://schemas.openxmlformats.org/officeDocument/2006/relationships/hyperlink" Target="https://www.unpri.org/download?ac=11357" TargetMode="External"/><Relationship Id="rId5" Type="http://schemas.openxmlformats.org/officeDocument/2006/relationships/hyperlink" Target="https://www.resourcepanel.org/reports/global-resources-outlook" TargetMode="External"/><Relationship Id="rId15" Type="http://schemas.openxmlformats.org/officeDocument/2006/relationships/hyperlink" Target="https://www.ipieca.org/resources/awareness-briefing/biodiversity-and-ecosystem-services-horizon-scanning-report-2021/" TargetMode="External"/><Relationship Id="rId10" Type="http://schemas.openxmlformats.org/officeDocument/2006/relationships/hyperlink" Target="https://www.unepfi.org/wordpress/wp-content/uploads/2020/06/Beyond-Business-As-Usual-Full-Report.pdf" TargetMode="External"/><Relationship Id="rId4" Type="http://schemas.openxmlformats.org/officeDocument/2006/relationships/hyperlink" Target="https://www.ipbes.net/global-assessment-report-biodiversity-ecosystem-services" TargetMode="External"/><Relationship Id="rId9" Type="http://schemas.openxmlformats.org/officeDocument/2006/relationships/hyperlink" Target="http://www3.weforum.org/docs/WEF_New_Nature_Economy_Report_2020.pdf" TargetMode="External"/><Relationship Id="rId14" Type="http://schemas.openxmlformats.org/officeDocument/2006/relationships/hyperlink" Target="https://www.wbcsd.org/Programs/Food-and-Nature/Nature/News/Embracing-a-Global-Goal-for-Natu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BB5377-10A3-4073-BED4-4EEECCE4F749}"/>
              </a:ext>
            </a:extLst>
          </p:cNvPr>
          <p:cNvSpPr>
            <a:spLocks noGrp="1"/>
          </p:cNvSpPr>
          <p:nvPr>
            <p:ph type="body" sz="quarter" idx="12"/>
          </p:nvPr>
        </p:nvSpPr>
        <p:spPr>
          <a:xfrm>
            <a:off x="505808" y="695516"/>
            <a:ext cx="11346925" cy="736119"/>
          </a:xfrm>
        </p:spPr>
        <p:txBody>
          <a:bodyPr>
            <a:noAutofit/>
          </a:bodyPr>
          <a:lstStyle/>
          <a:p>
            <a:r>
              <a:rPr lang="en-GB" sz="2500" dirty="0"/>
              <a:t>How to use this slide deck</a:t>
            </a:r>
          </a:p>
        </p:txBody>
      </p:sp>
      <p:sp>
        <p:nvSpPr>
          <p:cNvPr id="5" name="Text Placeholder 4">
            <a:extLst>
              <a:ext uri="{FF2B5EF4-FFF2-40B4-BE49-F238E27FC236}">
                <a16:creationId xmlns:a16="http://schemas.microsoft.com/office/drawing/2014/main" id="{A68BCE47-30FA-428B-90DB-1EC6654BD61E}"/>
              </a:ext>
            </a:extLst>
          </p:cNvPr>
          <p:cNvSpPr>
            <a:spLocks noGrp="1"/>
          </p:cNvSpPr>
          <p:nvPr>
            <p:ph type="body" sz="quarter" idx="13"/>
          </p:nvPr>
        </p:nvSpPr>
        <p:spPr>
          <a:xfrm>
            <a:off x="505808" y="1336385"/>
            <a:ext cx="11083217" cy="4981357"/>
          </a:xfrm>
        </p:spPr>
        <p:txBody>
          <a:bodyPr lIns="90000" tIns="45720" rIns="91440" bIns="45720" anchor="t"/>
          <a:lstStyle/>
          <a:p>
            <a:r>
              <a:rPr lang="en-GB" sz="1900" dirty="0">
                <a:latin typeface="Roboto Light"/>
              </a:rPr>
              <a:t>This slide deck has been developed by UNEP-WCMC and presents key resources and material to explore </a:t>
            </a:r>
            <a:r>
              <a:rPr lang="en-GB" sz="1900" i="1" dirty="0">
                <a:latin typeface="Roboto Light"/>
              </a:rPr>
              <a:t>The Business Case for Biodiversity Management. </a:t>
            </a:r>
            <a:r>
              <a:rPr lang="en-GB" sz="1900" dirty="0">
                <a:latin typeface="Roboto Light"/>
              </a:rPr>
              <a:t>It is intended that this will be used as a complete deck to ensure that full information is presented. </a:t>
            </a:r>
            <a:endParaRPr lang="en-GB" sz="1900" i="1" dirty="0"/>
          </a:p>
          <a:p>
            <a:r>
              <a:rPr lang="en-GB" sz="1900" dirty="0">
                <a:latin typeface="Roboto Light"/>
              </a:rPr>
              <a:t>This slide deck has been produced for internal use by Proteus Partners. Accompanying speaker notes lay out the key points for each slide. Speaker notes in </a:t>
            </a:r>
            <a:r>
              <a:rPr lang="en-GB" sz="1900" b="1" dirty="0">
                <a:latin typeface="Roboto Light"/>
              </a:rPr>
              <a:t>Bold </a:t>
            </a:r>
            <a:r>
              <a:rPr lang="en-GB" sz="1900" dirty="0">
                <a:latin typeface="Roboto Light"/>
              </a:rPr>
              <a:t>outline key points, while notes in </a:t>
            </a:r>
            <a:r>
              <a:rPr lang="en-GB" sz="1900" i="1" dirty="0">
                <a:latin typeface="Roboto Light"/>
              </a:rPr>
              <a:t>Italic </a:t>
            </a:r>
            <a:r>
              <a:rPr lang="en-GB" sz="1900" dirty="0">
                <a:latin typeface="Roboto Light"/>
              </a:rPr>
              <a:t>provide supporting information.</a:t>
            </a:r>
          </a:p>
          <a:p>
            <a:r>
              <a:rPr lang="en-GB" sz="1900" dirty="0">
                <a:latin typeface="Roboto Light"/>
              </a:rPr>
              <a:t>For slide-specific content, the sources are provided in the speaker notes. Slide 33 provides an overview of relevant literature related to business and biodiversity.</a:t>
            </a:r>
          </a:p>
          <a:p>
            <a:r>
              <a:rPr lang="en-GB" sz="1900" dirty="0">
                <a:latin typeface="Roboto Light"/>
              </a:rPr>
              <a:t>For further information or questions on </a:t>
            </a:r>
            <a:r>
              <a:rPr lang="en-GB" sz="1900" i="1" dirty="0">
                <a:latin typeface="Roboto Light"/>
              </a:rPr>
              <a:t>The Business Case for Biodiversity Management </a:t>
            </a:r>
            <a:r>
              <a:rPr lang="en-GB" sz="1900" dirty="0">
                <a:latin typeface="Roboto Light"/>
              </a:rPr>
              <a:t>and the Proteus Partnership, please contact Stacey Baggaley (stacey.baggaley@unep-wcmc.org)</a:t>
            </a:r>
          </a:p>
        </p:txBody>
      </p:sp>
      <p:sp>
        <p:nvSpPr>
          <p:cNvPr id="8" name="Rectangle 7">
            <a:extLst>
              <a:ext uri="{FF2B5EF4-FFF2-40B4-BE49-F238E27FC236}">
                <a16:creationId xmlns:a16="http://schemas.microsoft.com/office/drawing/2014/main" id="{5487A244-52F8-403B-89D7-782909A77A6A}"/>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396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F0A084-861D-EA40-BEEA-2A547CFC7E9A}"/>
              </a:ext>
            </a:extLst>
          </p:cNvPr>
          <p:cNvSpPr/>
          <p:nvPr/>
        </p:nvSpPr>
        <p:spPr>
          <a:xfrm>
            <a:off x="298704" y="260334"/>
            <a:ext cx="11594592" cy="6343666"/>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A28E4B8B-8672-1E7C-6B2E-F0813549A47F}"/>
              </a:ext>
            </a:extLst>
          </p:cNvPr>
          <p:cNvSpPr>
            <a:spLocks noGrp="1"/>
          </p:cNvSpPr>
          <p:nvPr>
            <p:ph type="body" sz="quarter" idx="11"/>
          </p:nvPr>
        </p:nvSpPr>
        <p:spPr>
          <a:xfrm>
            <a:off x="542762" y="573522"/>
            <a:ext cx="11106476" cy="893327"/>
          </a:xfrm>
        </p:spPr>
        <p:txBody>
          <a:bodyPr lIns="91440" tIns="45720" rIns="91440" bIns="45720" anchor="t">
            <a:normAutofit/>
          </a:bodyPr>
          <a:lstStyle/>
          <a:p>
            <a:r>
              <a:rPr lang="en-GB" sz="3200" dirty="0">
                <a:solidFill>
                  <a:srgbClr val="00AEEF"/>
                </a:solidFill>
                <a:latin typeface="+mj-lt"/>
                <a:ea typeface="Roboto Black" panose="02000000000000000000" pitchFamily="2" charset="0"/>
              </a:rPr>
              <a:t>requiring whole of society solutions</a:t>
            </a:r>
            <a:endParaRPr lang="en-GB" sz="3200" dirty="0">
              <a:latin typeface="+mj-lt"/>
              <a:ea typeface="Roboto" panose="02000000000000000000" pitchFamily="2" charset="0"/>
            </a:endParaRPr>
          </a:p>
        </p:txBody>
      </p:sp>
      <p:pic>
        <p:nvPicPr>
          <p:cNvPr id="8" name="Picture 7" descr="Diagram&#10;&#10;Description automatically generated">
            <a:extLst>
              <a:ext uri="{FF2B5EF4-FFF2-40B4-BE49-F238E27FC236}">
                <a16:creationId xmlns:a16="http://schemas.microsoft.com/office/drawing/2014/main" id="{6AA495F8-0B2A-4BC5-B5C7-A809AEFA0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887" y="1251995"/>
            <a:ext cx="7692226" cy="5338549"/>
          </a:xfrm>
          <a:prstGeom prst="rect">
            <a:avLst/>
          </a:prstGeom>
        </p:spPr>
      </p:pic>
      <p:sp>
        <p:nvSpPr>
          <p:cNvPr id="5" name="Text Placeholder 5">
            <a:extLst>
              <a:ext uri="{FF2B5EF4-FFF2-40B4-BE49-F238E27FC236}">
                <a16:creationId xmlns:a16="http://schemas.microsoft.com/office/drawing/2014/main" id="{2FF34BC4-F6F3-4170-AD11-718218852E75}"/>
              </a:ext>
            </a:extLst>
          </p:cNvPr>
          <p:cNvSpPr txBox="1">
            <a:spLocks/>
          </p:cNvSpPr>
          <p:nvPr/>
        </p:nvSpPr>
        <p:spPr>
          <a:xfrm>
            <a:off x="462695" y="6370743"/>
            <a:ext cx="2447185" cy="26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dirty="0">
                <a:latin typeface="Roboto Light" panose="02000000000000000000" pitchFamily="2" charset="0"/>
                <a:ea typeface="Roboto Light" panose="02000000000000000000" pitchFamily="2" charset="0"/>
              </a:rPr>
              <a:t>Source: IPCC WGII (2022)</a:t>
            </a:r>
          </a:p>
        </p:txBody>
      </p:sp>
    </p:spTree>
    <p:extLst>
      <p:ext uri="{BB962C8B-B14F-4D97-AF65-F5344CB8AC3E}">
        <p14:creationId xmlns:p14="http://schemas.microsoft.com/office/powerpoint/2010/main" val="65649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A57AF1-ED84-48B1-BBDD-1D284CC498C0}"/>
              </a:ext>
            </a:extLst>
          </p:cNvPr>
          <p:cNvSpPr>
            <a:spLocks noGrp="1"/>
          </p:cNvSpPr>
          <p:nvPr>
            <p:ph type="body" sz="quarter" idx="11"/>
          </p:nvPr>
        </p:nvSpPr>
        <p:spPr/>
        <p:txBody>
          <a:bodyPr/>
          <a:lstStyle/>
          <a:p>
            <a:r>
              <a:rPr lang="en-GB" dirty="0"/>
              <a:t>shifting financial flows</a:t>
            </a:r>
          </a:p>
        </p:txBody>
      </p:sp>
      <p:sp>
        <p:nvSpPr>
          <p:cNvPr id="3" name="Text Placeholder 2">
            <a:extLst>
              <a:ext uri="{FF2B5EF4-FFF2-40B4-BE49-F238E27FC236}">
                <a16:creationId xmlns:a16="http://schemas.microsoft.com/office/drawing/2014/main" id="{B286071E-9094-473B-A7D5-60F930880400}"/>
              </a:ext>
            </a:extLst>
          </p:cNvPr>
          <p:cNvSpPr>
            <a:spLocks noGrp="1"/>
          </p:cNvSpPr>
          <p:nvPr>
            <p:ph type="body" sz="quarter" idx="12"/>
          </p:nvPr>
        </p:nvSpPr>
        <p:spPr>
          <a:xfrm>
            <a:off x="505809" y="1347789"/>
            <a:ext cx="4289549" cy="5065203"/>
          </a:xfrm>
        </p:spPr>
        <p:txBody>
          <a:bodyPr lIns="90000" tIns="45720" rIns="91440" bIns="45720" anchor="t"/>
          <a:lstStyle/>
          <a:p>
            <a:pPr marL="0" indent="0">
              <a:buNone/>
            </a:pPr>
            <a:r>
              <a:rPr lang="en-GB" dirty="0">
                <a:latin typeface="Roboto Light"/>
              </a:rPr>
              <a:t>The cost of stabilising biodiversity intactness now by 2050 is approximately US$7 trillion dollars (~8% of global GDP).</a:t>
            </a:r>
          </a:p>
          <a:p>
            <a:pPr marL="0" indent="0">
              <a:buNone/>
            </a:pPr>
            <a:r>
              <a:rPr lang="en-GB" dirty="0">
                <a:latin typeface="Roboto Light"/>
              </a:rPr>
              <a:t>But, delaying action by 10 years would more than double the cost to approximately US$15 trillion (~17% of global GDP)</a:t>
            </a:r>
          </a:p>
        </p:txBody>
      </p:sp>
      <p:pic>
        <p:nvPicPr>
          <p:cNvPr id="6" name="Picture 5">
            <a:extLst>
              <a:ext uri="{FF2B5EF4-FFF2-40B4-BE49-F238E27FC236}">
                <a16:creationId xmlns:a16="http://schemas.microsoft.com/office/drawing/2014/main" id="{6E55FF17-BE4E-4918-95EC-396126C7ECBC}"/>
              </a:ext>
            </a:extLst>
          </p:cNvPr>
          <p:cNvPicPr>
            <a:picLocks noChangeAspect="1"/>
          </p:cNvPicPr>
          <p:nvPr/>
        </p:nvPicPr>
        <p:blipFill rotWithShape="1">
          <a:blip r:embed="rId3"/>
          <a:srcRect t="2135"/>
          <a:stretch/>
        </p:blipFill>
        <p:spPr>
          <a:xfrm>
            <a:off x="5272086" y="1347789"/>
            <a:ext cx="6144482" cy="4791956"/>
          </a:xfrm>
          <a:prstGeom prst="rect">
            <a:avLst/>
          </a:prstGeom>
        </p:spPr>
      </p:pic>
      <p:sp>
        <p:nvSpPr>
          <p:cNvPr id="7" name="Rectangle 6">
            <a:extLst>
              <a:ext uri="{FF2B5EF4-FFF2-40B4-BE49-F238E27FC236}">
                <a16:creationId xmlns:a16="http://schemas.microsoft.com/office/drawing/2014/main" id="{1BC7D7AE-B80A-4EC8-B4AB-62BF114328C1}"/>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6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51E8A69-1612-46EE-B4AB-135EA710684A}"/>
              </a:ext>
            </a:extLst>
          </p:cNvPr>
          <p:cNvPicPr>
            <a:picLocks noGrp="1" noChangeAspect="1"/>
          </p:cNvPicPr>
          <p:nvPr>
            <p:ph type="pic" sz="quarter" idx="13"/>
          </p:nvPr>
        </p:nvPicPr>
        <p:blipFill>
          <a:blip r:embed="rId3"/>
          <a:srcRect t="7796" b="7796"/>
          <a:stretch>
            <a:fillRect/>
          </a:stretch>
        </p:blipFill>
        <p:spPr/>
      </p:pic>
      <p:sp>
        <p:nvSpPr>
          <p:cNvPr id="3" name="Text Placeholder 2">
            <a:extLst>
              <a:ext uri="{FF2B5EF4-FFF2-40B4-BE49-F238E27FC236}">
                <a16:creationId xmlns:a16="http://schemas.microsoft.com/office/drawing/2014/main" id="{7922134D-EFC4-42BD-9029-2FE7546F8513}"/>
              </a:ext>
            </a:extLst>
          </p:cNvPr>
          <p:cNvSpPr>
            <a:spLocks noGrp="1"/>
          </p:cNvSpPr>
          <p:nvPr>
            <p:ph type="body" sz="quarter" idx="15"/>
          </p:nvPr>
        </p:nvSpPr>
        <p:spPr>
          <a:xfrm>
            <a:off x="579116" y="5547987"/>
            <a:ext cx="9824470" cy="787400"/>
          </a:xfrm>
        </p:spPr>
        <p:txBody>
          <a:bodyPr/>
          <a:lstStyle/>
          <a:p>
            <a:r>
              <a:rPr lang="en-GB" sz="3400" dirty="0">
                <a:solidFill>
                  <a:srgbClr val="FFFFFF"/>
                </a:solidFill>
              </a:rPr>
              <a:t>The business case for biodiversity management</a:t>
            </a:r>
            <a:br>
              <a:rPr lang="en-GB" sz="3400" dirty="0">
                <a:solidFill>
                  <a:srgbClr val="FFFFFF"/>
                </a:solidFill>
              </a:rPr>
            </a:br>
            <a:endParaRPr lang="en-GB" sz="3400" dirty="0">
              <a:solidFill>
                <a:srgbClr val="FFFFFF"/>
              </a:solidFill>
            </a:endParaRPr>
          </a:p>
          <a:p>
            <a:endParaRPr lang="en-GB" sz="3400" dirty="0"/>
          </a:p>
        </p:txBody>
      </p:sp>
      <p:sp>
        <p:nvSpPr>
          <p:cNvPr id="6" name="Rectangle 5">
            <a:extLst>
              <a:ext uri="{FF2B5EF4-FFF2-40B4-BE49-F238E27FC236}">
                <a16:creationId xmlns:a16="http://schemas.microsoft.com/office/drawing/2014/main" id="{4BB76FA1-2C1E-445D-B490-A1E11C22A187}"/>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301389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BB5377-10A3-4073-BED4-4EEECCE4F749}"/>
              </a:ext>
            </a:extLst>
          </p:cNvPr>
          <p:cNvSpPr>
            <a:spLocks noGrp="1"/>
          </p:cNvSpPr>
          <p:nvPr>
            <p:ph type="body" sz="quarter" idx="12"/>
          </p:nvPr>
        </p:nvSpPr>
        <p:spPr>
          <a:xfrm>
            <a:off x="505809" y="695517"/>
            <a:ext cx="5590192" cy="1329226"/>
          </a:xfrm>
        </p:spPr>
        <p:txBody>
          <a:bodyPr/>
          <a:lstStyle/>
          <a:p>
            <a:r>
              <a:rPr lang="en-GB" sz="2800"/>
              <a:t>Biodiversity loss is increasingly seen as a material business risk</a:t>
            </a:r>
          </a:p>
        </p:txBody>
      </p:sp>
      <p:sp>
        <p:nvSpPr>
          <p:cNvPr id="5" name="Text Placeholder 4">
            <a:extLst>
              <a:ext uri="{FF2B5EF4-FFF2-40B4-BE49-F238E27FC236}">
                <a16:creationId xmlns:a16="http://schemas.microsoft.com/office/drawing/2014/main" id="{A68BCE47-30FA-428B-90DB-1EC6654BD61E}"/>
              </a:ext>
            </a:extLst>
          </p:cNvPr>
          <p:cNvSpPr>
            <a:spLocks noGrp="1"/>
          </p:cNvSpPr>
          <p:nvPr>
            <p:ph type="body" sz="quarter" idx="13"/>
          </p:nvPr>
        </p:nvSpPr>
        <p:spPr>
          <a:xfrm>
            <a:off x="505809" y="2024743"/>
            <a:ext cx="5551988" cy="4388249"/>
          </a:xfrm>
        </p:spPr>
        <p:txBody>
          <a:bodyPr lIns="90000" tIns="45720" rIns="91440" bIns="45720" anchor="t">
            <a:normAutofit/>
          </a:bodyPr>
          <a:lstStyle/>
          <a:p>
            <a:r>
              <a:rPr lang="en-GB" dirty="0">
                <a:latin typeface="Roboto Light"/>
              </a:rPr>
              <a:t>Most businesses </a:t>
            </a:r>
            <a:r>
              <a:rPr lang="en-GB" b="1" dirty="0">
                <a:latin typeface="Roboto Light"/>
              </a:rPr>
              <a:t>impact and/or depend on biodiversity</a:t>
            </a:r>
            <a:r>
              <a:rPr lang="en-GB" dirty="0">
                <a:latin typeface="Roboto Light"/>
              </a:rPr>
              <a:t>, either directly or through their supply chains</a:t>
            </a:r>
          </a:p>
          <a:p>
            <a:r>
              <a:rPr lang="en-GB" dirty="0">
                <a:latin typeface="Roboto Light"/>
              </a:rPr>
              <a:t>Over the past years the biodiversity loss risk has been consistently recognised as one of the top global risks</a:t>
            </a:r>
          </a:p>
        </p:txBody>
      </p:sp>
      <p:sp>
        <p:nvSpPr>
          <p:cNvPr id="9" name="Rectangle 8">
            <a:extLst>
              <a:ext uri="{FF2B5EF4-FFF2-40B4-BE49-F238E27FC236}">
                <a16:creationId xmlns:a16="http://schemas.microsoft.com/office/drawing/2014/main" id="{591A6E57-6364-427D-B04B-6253FE64EF57}"/>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AD7DF53-5DA4-4551-90CC-C4F0392ECD8C}"/>
              </a:ext>
            </a:extLst>
          </p:cNvPr>
          <p:cNvSpPr txBox="1"/>
          <p:nvPr/>
        </p:nvSpPr>
        <p:spPr>
          <a:xfrm>
            <a:off x="6080451" y="556607"/>
            <a:ext cx="4055206" cy="276999"/>
          </a:xfrm>
          <a:prstGeom prst="rect">
            <a:avLst/>
          </a:prstGeom>
          <a:noFill/>
        </p:spPr>
        <p:txBody>
          <a:bodyPr wrap="square" rtlCol="0">
            <a:spAutoFit/>
          </a:bodyPr>
          <a:lstStyle/>
          <a:p>
            <a:r>
              <a:rPr lang="en-GB" sz="1200" dirty="0">
                <a:solidFill>
                  <a:schemeClr val="accent1"/>
                </a:solidFill>
              </a:rPr>
              <a:t>The Global Risk Landscape 2022</a:t>
            </a:r>
          </a:p>
        </p:txBody>
      </p:sp>
      <p:cxnSp>
        <p:nvCxnSpPr>
          <p:cNvPr id="30" name="Straight Arrow Connector 29">
            <a:extLst>
              <a:ext uri="{FF2B5EF4-FFF2-40B4-BE49-F238E27FC236}">
                <a16:creationId xmlns:a16="http://schemas.microsoft.com/office/drawing/2014/main" id="{ADB7B7E3-C1CF-459B-920A-43EB2196AA0A}"/>
              </a:ext>
            </a:extLst>
          </p:cNvPr>
          <p:cNvCxnSpPr>
            <a:cxnSpLocks/>
          </p:cNvCxnSpPr>
          <p:nvPr/>
        </p:nvCxnSpPr>
        <p:spPr>
          <a:xfrm>
            <a:off x="10300075" y="2367276"/>
            <a:ext cx="19102" cy="107526"/>
          </a:xfrm>
          <a:prstGeom prst="straightConnector1">
            <a:avLst/>
          </a:prstGeom>
          <a:ln>
            <a:solidFill>
              <a:srgbClr val="299B66"/>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Graphical user interface, chart, bar chart&#10;&#10;Description automatically generated">
            <a:extLst>
              <a:ext uri="{FF2B5EF4-FFF2-40B4-BE49-F238E27FC236}">
                <a16:creationId xmlns:a16="http://schemas.microsoft.com/office/drawing/2014/main" id="{73E98DF3-308A-4975-9796-0EE74566EBA6}"/>
              </a:ext>
            </a:extLst>
          </p:cNvPr>
          <p:cNvPicPr>
            <a:picLocks noChangeAspect="1"/>
          </p:cNvPicPr>
          <p:nvPr/>
        </p:nvPicPr>
        <p:blipFill rotWithShape="1">
          <a:blip r:embed="rId3">
            <a:extLst>
              <a:ext uri="{28A0092B-C50C-407E-A947-70E740481C1C}">
                <a14:useLocalDpi xmlns:a14="http://schemas.microsoft.com/office/drawing/2010/main" val="0"/>
              </a:ext>
            </a:extLst>
          </a:blip>
          <a:srcRect l="3037" t="6073" r="22388" b="4187"/>
          <a:stretch/>
        </p:blipFill>
        <p:spPr>
          <a:xfrm>
            <a:off x="6062309" y="968363"/>
            <a:ext cx="5590193" cy="5302389"/>
          </a:xfrm>
          <a:prstGeom prst="rect">
            <a:avLst/>
          </a:prstGeom>
        </p:spPr>
      </p:pic>
    </p:spTree>
    <p:extLst>
      <p:ext uri="{BB962C8B-B14F-4D97-AF65-F5344CB8AC3E}">
        <p14:creationId xmlns:p14="http://schemas.microsoft.com/office/powerpoint/2010/main" val="91665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3D633-69C6-4FC7-8291-DE4F40F983B5}"/>
              </a:ext>
            </a:extLst>
          </p:cNvPr>
          <p:cNvSpPr>
            <a:spLocks noGrp="1"/>
          </p:cNvSpPr>
          <p:nvPr>
            <p:ph type="body" sz="quarter" idx="12"/>
          </p:nvPr>
        </p:nvSpPr>
        <p:spPr>
          <a:xfrm>
            <a:off x="505808" y="695517"/>
            <a:ext cx="5876519" cy="1576628"/>
          </a:xfrm>
        </p:spPr>
        <p:txBody>
          <a:bodyPr/>
          <a:lstStyle/>
          <a:p>
            <a:r>
              <a:rPr lang="en-GB"/>
              <a:t>This translates TO Potential disruption for businesses</a:t>
            </a:r>
          </a:p>
        </p:txBody>
      </p:sp>
      <p:sp>
        <p:nvSpPr>
          <p:cNvPr id="3" name="Text Placeholder 2">
            <a:extLst>
              <a:ext uri="{FF2B5EF4-FFF2-40B4-BE49-F238E27FC236}">
                <a16:creationId xmlns:a16="http://schemas.microsoft.com/office/drawing/2014/main" id="{E9C29F67-C671-4D29-996C-9F41399CE922}"/>
              </a:ext>
            </a:extLst>
          </p:cNvPr>
          <p:cNvSpPr>
            <a:spLocks noGrp="1"/>
          </p:cNvSpPr>
          <p:nvPr>
            <p:ph type="body" sz="quarter" idx="13"/>
          </p:nvPr>
        </p:nvSpPr>
        <p:spPr>
          <a:xfrm>
            <a:off x="505808" y="2272145"/>
            <a:ext cx="5876519" cy="4140847"/>
          </a:xfrm>
        </p:spPr>
        <p:txBody>
          <a:bodyPr lIns="90000" tIns="45720" rIns="91440" bIns="45720" anchor="t"/>
          <a:lstStyle/>
          <a:p>
            <a:r>
              <a:rPr lang="en-GB" dirty="0">
                <a:latin typeface="Roboto Light"/>
              </a:rPr>
              <a:t>Globally, $44 Trillion of economic value generation are at risk from nature loss</a:t>
            </a:r>
            <a:r>
              <a:rPr lang="en-US" dirty="0"/>
              <a:t> </a:t>
            </a:r>
            <a:r>
              <a:rPr lang="en-GB" dirty="0">
                <a:latin typeface="Roboto Light"/>
              </a:rPr>
              <a:t>(50% of Global GDP)</a:t>
            </a:r>
          </a:p>
          <a:p>
            <a:r>
              <a:rPr lang="en-GB" dirty="0">
                <a:latin typeface="Roboto Light"/>
              </a:rPr>
              <a:t>Apart from direct dependencies, businesses still have </a:t>
            </a:r>
            <a:r>
              <a:rPr lang="en-GB" dirty="0"/>
              <a:t>“hidden dependencies” through their supply chains</a:t>
            </a:r>
            <a:endParaRPr lang="en-GB" dirty="0">
              <a:latin typeface="Roboto Light"/>
            </a:endParaRPr>
          </a:p>
          <a:p>
            <a:pPr marL="0" indent="0">
              <a:buNone/>
            </a:pPr>
            <a:endParaRPr lang="en-GB" dirty="0"/>
          </a:p>
        </p:txBody>
      </p:sp>
      <p:sp>
        <p:nvSpPr>
          <p:cNvPr id="5" name="Text Placeholder 5">
            <a:extLst>
              <a:ext uri="{FF2B5EF4-FFF2-40B4-BE49-F238E27FC236}">
                <a16:creationId xmlns:a16="http://schemas.microsoft.com/office/drawing/2014/main" id="{AE587A23-9552-4DF1-B0F9-A9451A8814FB}"/>
              </a:ext>
            </a:extLst>
          </p:cNvPr>
          <p:cNvSpPr txBox="1">
            <a:spLocks/>
          </p:cNvSpPr>
          <p:nvPr/>
        </p:nvSpPr>
        <p:spPr>
          <a:xfrm>
            <a:off x="6678840" y="6108206"/>
            <a:ext cx="2447185" cy="26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a:latin typeface="Roboto Light" panose="02000000000000000000" pitchFamily="2" charset="0"/>
                <a:ea typeface="Roboto Light" panose="02000000000000000000" pitchFamily="2" charset="0"/>
              </a:rPr>
              <a:t>Source: World Economic Forum (2020)</a:t>
            </a:r>
          </a:p>
        </p:txBody>
      </p:sp>
      <p:sp>
        <p:nvSpPr>
          <p:cNvPr id="6" name="Rectangle 5">
            <a:extLst>
              <a:ext uri="{FF2B5EF4-FFF2-40B4-BE49-F238E27FC236}">
                <a16:creationId xmlns:a16="http://schemas.microsoft.com/office/drawing/2014/main" id="{2F098F83-6453-436E-97F1-4D58532698DC}"/>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5">
            <a:extLst>
              <a:ext uri="{FF2B5EF4-FFF2-40B4-BE49-F238E27FC236}">
                <a16:creationId xmlns:a16="http://schemas.microsoft.com/office/drawing/2014/main" id="{8B6E5BD6-4004-4048-B384-22D60125E786}"/>
              </a:ext>
            </a:extLst>
          </p:cNvPr>
          <p:cNvSpPr txBox="1">
            <a:spLocks/>
          </p:cNvSpPr>
          <p:nvPr/>
        </p:nvSpPr>
        <p:spPr>
          <a:xfrm>
            <a:off x="6678840" y="561329"/>
            <a:ext cx="4726672" cy="268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a:solidFill>
                  <a:srgbClr val="024E98"/>
                </a:solidFill>
                <a:latin typeface="Roboto Light" panose="02000000000000000000" pitchFamily="2" charset="0"/>
                <a:ea typeface="Roboto Light" panose="02000000000000000000" pitchFamily="2" charset="0"/>
              </a:rPr>
              <a:t>Percentage of direct gross value added (GVA) with high, medium, low nature dependency, by industry</a:t>
            </a:r>
          </a:p>
        </p:txBody>
      </p:sp>
      <p:grpSp>
        <p:nvGrpSpPr>
          <p:cNvPr id="18" name="Group 17">
            <a:extLst>
              <a:ext uri="{FF2B5EF4-FFF2-40B4-BE49-F238E27FC236}">
                <a16:creationId xmlns:a16="http://schemas.microsoft.com/office/drawing/2014/main" id="{73B62E0A-2F7D-4748-B0E0-66C7B8D686F3}"/>
              </a:ext>
            </a:extLst>
          </p:cNvPr>
          <p:cNvGrpSpPr/>
          <p:nvPr/>
        </p:nvGrpSpPr>
        <p:grpSpPr>
          <a:xfrm>
            <a:off x="6768640" y="948085"/>
            <a:ext cx="4596867" cy="5135356"/>
            <a:chOff x="6768640" y="948085"/>
            <a:chExt cx="4596867" cy="5135356"/>
          </a:xfrm>
        </p:grpSpPr>
        <p:grpSp>
          <p:nvGrpSpPr>
            <p:cNvPr id="16" name="Group 15">
              <a:extLst>
                <a:ext uri="{FF2B5EF4-FFF2-40B4-BE49-F238E27FC236}">
                  <a16:creationId xmlns:a16="http://schemas.microsoft.com/office/drawing/2014/main" id="{9D1F3D0C-263C-49A9-A9E1-F143FED477AE}"/>
                </a:ext>
              </a:extLst>
            </p:cNvPr>
            <p:cNvGrpSpPr/>
            <p:nvPr/>
          </p:nvGrpSpPr>
          <p:grpSpPr>
            <a:xfrm>
              <a:off x="6768640" y="948085"/>
              <a:ext cx="4596867" cy="5135356"/>
              <a:chOff x="6768640" y="948085"/>
              <a:chExt cx="4596867" cy="5135356"/>
            </a:xfrm>
          </p:grpSpPr>
          <p:pic>
            <p:nvPicPr>
              <p:cNvPr id="11" name="Picture 10">
                <a:extLst>
                  <a:ext uri="{FF2B5EF4-FFF2-40B4-BE49-F238E27FC236}">
                    <a16:creationId xmlns:a16="http://schemas.microsoft.com/office/drawing/2014/main" id="{FCC1961A-774F-4C54-8420-1C45DEA53109}"/>
                  </a:ext>
                </a:extLst>
              </p:cNvPr>
              <p:cNvPicPr>
                <a:picLocks noChangeAspect="1"/>
              </p:cNvPicPr>
              <p:nvPr/>
            </p:nvPicPr>
            <p:blipFill>
              <a:blip r:embed="rId3"/>
              <a:stretch>
                <a:fillRect/>
              </a:stretch>
            </p:blipFill>
            <p:spPr>
              <a:xfrm>
                <a:off x="6768640" y="948085"/>
                <a:ext cx="4596867" cy="513535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E588408-065C-40F7-9AB4-38B443B75B2B}"/>
                  </a:ext>
                </a:extLst>
              </p:cNvPr>
              <p:cNvPicPr>
                <a:picLocks noChangeAspect="1"/>
              </p:cNvPicPr>
              <p:nvPr/>
            </p:nvPicPr>
            <p:blipFill>
              <a:blip r:embed="rId4"/>
              <a:stretch>
                <a:fillRect/>
              </a:stretch>
            </p:blipFill>
            <p:spPr>
              <a:xfrm>
                <a:off x="6810209" y="5881444"/>
                <a:ext cx="1391840" cy="158011"/>
              </a:xfrm>
              <a:prstGeom prst="rect">
                <a:avLst/>
              </a:prstGeom>
            </p:spPr>
          </p:pic>
        </p:grpSp>
        <p:sp>
          <p:nvSpPr>
            <p:cNvPr id="17" name="Rectangle 16">
              <a:extLst>
                <a:ext uri="{FF2B5EF4-FFF2-40B4-BE49-F238E27FC236}">
                  <a16:creationId xmlns:a16="http://schemas.microsoft.com/office/drawing/2014/main" id="{7B58AF01-CA70-4852-ABE3-DEBA9A51454A}"/>
                </a:ext>
              </a:extLst>
            </p:cNvPr>
            <p:cNvSpPr/>
            <p:nvPr/>
          </p:nvSpPr>
          <p:spPr>
            <a:xfrm>
              <a:off x="7660640" y="3883660"/>
              <a:ext cx="3561080" cy="21336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720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9FD0E-DF32-4930-BA77-D92A20B1BA5F}"/>
              </a:ext>
            </a:extLst>
          </p:cNvPr>
          <p:cNvSpPr>
            <a:spLocks noGrp="1"/>
          </p:cNvSpPr>
          <p:nvPr>
            <p:ph type="body" sz="quarter" idx="11"/>
          </p:nvPr>
        </p:nvSpPr>
        <p:spPr/>
        <p:txBody>
          <a:bodyPr lIns="91440" tIns="45720" rIns="91440" bIns="45720" anchor="t"/>
          <a:lstStyle/>
          <a:p>
            <a:r>
              <a:rPr lang="en-GB" dirty="0"/>
              <a:t>Risk Cannot be managed without Understanding biodiversity</a:t>
            </a:r>
            <a:endParaRPr lang="en-GB" b="0" dirty="0"/>
          </a:p>
        </p:txBody>
      </p:sp>
      <p:sp>
        <p:nvSpPr>
          <p:cNvPr id="3" name="Text Placeholder 2">
            <a:extLst>
              <a:ext uri="{FF2B5EF4-FFF2-40B4-BE49-F238E27FC236}">
                <a16:creationId xmlns:a16="http://schemas.microsoft.com/office/drawing/2014/main" id="{F88344C6-2F69-475D-B650-F0610E20860D}"/>
              </a:ext>
            </a:extLst>
          </p:cNvPr>
          <p:cNvSpPr>
            <a:spLocks noGrp="1"/>
          </p:cNvSpPr>
          <p:nvPr>
            <p:ph type="body" sz="quarter" idx="12"/>
          </p:nvPr>
        </p:nvSpPr>
        <p:spPr>
          <a:xfrm>
            <a:off x="505808" y="1807376"/>
            <a:ext cx="5986431" cy="4049348"/>
          </a:xfrm>
        </p:spPr>
        <p:txBody>
          <a:bodyPr lIns="90000" tIns="45720" rIns="91440" bIns="45720" anchor="t">
            <a:noAutofit/>
          </a:bodyPr>
          <a:lstStyle/>
          <a:p>
            <a:r>
              <a:rPr lang="en-GB" dirty="0">
                <a:latin typeface="Roboto Light"/>
              </a:rPr>
              <a:t>Investor profiles and priorities are changing</a:t>
            </a:r>
          </a:p>
          <a:p>
            <a:r>
              <a:rPr lang="en-GB" dirty="0">
                <a:latin typeface="Roboto Light"/>
              </a:rPr>
              <a:t>Understanding biodiversity helps interpret metrics, anticipate investor expectations, and understand the company approach compared to peers</a:t>
            </a:r>
          </a:p>
          <a:p>
            <a:r>
              <a:rPr lang="en-GB" dirty="0">
                <a:latin typeface="Roboto Light"/>
              </a:rPr>
              <a:t>Companies need to understand biodiversity to avoid misinterpretations and engage with future investors</a:t>
            </a:r>
            <a:endParaRPr lang="en-GB" dirty="0"/>
          </a:p>
        </p:txBody>
      </p:sp>
      <p:sp>
        <p:nvSpPr>
          <p:cNvPr id="5" name="Rectangle 4">
            <a:extLst>
              <a:ext uri="{FF2B5EF4-FFF2-40B4-BE49-F238E27FC236}">
                <a16:creationId xmlns:a16="http://schemas.microsoft.com/office/drawing/2014/main" id="{158F057E-5000-4D63-8772-D5B2E1D3B927}"/>
              </a:ext>
            </a:extLst>
          </p:cNvPr>
          <p:cNvSpPr/>
          <p:nvPr/>
        </p:nvSpPr>
        <p:spPr>
          <a:xfrm>
            <a:off x="7199453" y="2120619"/>
            <a:ext cx="4153274" cy="1771433"/>
          </a:xfrm>
          <a:prstGeom prst="rect">
            <a:avLst/>
          </a:prstGeom>
          <a:solidFill>
            <a:schemeClr val="accent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solidFill>
                  <a:schemeClr val="bg1"/>
                </a:solidFill>
                <a:latin typeface="Roboto Light" panose="02000000000000000000" pitchFamily="2" charset="0"/>
                <a:ea typeface="Roboto Light" panose="02000000000000000000" pitchFamily="2" charset="0"/>
              </a:rPr>
              <a:t>95%</a:t>
            </a:r>
            <a:r>
              <a:rPr lang="en-GB" sz="2000" dirty="0">
                <a:solidFill>
                  <a:schemeClr val="bg1"/>
                </a:solidFill>
                <a:latin typeface="Roboto Light" panose="02000000000000000000" pitchFamily="2" charset="0"/>
                <a:ea typeface="Roboto Light" panose="02000000000000000000" pitchFamily="2" charset="0"/>
              </a:rPr>
              <a:t> of millennials and </a:t>
            </a:r>
            <a:r>
              <a:rPr lang="en-GB" sz="2000" b="1" dirty="0">
                <a:solidFill>
                  <a:schemeClr val="bg1"/>
                </a:solidFill>
                <a:latin typeface="Roboto Light" panose="02000000000000000000" pitchFamily="2" charset="0"/>
                <a:ea typeface="Roboto Light" panose="02000000000000000000" pitchFamily="2" charset="0"/>
              </a:rPr>
              <a:t>85%</a:t>
            </a:r>
            <a:r>
              <a:rPr lang="en-GB" sz="2000" dirty="0">
                <a:solidFill>
                  <a:schemeClr val="bg1"/>
                </a:solidFill>
                <a:latin typeface="Roboto Light" panose="02000000000000000000" pitchFamily="2" charset="0"/>
                <a:ea typeface="Roboto Light" panose="02000000000000000000" pitchFamily="2" charset="0"/>
              </a:rPr>
              <a:t> of </a:t>
            </a:r>
            <a:r>
              <a:rPr lang="en-GB" sz="2000" i="1" dirty="0">
                <a:solidFill>
                  <a:schemeClr val="bg1"/>
                </a:solidFill>
                <a:latin typeface="Roboto Light" panose="02000000000000000000" pitchFamily="2" charset="0"/>
                <a:ea typeface="Roboto Light" panose="02000000000000000000" pitchFamily="2" charset="0"/>
              </a:rPr>
              <a:t>all investors</a:t>
            </a:r>
            <a:r>
              <a:rPr lang="en-GB" sz="2000" dirty="0">
                <a:solidFill>
                  <a:schemeClr val="bg1"/>
                </a:solidFill>
                <a:latin typeface="Roboto Light" panose="02000000000000000000" pitchFamily="2" charset="0"/>
                <a:ea typeface="Roboto Light" panose="02000000000000000000" pitchFamily="2" charset="0"/>
              </a:rPr>
              <a:t> are now interested in sustainable investing strategies</a:t>
            </a:r>
          </a:p>
          <a:p>
            <a:pPr algn="ctr">
              <a:spcBef>
                <a:spcPts val="1200"/>
              </a:spcBef>
            </a:pPr>
            <a:r>
              <a:rPr lang="en-GB" sz="1600" dirty="0">
                <a:solidFill>
                  <a:schemeClr val="bg1"/>
                </a:solidFill>
                <a:latin typeface="Roboto Light" panose="02000000000000000000" pitchFamily="2" charset="0"/>
                <a:ea typeface="Roboto Light" panose="02000000000000000000" pitchFamily="2" charset="0"/>
              </a:rPr>
              <a:t>		    Morgan Stanley 2020</a:t>
            </a:r>
          </a:p>
        </p:txBody>
      </p:sp>
      <p:sp>
        <p:nvSpPr>
          <p:cNvPr id="7" name="Rectangle 6">
            <a:extLst>
              <a:ext uri="{FF2B5EF4-FFF2-40B4-BE49-F238E27FC236}">
                <a16:creationId xmlns:a16="http://schemas.microsoft.com/office/drawing/2014/main" id="{16377A5E-E235-43DE-BF0C-EA3AD6712922}"/>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218A76A-700F-4DF4-B4F0-4C11EE4D7617}"/>
              </a:ext>
            </a:extLst>
          </p:cNvPr>
          <p:cNvSpPr/>
          <p:nvPr/>
        </p:nvSpPr>
        <p:spPr>
          <a:xfrm>
            <a:off x="7199453" y="4251517"/>
            <a:ext cx="4153274" cy="1771433"/>
          </a:xfrm>
          <a:prstGeom prst="rect">
            <a:avLst/>
          </a:prstGeom>
          <a:solidFill>
            <a:schemeClr val="accent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Roboto Light" panose="02000000000000000000" pitchFamily="2" charset="0"/>
                <a:ea typeface="Roboto Light" panose="02000000000000000000" pitchFamily="2" charset="0"/>
              </a:rPr>
              <a:t>Institutions with over $14 trillion in assets have committed to divesting from oil &amp; gas in a movement often led by students</a:t>
            </a:r>
          </a:p>
          <a:p>
            <a:pPr algn="ctr">
              <a:spcBef>
                <a:spcPts val="1200"/>
              </a:spcBef>
            </a:pPr>
            <a:r>
              <a:rPr lang="en-GB" sz="1600">
                <a:solidFill>
                  <a:schemeClr val="bg1"/>
                </a:solidFill>
                <a:latin typeface="Roboto Light" panose="02000000000000000000" pitchFamily="2" charset="0"/>
                <a:ea typeface="Roboto Light" panose="02000000000000000000" pitchFamily="2" charset="0"/>
              </a:rPr>
              <a:t>		             Fossil Free 2021 </a:t>
            </a:r>
          </a:p>
        </p:txBody>
      </p:sp>
    </p:spTree>
    <p:extLst>
      <p:ext uri="{BB962C8B-B14F-4D97-AF65-F5344CB8AC3E}">
        <p14:creationId xmlns:p14="http://schemas.microsoft.com/office/powerpoint/2010/main" val="39094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E570A7-AF1D-4D18-83A2-460BF1AB6053}"/>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0A42B81-A737-4D9B-B554-72A90DFFA051}"/>
              </a:ext>
            </a:extLst>
          </p:cNvPr>
          <p:cNvSpPr>
            <a:spLocks noGrp="1"/>
          </p:cNvSpPr>
          <p:nvPr>
            <p:ph type="body" sz="quarter" idx="11"/>
          </p:nvPr>
        </p:nvSpPr>
        <p:spPr>
          <a:xfrm>
            <a:off x="518508" y="606616"/>
            <a:ext cx="11155839" cy="1009715"/>
          </a:xfrm>
        </p:spPr>
        <p:txBody>
          <a:bodyPr lIns="91440" tIns="45720" rIns="91440" bIns="45720" anchor="t">
            <a:normAutofit lnSpcReduction="10000"/>
          </a:bodyPr>
          <a:lstStyle/>
          <a:p>
            <a:r>
              <a:rPr lang="en-GB"/>
              <a:t>Investor perception of Key risks to mining companies from biodiversity loss</a:t>
            </a:r>
          </a:p>
        </p:txBody>
      </p:sp>
      <p:sp>
        <p:nvSpPr>
          <p:cNvPr id="6" name="Text Placeholder 5">
            <a:extLst>
              <a:ext uri="{FF2B5EF4-FFF2-40B4-BE49-F238E27FC236}">
                <a16:creationId xmlns:a16="http://schemas.microsoft.com/office/drawing/2014/main" id="{218DE59F-3B04-4321-B161-5F5F663A9480}"/>
              </a:ext>
            </a:extLst>
          </p:cNvPr>
          <p:cNvSpPr>
            <a:spLocks noGrp="1"/>
          </p:cNvSpPr>
          <p:nvPr>
            <p:ph type="body" sz="quarter" idx="12"/>
          </p:nvPr>
        </p:nvSpPr>
        <p:spPr>
          <a:xfrm>
            <a:off x="505808" y="5597611"/>
            <a:ext cx="11155839" cy="564873"/>
          </a:xfrm>
        </p:spPr>
        <p:txBody>
          <a:bodyPr/>
          <a:lstStyle/>
          <a:p>
            <a:pPr marL="0" indent="0">
              <a:buNone/>
            </a:pPr>
            <a:r>
              <a:rPr lang="en-GB" b="1"/>
              <a:t>All can affect investment value in short, medium and long term</a:t>
            </a:r>
          </a:p>
        </p:txBody>
      </p:sp>
      <p:graphicFrame>
        <p:nvGraphicFramePr>
          <p:cNvPr id="11" name="Diagram 10">
            <a:extLst>
              <a:ext uri="{FF2B5EF4-FFF2-40B4-BE49-F238E27FC236}">
                <a16:creationId xmlns:a16="http://schemas.microsoft.com/office/drawing/2014/main" id="{A5978B04-8036-406F-9D8B-E89D2FFB0CBE}"/>
              </a:ext>
            </a:extLst>
          </p:cNvPr>
          <p:cNvGraphicFramePr/>
          <p:nvPr>
            <p:extLst>
              <p:ext uri="{D42A27DB-BD31-4B8C-83A1-F6EECF244321}">
                <p14:modId xmlns:p14="http://schemas.microsoft.com/office/powerpoint/2010/main" val="3406212633"/>
              </p:ext>
            </p:extLst>
          </p:nvPr>
        </p:nvGraphicFramePr>
        <p:xfrm>
          <a:off x="678163" y="1708769"/>
          <a:ext cx="10983484" cy="3888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tree, building, fence&#10;&#10;Description automatically generated">
            <a:extLst>
              <a:ext uri="{FF2B5EF4-FFF2-40B4-BE49-F238E27FC236}">
                <a16:creationId xmlns:a16="http://schemas.microsoft.com/office/drawing/2014/main" id="{B6E3AF39-4E94-451B-882C-C2E9FE1A4EE9}"/>
              </a:ext>
            </a:extLst>
          </p:cNvPr>
          <p:cNvPicPr>
            <a:picLocks noChangeAspect="1"/>
          </p:cNvPicPr>
          <p:nvPr/>
        </p:nvPicPr>
        <p:blipFill>
          <a:blip r:embed="rId3"/>
          <a:stretch>
            <a:fillRect/>
          </a:stretch>
        </p:blipFill>
        <p:spPr>
          <a:xfrm>
            <a:off x="7391400" y="0"/>
            <a:ext cx="4800600" cy="6930189"/>
          </a:xfrm>
          <a:prstGeom prst="rect">
            <a:avLst/>
          </a:prstGeom>
        </p:spPr>
      </p:pic>
      <p:sp>
        <p:nvSpPr>
          <p:cNvPr id="2" name="Text Placeholder 1">
            <a:extLst>
              <a:ext uri="{FF2B5EF4-FFF2-40B4-BE49-F238E27FC236}">
                <a16:creationId xmlns:a16="http://schemas.microsoft.com/office/drawing/2014/main" id="{F6C3D633-69C6-4FC7-8291-DE4F40F983B5}"/>
              </a:ext>
            </a:extLst>
          </p:cNvPr>
          <p:cNvSpPr>
            <a:spLocks noGrp="1"/>
          </p:cNvSpPr>
          <p:nvPr>
            <p:ph type="body" sz="quarter" idx="12"/>
          </p:nvPr>
        </p:nvSpPr>
        <p:spPr>
          <a:xfrm>
            <a:off x="505808" y="669029"/>
            <a:ext cx="11180384" cy="1576628"/>
          </a:xfrm>
        </p:spPr>
        <p:txBody>
          <a:bodyPr/>
          <a:lstStyle/>
          <a:p>
            <a:r>
              <a:rPr lang="en-GB" dirty="0"/>
              <a:t>finance sector scrutiny </a:t>
            </a:r>
          </a:p>
        </p:txBody>
      </p:sp>
      <p:sp>
        <p:nvSpPr>
          <p:cNvPr id="6" name="Rectangle 5">
            <a:extLst>
              <a:ext uri="{FF2B5EF4-FFF2-40B4-BE49-F238E27FC236}">
                <a16:creationId xmlns:a16="http://schemas.microsoft.com/office/drawing/2014/main" id="{2F098F83-6453-436E-97F1-4D58532698DC}"/>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F8A08F0-7D7E-416F-A3AC-2663489F8C35}"/>
              </a:ext>
            </a:extLst>
          </p:cNvPr>
          <p:cNvSpPr>
            <a:spLocks noGrp="1"/>
          </p:cNvSpPr>
          <p:nvPr>
            <p:ph type="body" sz="quarter" idx="13"/>
          </p:nvPr>
        </p:nvSpPr>
        <p:spPr>
          <a:xfrm>
            <a:off x="543908" y="1472257"/>
            <a:ext cx="6352192" cy="4716714"/>
          </a:xfrm>
        </p:spPr>
        <p:txBody>
          <a:bodyPr/>
          <a:lstStyle/>
          <a:p>
            <a:pPr marL="0" indent="0" algn="just">
              <a:buNone/>
            </a:pPr>
            <a:r>
              <a:rPr lang="en-GB" sz="2000" dirty="0"/>
              <a:t>Biodiversity is rising up the agenda of the finance sector, driven by policy changes and civil society demands.</a:t>
            </a:r>
          </a:p>
          <a:p>
            <a:pPr algn="just"/>
            <a:r>
              <a:rPr lang="en-GB" sz="2000" dirty="0"/>
              <a:t>TNFD is emerging as a risk management and disclosure framework for organisations to report and act on nature-related risks</a:t>
            </a:r>
          </a:p>
          <a:p>
            <a:pPr algn="just"/>
            <a:r>
              <a:rPr lang="en-GB" sz="2000" dirty="0"/>
              <a:t>The International Sustainability Standards Board (ISSB) will deliver a comprehensive global baseline of sustainability-related disclosure standards to meet investor needs.</a:t>
            </a:r>
          </a:p>
        </p:txBody>
      </p:sp>
    </p:spTree>
    <p:extLst>
      <p:ext uri="{BB962C8B-B14F-4D97-AF65-F5344CB8AC3E}">
        <p14:creationId xmlns:p14="http://schemas.microsoft.com/office/powerpoint/2010/main" val="950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21AE8-BF0D-4520-AFDD-3AF05BB6AEBD}"/>
              </a:ext>
            </a:extLst>
          </p:cNvPr>
          <p:cNvSpPr>
            <a:spLocks noGrp="1"/>
          </p:cNvSpPr>
          <p:nvPr>
            <p:ph type="body" sz="quarter" idx="11"/>
          </p:nvPr>
        </p:nvSpPr>
        <p:spPr>
          <a:xfrm>
            <a:off x="505808" y="571807"/>
            <a:ext cx="7029311" cy="523684"/>
          </a:xfrm>
        </p:spPr>
        <p:txBody>
          <a:bodyPr/>
          <a:lstStyle/>
          <a:p>
            <a:r>
              <a:rPr lang="en-GB" sz="3100" dirty="0" err="1"/>
              <a:t>Esg</a:t>
            </a:r>
            <a:r>
              <a:rPr lang="en-GB" sz="3100" dirty="0"/>
              <a:t> integration as a market opportunity</a:t>
            </a:r>
          </a:p>
          <a:p>
            <a:endParaRPr lang="en-GB" sz="3100" dirty="0"/>
          </a:p>
        </p:txBody>
      </p:sp>
      <p:sp>
        <p:nvSpPr>
          <p:cNvPr id="3" name="Text Placeholder 2">
            <a:extLst>
              <a:ext uri="{FF2B5EF4-FFF2-40B4-BE49-F238E27FC236}">
                <a16:creationId xmlns:a16="http://schemas.microsoft.com/office/drawing/2014/main" id="{5C0366CF-6245-4F80-8A06-1310EE6D0EED}"/>
              </a:ext>
            </a:extLst>
          </p:cNvPr>
          <p:cNvSpPr>
            <a:spLocks noGrp="1"/>
          </p:cNvSpPr>
          <p:nvPr>
            <p:ph type="body" sz="quarter" idx="12"/>
          </p:nvPr>
        </p:nvSpPr>
        <p:spPr>
          <a:xfrm>
            <a:off x="505808" y="1564640"/>
            <a:ext cx="7448238" cy="4848351"/>
          </a:xfrm>
        </p:spPr>
        <p:txBody>
          <a:bodyPr/>
          <a:lstStyle/>
          <a:p>
            <a:pPr marL="0" indent="0">
              <a:buNone/>
            </a:pPr>
            <a:r>
              <a:rPr lang="en-GB" sz="2000" i="1" dirty="0">
                <a:latin typeface="Roboto Light"/>
              </a:rPr>
              <a:t>“</a:t>
            </a:r>
            <a:r>
              <a:rPr lang="en-GB" sz="2000" dirty="0">
                <a:latin typeface="Roboto Light"/>
              </a:rPr>
              <a:t>What we can say now is that the impact [of ESG issues] on risk, volatility and valuation is clearly statistically significant.</a:t>
            </a:r>
            <a:r>
              <a:rPr lang="en-GB" sz="2000" i="1" dirty="0">
                <a:latin typeface="Roboto Light"/>
              </a:rPr>
              <a:t>” </a:t>
            </a:r>
            <a:br>
              <a:rPr lang="en-GB" sz="2000" i="1" dirty="0">
                <a:latin typeface="Roboto Light"/>
              </a:rPr>
            </a:br>
            <a:r>
              <a:rPr lang="en-GB" sz="1600" i="1" dirty="0">
                <a:latin typeface="Roboto Light"/>
              </a:rPr>
              <a:t>- Guido Giese, Executive Director of Equity Research, MSCI</a:t>
            </a:r>
            <a:endParaRPr lang="en-US" sz="1600" dirty="0">
              <a:latin typeface="Roboto Light"/>
            </a:endParaRPr>
          </a:p>
          <a:p>
            <a:pPr marL="0" indent="0">
              <a:buNone/>
            </a:pPr>
            <a:endParaRPr lang="en-GB" sz="1600" i="1" dirty="0"/>
          </a:p>
          <a:p>
            <a:endParaRPr lang="en-GB" sz="1600" dirty="0"/>
          </a:p>
          <a:p>
            <a:endParaRPr lang="en-GB" sz="2000" dirty="0"/>
          </a:p>
        </p:txBody>
      </p:sp>
      <p:pic>
        <p:nvPicPr>
          <p:cNvPr id="6" name="Picture Placeholder 5" descr="A lizard on a rock&#10;&#10;Description automatically generated">
            <a:extLst>
              <a:ext uri="{FF2B5EF4-FFF2-40B4-BE49-F238E27FC236}">
                <a16:creationId xmlns:a16="http://schemas.microsoft.com/office/drawing/2014/main" id="{859B366E-544C-4F59-8021-66208735EB1E}"/>
              </a:ext>
            </a:extLst>
          </p:cNvPr>
          <p:cNvPicPr>
            <a:picLocks noGrp="1" noChangeAspect="1"/>
          </p:cNvPicPr>
          <p:nvPr>
            <p:ph type="pic" sz="quarter" idx="13"/>
          </p:nvPr>
        </p:nvPicPr>
        <p:blipFill>
          <a:blip r:embed="rId3"/>
          <a:srcRect l="14297" r="14297"/>
          <a:stretch>
            <a:fillRect/>
          </a:stretch>
        </p:blipFill>
        <p:spPr/>
      </p:pic>
      <p:sp>
        <p:nvSpPr>
          <p:cNvPr id="7" name="Rectangle 6">
            <a:extLst>
              <a:ext uri="{FF2B5EF4-FFF2-40B4-BE49-F238E27FC236}">
                <a16:creationId xmlns:a16="http://schemas.microsoft.com/office/drawing/2014/main" id="{12DE77A9-01BB-465F-9DDA-DB09D99DC0C9}"/>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F7BF838-E23B-4730-BE8E-1DDF46B252A8}"/>
              </a:ext>
            </a:extLst>
          </p:cNvPr>
          <p:cNvPicPr>
            <a:picLocks noChangeAspect="1"/>
          </p:cNvPicPr>
          <p:nvPr/>
        </p:nvPicPr>
        <p:blipFill>
          <a:blip r:embed="rId4"/>
          <a:stretch>
            <a:fillRect/>
          </a:stretch>
        </p:blipFill>
        <p:spPr>
          <a:xfrm>
            <a:off x="505808" y="3396673"/>
            <a:ext cx="5766493" cy="293841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Text Placeholder 5">
            <a:extLst>
              <a:ext uri="{FF2B5EF4-FFF2-40B4-BE49-F238E27FC236}">
                <a16:creationId xmlns:a16="http://schemas.microsoft.com/office/drawing/2014/main" id="{78F2A054-B5A8-4EC5-9FFB-CD5E1255ECA0}"/>
              </a:ext>
            </a:extLst>
          </p:cNvPr>
          <p:cNvSpPr txBox="1">
            <a:spLocks/>
          </p:cNvSpPr>
          <p:nvPr/>
        </p:nvSpPr>
        <p:spPr>
          <a:xfrm>
            <a:off x="417431" y="6370743"/>
            <a:ext cx="2447185" cy="26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a:latin typeface="Roboto Light" panose="02000000000000000000" pitchFamily="2" charset="0"/>
                <a:ea typeface="Roboto Light" panose="02000000000000000000" pitchFamily="2" charset="0"/>
              </a:rPr>
              <a:t>Source: MSCI (2021)</a:t>
            </a:r>
          </a:p>
        </p:txBody>
      </p:sp>
    </p:spTree>
    <p:extLst>
      <p:ext uri="{BB962C8B-B14F-4D97-AF65-F5344CB8AC3E}">
        <p14:creationId xmlns:p14="http://schemas.microsoft.com/office/powerpoint/2010/main" val="38356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ird, grass, outdoor, aquatic bird&#10;&#10;Description automatically generated">
            <a:extLst>
              <a:ext uri="{FF2B5EF4-FFF2-40B4-BE49-F238E27FC236}">
                <a16:creationId xmlns:a16="http://schemas.microsoft.com/office/drawing/2014/main" id="{6893733B-9482-44B8-926A-7506E5D85856}"/>
              </a:ext>
            </a:extLst>
          </p:cNvPr>
          <p:cNvPicPr>
            <a:picLocks noGrp="1" noChangeAspect="1"/>
          </p:cNvPicPr>
          <p:nvPr>
            <p:ph type="pic" sz="quarter" idx="13"/>
          </p:nvPr>
        </p:nvPicPr>
        <p:blipFill>
          <a:blip r:embed="rId3"/>
          <a:srcRect l="52" r="52"/>
          <a:stretch>
            <a:fillRect/>
          </a:stretch>
        </p:blipFill>
        <p:spPr/>
      </p:pic>
      <p:sp>
        <p:nvSpPr>
          <p:cNvPr id="3" name="Text Placeholder 2">
            <a:extLst>
              <a:ext uri="{FF2B5EF4-FFF2-40B4-BE49-F238E27FC236}">
                <a16:creationId xmlns:a16="http://schemas.microsoft.com/office/drawing/2014/main" id="{45195BF6-6FDF-44B5-A222-42CD2906B021}"/>
              </a:ext>
            </a:extLst>
          </p:cNvPr>
          <p:cNvSpPr>
            <a:spLocks noGrp="1"/>
          </p:cNvSpPr>
          <p:nvPr>
            <p:ph type="body" sz="quarter" idx="15"/>
          </p:nvPr>
        </p:nvSpPr>
        <p:spPr>
          <a:xfrm>
            <a:off x="617216" y="5722938"/>
            <a:ext cx="9824470" cy="787400"/>
          </a:xfrm>
        </p:spPr>
        <p:txBody>
          <a:bodyPr/>
          <a:lstStyle/>
          <a:p>
            <a:r>
              <a:rPr lang="en-GB" sz="3400" dirty="0">
                <a:solidFill>
                  <a:srgbClr val="FFFFFF"/>
                </a:solidFill>
              </a:rPr>
              <a:t>Opportunities for companies to respond</a:t>
            </a:r>
          </a:p>
          <a:p>
            <a:endParaRPr lang="en-GB" sz="3400" dirty="0"/>
          </a:p>
        </p:txBody>
      </p:sp>
      <p:sp>
        <p:nvSpPr>
          <p:cNvPr id="6" name="Rectangle 5">
            <a:extLst>
              <a:ext uri="{FF2B5EF4-FFF2-40B4-BE49-F238E27FC236}">
                <a16:creationId xmlns:a16="http://schemas.microsoft.com/office/drawing/2014/main" id="{0DC62117-7C4F-471A-9152-7BFC9D6617A7}"/>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427846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E65429C6-5E67-4529-8420-556978DE41C9}"/>
              </a:ext>
            </a:extLst>
          </p:cNvPr>
          <p:cNvPicPr>
            <a:picLocks noGrp="1" noChangeAspect="1"/>
          </p:cNvPicPr>
          <p:nvPr>
            <p:ph type="pic" sz="quarter" idx="13"/>
          </p:nvPr>
        </p:nvPicPr>
        <p:blipFill>
          <a:blip r:embed="rId2"/>
          <a:srcRect l="15584" r="15584"/>
          <a:stretch>
            <a:fillRect/>
          </a:stretch>
        </p:blipFill>
        <p:spPr/>
      </p:pic>
      <p:sp>
        <p:nvSpPr>
          <p:cNvPr id="3" name="Text Placeholder 2"/>
          <p:cNvSpPr>
            <a:spLocks noGrp="1"/>
          </p:cNvSpPr>
          <p:nvPr>
            <p:ph type="body" sz="quarter" idx="10"/>
          </p:nvPr>
        </p:nvSpPr>
        <p:spPr/>
        <p:txBody>
          <a:bodyPr lIns="91440" tIns="45720" rIns="91440" bIns="45720" anchor="t"/>
          <a:lstStyle/>
          <a:p>
            <a:r>
              <a:rPr lang="en-GB" dirty="0"/>
              <a:t>The Importance of Biodiversity for Business</a:t>
            </a:r>
          </a:p>
        </p:txBody>
      </p:sp>
      <p:sp>
        <p:nvSpPr>
          <p:cNvPr id="4" name="Text Placeholder 3"/>
          <p:cNvSpPr>
            <a:spLocks noGrp="1"/>
          </p:cNvSpPr>
          <p:nvPr>
            <p:ph type="body" sz="quarter" idx="12"/>
          </p:nvPr>
        </p:nvSpPr>
        <p:spPr/>
        <p:txBody>
          <a:bodyPr/>
          <a:lstStyle/>
          <a:p>
            <a:r>
              <a:rPr lang="en-GB" dirty="0"/>
              <a:t>2022</a:t>
            </a:r>
          </a:p>
        </p:txBody>
      </p:sp>
      <p:sp>
        <p:nvSpPr>
          <p:cNvPr id="10" name="Rectangle 9">
            <a:extLst>
              <a:ext uri="{FF2B5EF4-FFF2-40B4-BE49-F238E27FC236}">
                <a16:creationId xmlns:a16="http://schemas.microsoft.com/office/drawing/2014/main" id="{54AACCC9-72ED-4FC7-87FC-B5371A907B2E}"/>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380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271" y="1356716"/>
            <a:ext cx="2466975" cy="1295400"/>
          </a:xfrm>
          <a:prstGeom prst="rect">
            <a:avLst/>
          </a:prstGeom>
        </p:spPr>
      </p:pic>
      <p:sp>
        <p:nvSpPr>
          <p:cNvPr id="7" name="Content Placeholder 2">
            <a:extLst>
              <a:ext uri="{FF2B5EF4-FFF2-40B4-BE49-F238E27FC236}">
                <a16:creationId xmlns:a16="http://schemas.microsoft.com/office/drawing/2014/main" id="{69730ECC-9DA8-4383-AD9E-69F912526B43}"/>
              </a:ext>
            </a:extLst>
          </p:cNvPr>
          <p:cNvSpPr txBox="1">
            <a:spLocks/>
          </p:cNvSpPr>
          <p:nvPr/>
        </p:nvSpPr>
        <p:spPr>
          <a:xfrm>
            <a:off x="553045" y="1457104"/>
            <a:ext cx="5542955" cy="5140562"/>
          </a:xfrm>
          <a:prstGeom prst="rect">
            <a:avLst/>
          </a:prstGeom>
        </p:spPr>
        <p:txBody>
          <a:bodyPr vert="horz" lIns="91440" tIns="45720" rIns="91440" bIns="45720" rtlCol="0" anchor="t">
            <a:normAutofit/>
          </a:bodyPr>
          <a:lstStyle>
            <a:lvl1pPr marL="0" indent="0" algn="l" defTabSz="914354" rtl="0" eaLnBrk="1" latinLnBrk="0" hangingPunct="1">
              <a:lnSpc>
                <a:spcPct val="100000"/>
              </a:lnSpc>
              <a:spcBef>
                <a:spcPts val="0"/>
              </a:spcBef>
              <a:spcAft>
                <a:spcPts val="1200"/>
              </a:spcAft>
              <a:buFontTx/>
              <a:buNone/>
              <a:defRPr sz="2800" b="1" i="0" kern="1200" cap="none" baseline="0">
                <a:solidFill>
                  <a:schemeClr val="accent5"/>
                </a:solidFill>
                <a:latin typeface="Roboto" panose="02000000000000000000" pitchFamily="2" charset="0"/>
                <a:ea typeface="Roboto" panose="02000000000000000000" pitchFamily="2" charset="0"/>
                <a:cs typeface="Roboto" panose="02000000000000000000" pitchFamily="2" charset="0"/>
              </a:defRPr>
            </a:lvl1pPr>
            <a:lvl2pPr marL="539987" indent="-287993" algn="l" defTabSz="914354" rtl="0" eaLnBrk="1" latinLnBrk="0" hangingPunct="1">
              <a:lnSpc>
                <a:spcPct val="100000"/>
              </a:lnSpc>
              <a:spcBef>
                <a:spcPts val="0"/>
              </a:spcBef>
              <a:spcAft>
                <a:spcPts val="1200"/>
              </a:spcAft>
              <a:buClrTx/>
              <a:buSzPct val="120000"/>
              <a:buFont typeface="Wingdings" charset="2"/>
              <a:buChar char="§"/>
              <a:defRPr sz="2400" kern="1200" cap="none" baseline="0">
                <a:solidFill>
                  <a:schemeClr val="tx1"/>
                </a:solidFill>
                <a:latin typeface="Roboto" panose="02000000000000000000" pitchFamily="2" charset="0"/>
                <a:ea typeface="Roboto" panose="02000000000000000000" pitchFamily="2" charset="0"/>
                <a:cs typeface="Roboto" panose="02000000000000000000" pitchFamily="2" charset="0"/>
              </a:defRPr>
            </a:lvl2pPr>
            <a:lvl3pPr marL="539987" indent="0" algn="l" defTabSz="914354" rtl="0" eaLnBrk="1" latinLnBrk="0" hangingPunct="1">
              <a:lnSpc>
                <a:spcPct val="100000"/>
              </a:lnSpc>
              <a:spcBef>
                <a:spcPts val="0"/>
              </a:spcBef>
              <a:spcAft>
                <a:spcPts val="1200"/>
              </a:spcAft>
              <a:buSzPct val="120000"/>
              <a:buFontTx/>
              <a:buNone/>
              <a:defRPr sz="24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3pPr>
            <a:lvl4pPr marL="539975" indent="-287987" algn="l" defTabSz="914354" rtl="0" eaLnBrk="1" latinLnBrk="0" hangingPunct="1">
              <a:lnSpc>
                <a:spcPct val="100000"/>
              </a:lnSpc>
              <a:spcBef>
                <a:spcPts val="0"/>
              </a:spcBef>
              <a:spcAft>
                <a:spcPts val="1200"/>
              </a:spcAft>
              <a:buClr>
                <a:schemeClr val="tx1"/>
              </a:buClr>
              <a:buSzPct val="110000"/>
              <a:buFont typeface="Wingdings" charset="2"/>
              <a:buChar char="§"/>
              <a:defRPr sz="24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4pPr>
            <a:lvl5pPr marL="0" indent="0" algn="l" defTabSz="914354" rtl="0" eaLnBrk="1" latinLnBrk="0" hangingPunct="1">
              <a:lnSpc>
                <a:spcPct val="100000"/>
              </a:lnSpc>
              <a:spcBef>
                <a:spcPts val="0"/>
              </a:spcBef>
              <a:spcAft>
                <a:spcPts val="1200"/>
              </a:spcAft>
              <a:buSzPct val="120000"/>
              <a:buFontTx/>
              <a:buNone/>
              <a:defRPr sz="2400"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100" spc="200" dirty="0">
                <a:solidFill>
                  <a:srgbClr val="00B0F0"/>
                </a:solidFill>
                <a:latin typeface="Roboto Light"/>
                <a:ea typeface="+mn-lt"/>
                <a:cs typeface="+mn-lt"/>
              </a:rPr>
              <a:t>Post-2020 Global Biodiversity Framework</a:t>
            </a:r>
            <a:endParaRPr lang="en-GB" sz="2100" cap="all" spc="200" dirty="0">
              <a:solidFill>
                <a:srgbClr val="00B0F0"/>
              </a:solidFill>
              <a:latin typeface="Roboto Light"/>
              <a:ea typeface="+mn-lt"/>
              <a:cs typeface="+mn-lt"/>
            </a:endParaRPr>
          </a:p>
          <a:p>
            <a:pPr marL="539750" lvl="1" indent="-287655">
              <a:buFont typeface="Arial" charset="2"/>
              <a:buChar char="•"/>
            </a:pPr>
            <a:r>
              <a:rPr lang="en-GB" sz="2100" dirty="0">
                <a:latin typeface="Roboto Light"/>
                <a:ea typeface="Roboto"/>
              </a:rPr>
              <a:t>21 targets and 10 ‘milestones’ for 2030</a:t>
            </a:r>
          </a:p>
          <a:p>
            <a:pPr marL="539750" lvl="1" indent="-287655">
              <a:buFont typeface="Arial" charset="2"/>
              <a:buChar char="•"/>
            </a:pPr>
            <a:r>
              <a:rPr lang="en-GB" sz="2100" dirty="0">
                <a:latin typeface="Roboto Light"/>
                <a:ea typeface="Roboto"/>
              </a:rPr>
              <a:t>‘Living in harmony with nature’ by 2050</a:t>
            </a:r>
          </a:p>
          <a:p>
            <a:pPr marL="539750" lvl="1" indent="-287655">
              <a:buFont typeface="Arial" charset="2"/>
              <a:buChar char="•"/>
            </a:pPr>
            <a:r>
              <a:rPr lang="en-GB" sz="2100" dirty="0">
                <a:latin typeface="Roboto Light"/>
                <a:ea typeface="Roboto"/>
              </a:rPr>
              <a:t>Draft Target 15</a:t>
            </a:r>
          </a:p>
          <a:p>
            <a:pPr marL="882650" lvl="2" indent="-342900">
              <a:buFont typeface="Arial"/>
              <a:buChar char="•"/>
            </a:pPr>
            <a:r>
              <a:rPr lang="en-GB" sz="2100" dirty="0">
                <a:latin typeface="Roboto Light"/>
                <a:ea typeface="Roboto"/>
              </a:rPr>
              <a:t>Businesses to measure and report dependencies and impacts  </a:t>
            </a:r>
            <a:endParaRPr lang="en-GB" sz="2100" dirty="0">
              <a:latin typeface="Roboto Light"/>
            </a:endParaRPr>
          </a:p>
          <a:p>
            <a:pPr marL="882650" lvl="2" indent="-342900">
              <a:buFont typeface="Arial"/>
              <a:buChar char="•"/>
            </a:pPr>
            <a:r>
              <a:rPr lang="en-GB" sz="2100" dirty="0">
                <a:latin typeface="Roboto Light"/>
                <a:ea typeface="Roboto"/>
              </a:rPr>
              <a:t>Reduce negative and increase positive impacts</a:t>
            </a:r>
          </a:p>
          <a:p>
            <a:pPr marL="882650" lvl="2" indent="-342900">
              <a:buFont typeface="Arial"/>
              <a:buChar char="•"/>
            </a:pPr>
            <a:r>
              <a:rPr lang="en-GB" sz="2100" dirty="0">
                <a:latin typeface="Roboto Light"/>
                <a:ea typeface="Roboto"/>
              </a:rPr>
              <a:t>Full sustainability of extraction and production practices</a:t>
            </a:r>
          </a:p>
        </p:txBody>
      </p:sp>
      <p:sp>
        <p:nvSpPr>
          <p:cNvPr id="15" name="Title 1">
            <a:extLst>
              <a:ext uri="{FF2B5EF4-FFF2-40B4-BE49-F238E27FC236}">
                <a16:creationId xmlns:a16="http://schemas.microsoft.com/office/drawing/2014/main" id="{238DC788-9722-289A-04FA-3ACF8D4BCBFC}"/>
              </a:ext>
            </a:extLst>
          </p:cNvPr>
          <p:cNvSpPr>
            <a:spLocks noGrp="1"/>
          </p:cNvSpPr>
          <p:nvPr>
            <p:ph type="title"/>
          </p:nvPr>
        </p:nvSpPr>
        <p:spPr>
          <a:xfrm>
            <a:off x="528045" y="637885"/>
            <a:ext cx="11663955" cy="737574"/>
          </a:xfrm>
        </p:spPr>
        <p:txBody>
          <a:bodyPr>
            <a:normAutofit/>
          </a:bodyPr>
          <a:lstStyle/>
          <a:p>
            <a:r>
              <a:rPr lang="en-GB" sz="3200" cap="all" spc="200" dirty="0">
                <a:solidFill>
                  <a:srgbClr val="00B0F0"/>
                </a:solidFill>
                <a:latin typeface="Roboto" panose="02000000000000000000" pitchFamily="2" charset="0"/>
                <a:ea typeface="Roboto" panose="02000000000000000000" pitchFamily="2" charset="0"/>
                <a:cs typeface="+mn-cs"/>
              </a:rPr>
              <a:t>The Convention on Biological Diversity</a:t>
            </a:r>
          </a:p>
        </p:txBody>
      </p:sp>
      <p:sp>
        <p:nvSpPr>
          <p:cNvPr id="2" name="Rectangle 1">
            <a:extLst>
              <a:ext uri="{FF2B5EF4-FFF2-40B4-BE49-F238E27FC236}">
                <a16:creationId xmlns:a16="http://schemas.microsoft.com/office/drawing/2014/main" id="{1CB1ADBD-BC00-7A74-BADB-F069A5F4C24B}"/>
              </a:ext>
            </a:extLst>
          </p:cNvPr>
          <p:cNvSpPr/>
          <p:nvPr/>
        </p:nvSpPr>
        <p:spPr>
          <a:xfrm>
            <a:off x="298704" y="260334"/>
            <a:ext cx="11594592" cy="6343666"/>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3">
            <a:extLst>
              <a:ext uri="{FF2B5EF4-FFF2-40B4-BE49-F238E27FC236}">
                <a16:creationId xmlns:a16="http://schemas.microsoft.com/office/drawing/2014/main" id="{766EED6D-ED71-4FFB-8E8A-2938D2D4F9BC}"/>
              </a:ext>
            </a:extLst>
          </p:cNvPr>
          <p:cNvGraphicFramePr/>
          <p:nvPr/>
        </p:nvGraphicFramePr>
        <p:xfrm>
          <a:off x="6899147" y="2572667"/>
          <a:ext cx="4857423" cy="4128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8976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F0A084-861D-EA40-BEEA-2A547CFC7E9A}"/>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ature Positive">
            <a:extLst>
              <a:ext uri="{FF2B5EF4-FFF2-40B4-BE49-F238E27FC236}">
                <a16:creationId xmlns:a16="http://schemas.microsoft.com/office/drawing/2014/main" id="{3064376B-E2E4-471B-8E70-B4CAA46B40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3" t="3348" r="5986" b="4298"/>
          <a:stretch/>
        </p:blipFill>
        <p:spPr bwMode="auto">
          <a:xfrm>
            <a:off x="1188463" y="543642"/>
            <a:ext cx="9815073" cy="577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58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191426-D7F3-40B1-80F7-4C29E312D2DE}"/>
              </a:ext>
            </a:extLst>
          </p:cNvPr>
          <p:cNvSpPr>
            <a:spLocks noGrp="1"/>
          </p:cNvSpPr>
          <p:nvPr>
            <p:ph type="body" sz="quarter" idx="11"/>
          </p:nvPr>
        </p:nvSpPr>
        <p:spPr/>
        <p:txBody>
          <a:bodyPr/>
          <a:lstStyle/>
          <a:p>
            <a:r>
              <a:rPr lang="en-GB" sz="2900" dirty="0"/>
              <a:t>Dasgupta review – three transitions for change</a:t>
            </a:r>
          </a:p>
        </p:txBody>
      </p:sp>
      <p:sp>
        <p:nvSpPr>
          <p:cNvPr id="3" name="Text Placeholder 2">
            <a:extLst>
              <a:ext uri="{FF2B5EF4-FFF2-40B4-BE49-F238E27FC236}">
                <a16:creationId xmlns:a16="http://schemas.microsoft.com/office/drawing/2014/main" id="{976319FD-C20A-4A43-8A5F-3DC5734C512D}"/>
              </a:ext>
            </a:extLst>
          </p:cNvPr>
          <p:cNvSpPr>
            <a:spLocks noGrp="1"/>
          </p:cNvSpPr>
          <p:nvPr>
            <p:ph type="body" sz="quarter" idx="12"/>
          </p:nvPr>
        </p:nvSpPr>
        <p:spPr>
          <a:xfrm>
            <a:off x="505808" y="1676400"/>
            <a:ext cx="5276013" cy="4386775"/>
          </a:xfrm>
        </p:spPr>
        <p:txBody>
          <a:bodyPr/>
          <a:lstStyle/>
          <a:p>
            <a:r>
              <a:rPr lang="en-GB" dirty="0"/>
              <a:t>Balance humanity’s demand with nature’s supply and increase supply relative to its current level </a:t>
            </a:r>
          </a:p>
          <a:p>
            <a:r>
              <a:rPr lang="en-GB" dirty="0"/>
              <a:t>Change our measures of economic success</a:t>
            </a:r>
          </a:p>
          <a:p>
            <a:r>
              <a:rPr lang="en-GB" dirty="0"/>
              <a:t>Transform our institutions and systems </a:t>
            </a:r>
          </a:p>
          <a:p>
            <a:endParaRPr lang="en-GB" dirty="0"/>
          </a:p>
        </p:txBody>
      </p:sp>
      <p:pic>
        <p:nvPicPr>
          <p:cNvPr id="4" name="Picture 3">
            <a:extLst>
              <a:ext uri="{FF2B5EF4-FFF2-40B4-BE49-F238E27FC236}">
                <a16:creationId xmlns:a16="http://schemas.microsoft.com/office/drawing/2014/main" id="{7F265B11-CAE6-461A-B24A-766DE6BEA1CC}"/>
              </a:ext>
            </a:extLst>
          </p:cNvPr>
          <p:cNvPicPr>
            <a:picLocks noChangeAspect="1"/>
          </p:cNvPicPr>
          <p:nvPr/>
        </p:nvPicPr>
        <p:blipFill rotWithShape="1">
          <a:blip r:embed="rId3"/>
          <a:srcRect l="2580" r="2053"/>
          <a:stretch/>
        </p:blipFill>
        <p:spPr>
          <a:xfrm>
            <a:off x="5711012" y="1676400"/>
            <a:ext cx="5950635" cy="3743847"/>
          </a:xfrm>
          <a:prstGeom prst="rect">
            <a:avLst/>
          </a:prstGeom>
        </p:spPr>
      </p:pic>
      <p:sp>
        <p:nvSpPr>
          <p:cNvPr id="5" name="Rectangle 4">
            <a:extLst>
              <a:ext uri="{FF2B5EF4-FFF2-40B4-BE49-F238E27FC236}">
                <a16:creationId xmlns:a16="http://schemas.microsoft.com/office/drawing/2014/main" id="{9F9A575C-48A5-4EE3-B380-98D1C8EE4662}"/>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467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D4A9D-F2DA-4137-B4CB-3DAE3D8E6DA8}"/>
              </a:ext>
            </a:extLst>
          </p:cNvPr>
          <p:cNvSpPr txBox="1"/>
          <p:nvPr/>
        </p:nvSpPr>
        <p:spPr>
          <a:xfrm>
            <a:off x="334746" y="6136912"/>
            <a:ext cx="5092807" cy="215444"/>
          </a:xfrm>
          <a:prstGeom prst="rect">
            <a:avLst/>
          </a:prstGeom>
          <a:noFill/>
        </p:spPr>
        <p:txBody>
          <a:bodyPr wrap="square" rtlCol="0">
            <a:spAutoFit/>
          </a:bodyPr>
          <a:lstStyle/>
          <a:p>
            <a:r>
              <a:rPr lang="en-GB" sz="800" dirty="0">
                <a:latin typeface="Roboto Light" panose="02000000000000000000" pitchFamily="2" charset="0"/>
                <a:ea typeface="Roboto Light" panose="02000000000000000000" pitchFamily="2" charset="0"/>
              </a:rPr>
              <a:t>Source: World Economic Forum (2020)</a:t>
            </a:r>
          </a:p>
        </p:txBody>
      </p:sp>
      <p:pic>
        <p:nvPicPr>
          <p:cNvPr id="5" name="Picture 4">
            <a:extLst>
              <a:ext uri="{FF2B5EF4-FFF2-40B4-BE49-F238E27FC236}">
                <a16:creationId xmlns:a16="http://schemas.microsoft.com/office/drawing/2014/main" id="{53B0DC05-AE5E-4DFB-87D9-30E3E0E958F0}"/>
              </a:ext>
            </a:extLst>
          </p:cNvPr>
          <p:cNvPicPr>
            <a:picLocks noChangeAspect="1"/>
          </p:cNvPicPr>
          <p:nvPr/>
        </p:nvPicPr>
        <p:blipFill>
          <a:blip r:embed="rId3"/>
          <a:stretch>
            <a:fillRect/>
          </a:stretch>
        </p:blipFill>
        <p:spPr>
          <a:xfrm>
            <a:off x="414756" y="1362329"/>
            <a:ext cx="11337942" cy="474220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BB420A7B-D1F6-494C-B222-5883AF887E02}"/>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2" name="Text Placeholder 1">
            <a:extLst>
              <a:ext uri="{FF2B5EF4-FFF2-40B4-BE49-F238E27FC236}">
                <a16:creationId xmlns:a16="http://schemas.microsoft.com/office/drawing/2014/main" id="{E5D67DAC-F33E-40BB-BF4B-D4C6E067A739}"/>
              </a:ext>
            </a:extLst>
          </p:cNvPr>
          <p:cNvSpPr>
            <a:spLocks noGrp="1"/>
          </p:cNvSpPr>
          <p:nvPr>
            <p:ph type="body" sz="quarter" idx="11"/>
          </p:nvPr>
        </p:nvSpPr>
        <p:spPr/>
        <p:txBody>
          <a:bodyPr/>
          <a:lstStyle/>
          <a:p>
            <a:r>
              <a:rPr lang="en-GB" sz="2200" dirty="0"/>
              <a:t>A Nature-positive transition presents business opportunities</a:t>
            </a:r>
          </a:p>
        </p:txBody>
      </p:sp>
    </p:spTree>
    <p:extLst>
      <p:ext uri="{BB962C8B-B14F-4D97-AF65-F5344CB8AC3E}">
        <p14:creationId xmlns:p14="http://schemas.microsoft.com/office/powerpoint/2010/main" val="1306951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F8682-09D6-40A5-A488-3DFC655F2C5F}"/>
              </a:ext>
            </a:extLst>
          </p:cNvPr>
          <p:cNvSpPr>
            <a:spLocks noGrp="1"/>
          </p:cNvSpPr>
          <p:nvPr>
            <p:ph type="body" sz="quarter" idx="11"/>
          </p:nvPr>
        </p:nvSpPr>
        <p:spPr/>
        <p:txBody>
          <a:bodyPr/>
          <a:lstStyle/>
          <a:p>
            <a:r>
              <a:rPr lang="en-GB" sz="2600"/>
              <a:t>The oil &amp; Gas sector will be critical to key transitions </a:t>
            </a:r>
          </a:p>
        </p:txBody>
      </p:sp>
      <p:sp>
        <p:nvSpPr>
          <p:cNvPr id="3" name="Text Placeholder 2">
            <a:extLst>
              <a:ext uri="{FF2B5EF4-FFF2-40B4-BE49-F238E27FC236}">
                <a16:creationId xmlns:a16="http://schemas.microsoft.com/office/drawing/2014/main" id="{A977451B-6DD9-47B4-B8FE-C984DE4C0AAB}"/>
              </a:ext>
            </a:extLst>
          </p:cNvPr>
          <p:cNvSpPr>
            <a:spLocks noGrp="1"/>
          </p:cNvSpPr>
          <p:nvPr>
            <p:ph type="body" sz="quarter" idx="12"/>
          </p:nvPr>
        </p:nvSpPr>
        <p:spPr>
          <a:xfrm>
            <a:off x="505808" y="1775792"/>
            <a:ext cx="5352498" cy="4637200"/>
          </a:xfrm>
        </p:spPr>
        <p:txBody>
          <a:bodyPr/>
          <a:lstStyle/>
          <a:p>
            <a:r>
              <a:rPr lang="en-GB"/>
              <a:t>Emerging business opportunities for the energy sector could create over $(USD) 3.5 trillion of annual value and 87 million jobs by 2030</a:t>
            </a:r>
          </a:p>
          <a:p>
            <a:r>
              <a:rPr lang="en-GB"/>
              <a:t>Three systemic transitions are identified as critical for oil &amp; gas  </a:t>
            </a:r>
          </a:p>
        </p:txBody>
      </p:sp>
      <p:sp>
        <p:nvSpPr>
          <p:cNvPr id="5" name="Rectangle 4">
            <a:extLst>
              <a:ext uri="{FF2B5EF4-FFF2-40B4-BE49-F238E27FC236}">
                <a16:creationId xmlns:a16="http://schemas.microsoft.com/office/drawing/2014/main" id="{A0611E30-733C-4668-9078-522C1BDFBD13}"/>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B7F4AC34-35B3-48ED-9A95-3162BEA8A238}"/>
              </a:ext>
            </a:extLst>
          </p:cNvPr>
          <p:cNvSpPr txBox="1">
            <a:spLocks/>
          </p:cNvSpPr>
          <p:nvPr/>
        </p:nvSpPr>
        <p:spPr>
          <a:xfrm>
            <a:off x="6333695" y="6412992"/>
            <a:ext cx="2447185" cy="26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a:latin typeface="Roboto Light" panose="02000000000000000000" pitchFamily="2" charset="0"/>
                <a:ea typeface="Roboto Light" panose="02000000000000000000" pitchFamily="2" charset="0"/>
              </a:rPr>
              <a:t>Source: World Economic Forum (2020)</a:t>
            </a:r>
          </a:p>
        </p:txBody>
      </p:sp>
      <p:grpSp>
        <p:nvGrpSpPr>
          <p:cNvPr id="13" name="Group 12">
            <a:extLst>
              <a:ext uri="{FF2B5EF4-FFF2-40B4-BE49-F238E27FC236}">
                <a16:creationId xmlns:a16="http://schemas.microsoft.com/office/drawing/2014/main" id="{5A5C236B-7FB4-4562-8B88-0FA4BB8C0733}"/>
              </a:ext>
            </a:extLst>
          </p:cNvPr>
          <p:cNvGrpSpPr/>
          <p:nvPr/>
        </p:nvGrpSpPr>
        <p:grpSpPr>
          <a:xfrm>
            <a:off x="6439290" y="1317219"/>
            <a:ext cx="4670480" cy="5017872"/>
            <a:chOff x="6320250" y="1395120"/>
            <a:chExt cx="4670480" cy="5017872"/>
          </a:xfrm>
        </p:grpSpPr>
        <p:pic>
          <p:nvPicPr>
            <p:cNvPr id="10" name="Picture 9">
              <a:extLst>
                <a:ext uri="{FF2B5EF4-FFF2-40B4-BE49-F238E27FC236}">
                  <a16:creationId xmlns:a16="http://schemas.microsoft.com/office/drawing/2014/main" id="{FAB5774A-526B-409D-8204-CE4A3BE6F6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3695" y="1395120"/>
              <a:ext cx="4657035" cy="501787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1FD0B232-A255-4078-8A6A-8B7D5BF57D3E}"/>
                </a:ext>
              </a:extLst>
            </p:cNvPr>
            <p:cNvSpPr/>
            <p:nvPr/>
          </p:nvSpPr>
          <p:spPr>
            <a:xfrm>
              <a:off x="6320250" y="5441828"/>
              <a:ext cx="4599249" cy="26382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7387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DC25E3-94B3-5340-81DE-6BC830BF74B0}"/>
              </a:ext>
            </a:extLst>
          </p:cNvPr>
          <p:cNvSpPr>
            <a:spLocks noGrp="1"/>
          </p:cNvSpPr>
          <p:nvPr>
            <p:ph type="body" sz="quarter" idx="11"/>
          </p:nvPr>
        </p:nvSpPr>
        <p:spPr/>
        <p:txBody>
          <a:bodyPr lIns="91440" tIns="45720" rIns="91440" bIns="45720" anchor="t">
            <a:normAutofit lnSpcReduction="10000"/>
          </a:bodyPr>
          <a:lstStyle/>
          <a:p>
            <a:r>
              <a:rPr lang="en-GB" sz="3200" dirty="0">
                <a:latin typeface="Roboto" panose="02000000000000000000" pitchFamily="2" charset="0"/>
                <a:ea typeface="Roboto" panose="02000000000000000000" pitchFamily="2" charset="0"/>
              </a:rPr>
              <a:t>Business actions </a:t>
            </a:r>
            <a:endParaRPr lang="en-GB" sz="3200" b="0" dirty="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7E3C3B09-1BFB-48B6-BD21-3DAE4C040EB7}"/>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1CA1B4BE-F58C-45C6-943D-150FCD1CB774}"/>
              </a:ext>
            </a:extLst>
          </p:cNvPr>
          <p:cNvSpPr>
            <a:spLocks noGrp="1"/>
          </p:cNvSpPr>
          <p:nvPr>
            <p:ph type="body" sz="quarter" idx="12"/>
          </p:nvPr>
        </p:nvSpPr>
        <p:spPr>
          <a:xfrm>
            <a:off x="543908" y="1555744"/>
            <a:ext cx="4904391" cy="4884228"/>
          </a:xfrm>
        </p:spPr>
        <p:txBody>
          <a:bodyPr lIns="90000" tIns="45720" rIns="91440" bIns="45720" anchor="t">
            <a:normAutofit/>
          </a:bodyPr>
          <a:lstStyle/>
          <a:p>
            <a:pPr marL="0" indent="0" algn="just">
              <a:spcBef>
                <a:spcPts val="1067"/>
              </a:spcBef>
              <a:buNone/>
            </a:pPr>
            <a:r>
              <a:rPr lang="en-GB" dirty="0">
                <a:latin typeface="Roboto Light"/>
                <a:ea typeface="Roboto Light"/>
              </a:rPr>
              <a:t>The high-level business actions on nature provide companies with a framework to signal that they are making meaningful contributions to help reverse nature loss and contribute to an equitable, nature-positive world, where positive impacts outweigh negative ones.</a:t>
            </a:r>
          </a:p>
        </p:txBody>
      </p:sp>
      <p:pic>
        <p:nvPicPr>
          <p:cNvPr id="4" name="Picture 3">
            <a:extLst>
              <a:ext uri="{FF2B5EF4-FFF2-40B4-BE49-F238E27FC236}">
                <a16:creationId xmlns:a16="http://schemas.microsoft.com/office/drawing/2014/main" id="{4E25C194-63C3-490F-BE84-9FB3CBA638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305" b="94737" l="3457" r="94568">
                        <a14:foregroundMark x1="29383" y1="11506" x2="36543" y2="12729"/>
                        <a14:foregroundMark x1="36543" y1="12729" x2="44691" y2="10771"/>
                        <a14:foregroundMark x1="44691" y1="10771" x2="61852" y2="13586"/>
                        <a14:foregroundMark x1="61852" y1="13586" x2="84074" y2="30477"/>
                        <a14:foregroundMark x1="84074" y1="30477" x2="89506" y2="41860"/>
                        <a14:foregroundMark x1="89506" y1="41860" x2="83210" y2="68054"/>
                        <a14:foregroundMark x1="83210" y1="68054" x2="77037" y2="79315"/>
                        <a14:foregroundMark x1="77037" y1="79315" x2="48765" y2="89596"/>
                        <a14:foregroundMark x1="48765" y1="89596" x2="39136" y2="90575"/>
                        <a14:foregroundMark x1="39136" y1="90575" x2="16914" y2="76867"/>
                        <a14:foregroundMark x1="16914" y1="76867" x2="11481" y2="71359"/>
                        <a14:foregroundMark x1="11481" y1="71359" x2="5185" y2="46756"/>
                        <a14:foregroundMark x1="5185" y1="46756" x2="8148" y2="35006"/>
                        <a14:foregroundMark x1="8148" y1="35006" x2="29012" y2="11873"/>
                        <a14:foregroundMark x1="24568" y1="14688" x2="22346" y2="15545"/>
                        <a14:foregroundMark x1="61852" y1="7589" x2="75679" y2="19461"/>
                        <a14:foregroundMark x1="89630" y1="32191" x2="94568" y2="50796"/>
                        <a14:foregroundMark x1="89630" y1="69645" x2="89259" y2="70379"/>
                        <a14:foregroundMark x1="86667" y1="76744" x2="58765" y2="92534"/>
                        <a14:foregroundMark x1="58765" y1="92534" x2="46296" y2="94492"/>
                        <a14:foregroundMark x1="46296" y1="94492" x2="33086" y2="90820"/>
                        <a14:foregroundMark x1="33086" y1="90820" x2="27901" y2="87026"/>
                        <a14:foregroundMark x1="43210" y1="89229" x2="49136" y2="94859"/>
                        <a14:foregroundMark x1="7284" y1="66340" x2="8395" y2="55814"/>
                        <a14:foregroundMark x1="8395" y1="55814" x2="8395" y2="55814"/>
                        <a14:foregroundMark x1="15185" y1="51775" x2="21975" y2="48225"/>
                        <a14:foregroundMark x1="21975" y1="48225" x2="41358" y2="44431"/>
                        <a14:foregroundMark x1="41358" y1="44431" x2="70494" y2="46756"/>
                        <a14:foregroundMark x1="39383" y1="37699" x2="55432" y2="65606"/>
                        <a14:foregroundMark x1="16667" y1="59976" x2="22716" y2="71236"/>
                        <a14:foregroundMark x1="74198" y1="63770" x2="79012" y2="67075"/>
                        <a14:foregroundMark x1="80247" y1="61812" x2="69506" y2="57283"/>
                        <a14:foregroundMark x1="69506" y1="57283" x2="69383" y2="61200"/>
                        <a14:foregroundMark x1="68272" y1="55569" x2="62716" y2="35373"/>
                        <a14:foregroundMark x1="62716" y1="35373" x2="59012" y2="28519"/>
                        <a14:foregroundMark x1="45432" y1="18849" x2="68642" y2="22399"/>
                        <a14:foregroundMark x1="55926" y1="6610" x2="43086" y2="7589"/>
                        <a14:foregroundMark x1="3457" y1="45532" x2="3457" y2="54835"/>
                        <a14:foregroundMark x1="3457" y1="54835" x2="3457" y2="54835"/>
                        <a14:foregroundMark x1="39136" y1="5141" x2="46296" y2="6120"/>
                        <a14:foregroundMark x1="53210" y1="4406" x2="53210" y2="4406"/>
                        <a14:foregroundMark x1="3457" y1="59731" x2="3457" y2="59731"/>
                        <a14:foregroundMark x1="3457" y1="40269" x2="3457" y2="40269"/>
                        <a14:foregroundMark x1="39136" y1="93880" x2="38765" y2="94614"/>
                        <a14:foregroundMark x1="57407" y1="94614" x2="59753" y2="94614"/>
                        <a14:foregroundMark x1="52593" y1="38556" x2="39753" y2="61444"/>
                        <a14:foregroundMark x1="38642" y1="50428" x2="59259" y2="61444"/>
                        <a14:foregroundMark x1="61481" y1="49572" x2="59630" y2="57283"/>
                        <a14:foregroundMark x1="56667" y1="49204" x2="43951" y2="56426"/>
                        <a14:foregroundMark x1="43951" y1="56426" x2="50864" y2="53121"/>
                        <a14:foregroundMark x1="50864" y1="53121" x2="38148" y2="47858"/>
                        <a14:foregroundMark x1="38148" y1="47858" x2="43827" y2="55080"/>
                        <a14:foregroundMark x1="43827" y1="55080" x2="43457" y2="43819"/>
                        <a14:foregroundMark x1="43457" y1="43819" x2="45556" y2="58752"/>
                        <a14:foregroundMark x1="45556" y1="58752" x2="57160" y2="41126"/>
                        <a14:foregroundMark x1="57160" y1="41126" x2="37407" y2="51163"/>
                        <a14:foregroundMark x1="37407" y1="51163" x2="58272" y2="57650"/>
                        <a14:foregroundMark x1="58272" y1="57650" x2="48889" y2="43696"/>
                        <a14:foregroundMark x1="48889" y1="43696" x2="39259" y2="47124"/>
                        <a14:foregroundMark x1="39259" y1="47124" x2="46296" y2="34394"/>
                        <a14:foregroundMark x1="46296" y1="34394" x2="51975" y2="41983"/>
                        <a14:foregroundMark x1="51975" y1="41983" x2="44198" y2="61077"/>
                        <a14:foregroundMark x1="44198" y1="61077" x2="45432" y2="61444"/>
                        <a14:foregroundMark x1="57407" y1="36720" x2="46296" y2="36230"/>
                        <a14:foregroundMark x1="46296" y1="36230" x2="35185" y2="49327"/>
                        <a14:foregroundMark x1="35185" y1="49327" x2="34938" y2="58752"/>
                        <a14:foregroundMark x1="34938" y1="58752" x2="48395" y2="47246"/>
                        <a14:foregroundMark x1="48395" y1="47246" x2="48889" y2="33660"/>
                        <a14:foregroundMark x1="48889" y1="33660" x2="42593" y2="29988"/>
                        <a14:foregroundMark x1="42593" y1="29988" x2="48642" y2="25826"/>
                        <a14:foregroundMark x1="48642" y1="25826" x2="56790" y2="38311"/>
                        <a14:foregroundMark x1="56790" y1="38311" x2="59630" y2="39290"/>
                        <a14:foregroundMark x1="47407" y1="11138" x2="45062" y2="3672"/>
                        <a14:foregroundMark x1="45062" y1="3672" x2="45926" y2="4651"/>
                        <a14:foregroundMark x1="53333" y1="4284" x2="51481" y2="3305"/>
                        <a14:foregroundMark x1="94074" y1="40759" x2="94074" y2="40759"/>
                      </a14:backgroundRemoval>
                    </a14:imgEffect>
                  </a14:imgLayer>
                </a14:imgProps>
              </a:ext>
            </a:extLst>
          </a:blip>
          <a:stretch>
            <a:fillRect/>
          </a:stretch>
        </p:blipFill>
        <p:spPr>
          <a:xfrm>
            <a:off x="5945311" y="358974"/>
            <a:ext cx="6087441" cy="6140049"/>
          </a:xfrm>
          <a:prstGeom prst="rect">
            <a:avLst/>
          </a:prstGeom>
        </p:spPr>
      </p:pic>
    </p:spTree>
    <p:extLst>
      <p:ext uri="{BB962C8B-B14F-4D97-AF65-F5344CB8AC3E}">
        <p14:creationId xmlns:p14="http://schemas.microsoft.com/office/powerpoint/2010/main" val="2753705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5" descr="A penguin standing in the sand&#10;&#10;Description automatically generated">
            <a:extLst>
              <a:ext uri="{FF2B5EF4-FFF2-40B4-BE49-F238E27FC236}">
                <a16:creationId xmlns:a16="http://schemas.microsoft.com/office/drawing/2014/main" id="{1D70008E-0B92-4393-B348-A8C977D59A36}"/>
              </a:ext>
            </a:extLst>
          </p:cNvPr>
          <p:cNvPicPr>
            <a:picLocks noChangeAspect="1"/>
          </p:cNvPicPr>
          <p:nvPr/>
        </p:nvPicPr>
        <p:blipFill rotWithShape="1">
          <a:blip r:embed="rId3"/>
          <a:srcRect l="42216" r="24205"/>
          <a:stretch/>
        </p:blipFill>
        <p:spPr>
          <a:xfrm>
            <a:off x="-5750" y="-1355"/>
            <a:ext cx="3441340" cy="6860709"/>
          </a:xfrm>
          <a:prstGeom prst="rect">
            <a:avLst/>
          </a:prstGeom>
        </p:spPr>
      </p:pic>
      <p:sp>
        <p:nvSpPr>
          <p:cNvPr id="2" name="Text Placeholder 1">
            <a:extLst>
              <a:ext uri="{FF2B5EF4-FFF2-40B4-BE49-F238E27FC236}">
                <a16:creationId xmlns:a16="http://schemas.microsoft.com/office/drawing/2014/main" id="{83A709E4-DA0E-48FC-8C63-82BFD6FA1F21}"/>
              </a:ext>
            </a:extLst>
          </p:cNvPr>
          <p:cNvSpPr>
            <a:spLocks noGrp="1"/>
          </p:cNvSpPr>
          <p:nvPr>
            <p:ph type="body" sz="quarter" idx="11"/>
          </p:nvPr>
        </p:nvSpPr>
        <p:spPr>
          <a:xfrm>
            <a:off x="3496298" y="451102"/>
            <a:ext cx="11155839" cy="523684"/>
          </a:xfrm>
        </p:spPr>
        <p:txBody>
          <a:bodyPr/>
          <a:lstStyle/>
          <a:p>
            <a:r>
              <a:rPr lang="en-GB" dirty="0"/>
              <a:t>Good biodiversity management…</a:t>
            </a:r>
          </a:p>
        </p:txBody>
      </p:sp>
      <p:sp>
        <p:nvSpPr>
          <p:cNvPr id="3" name="Text Placeholder 2">
            <a:extLst>
              <a:ext uri="{FF2B5EF4-FFF2-40B4-BE49-F238E27FC236}">
                <a16:creationId xmlns:a16="http://schemas.microsoft.com/office/drawing/2014/main" id="{35501434-98C3-4BD1-9FB3-64EA0DA22421}"/>
              </a:ext>
            </a:extLst>
          </p:cNvPr>
          <p:cNvSpPr>
            <a:spLocks noGrp="1"/>
          </p:cNvSpPr>
          <p:nvPr>
            <p:ph type="body" sz="quarter" idx="12"/>
          </p:nvPr>
        </p:nvSpPr>
        <p:spPr>
          <a:xfrm>
            <a:off x="3582563" y="1132129"/>
            <a:ext cx="11155839" cy="5065203"/>
          </a:xfrm>
        </p:spPr>
        <p:txBody>
          <a:bodyPr lIns="90000" tIns="45720" rIns="91440" bIns="45720" anchor="t"/>
          <a:lstStyle/>
          <a:p>
            <a:pPr marL="0" indent="0">
              <a:buNone/>
            </a:pPr>
            <a:r>
              <a:rPr lang="en-GB" dirty="0">
                <a:latin typeface="Roboto Light"/>
              </a:rPr>
              <a:t>…leads to many benefits for business</a:t>
            </a:r>
          </a:p>
        </p:txBody>
      </p:sp>
      <p:sp>
        <p:nvSpPr>
          <p:cNvPr id="32" name="Rectangle 31">
            <a:extLst>
              <a:ext uri="{FF2B5EF4-FFF2-40B4-BE49-F238E27FC236}">
                <a16:creationId xmlns:a16="http://schemas.microsoft.com/office/drawing/2014/main" id="{5558C9E4-F893-40DF-9AFB-47BAD0EB73A4}"/>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C8C96F43-054D-4900-8850-879DB8E6D0A9}"/>
              </a:ext>
            </a:extLst>
          </p:cNvPr>
          <p:cNvGraphicFramePr/>
          <p:nvPr>
            <p:extLst>
              <p:ext uri="{D42A27DB-BD31-4B8C-83A1-F6EECF244321}">
                <p14:modId xmlns:p14="http://schemas.microsoft.com/office/powerpoint/2010/main" val="788450587"/>
              </p:ext>
            </p:extLst>
          </p:nvPr>
        </p:nvGraphicFramePr>
        <p:xfrm>
          <a:off x="3615617" y="1786844"/>
          <a:ext cx="7563067" cy="4700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2123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Teams&#10;&#10;Description automatically generated">
            <a:extLst>
              <a:ext uri="{FF2B5EF4-FFF2-40B4-BE49-F238E27FC236}">
                <a16:creationId xmlns:a16="http://schemas.microsoft.com/office/drawing/2014/main" id="{55D4B630-F87C-45DB-ADD6-A05E798E60F0}"/>
              </a:ext>
            </a:extLst>
          </p:cNvPr>
          <p:cNvPicPr>
            <a:picLocks noChangeAspect="1"/>
          </p:cNvPicPr>
          <p:nvPr/>
        </p:nvPicPr>
        <p:blipFill rotWithShape="1">
          <a:blip r:embed="rId3"/>
          <a:srcRect l="6770" t="6517" r="7902" b="6753"/>
          <a:stretch/>
        </p:blipFill>
        <p:spPr>
          <a:xfrm>
            <a:off x="6426678" y="457200"/>
            <a:ext cx="5234969" cy="5955792"/>
          </a:xfrm>
          <a:prstGeom prst="rect">
            <a:avLst/>
          </a:prstGeom>
        </p:spPr>
      </p:pic>
      <p:sp>
        <p:nvSpPr>
          <p:cNvPr id="10" name="Text Placeholder 2">
            <a:extLst>
              <a:ext uri="{FF2B5EF4-FFF2-40B4-BE49-F238E27FC236}">
                <a16:creationId xmlns:a16="http://schemas.microsoft.com/office/drawing/2014/main" id="{46B0F7BC-0E7D-2549-A4EF-4B25CDF44502}"/>
              </a:ext>
            </a:extLst>
          </p:cNvPr>
          <p:cNvSpPr>
            <a:spLocks noGrp="1"/>
          </p:cNvSpPr>
          <p:nvPr>
            <p:ph type="body" sz="quarter" idx="12"/>
          </p:nvPr>
        </p:nvSpPr>
        <p:spPr>
          <a:xfrm>
            <a:off x="505809" y="1347789"/>
            <a:ext cx="5590192" cy="5065203"/>
          </a:xfrm>
        </p:spPr>
        <p:txBody>
          <a:bodyPr/>
          <a:lstStyle/>
          <a:p>
            <a:pPr marL="0" indent="0">
              <a:spcBef>
                <a:spcPts val="1067"/>
              </a:spcBef>
              <a:buNone/>
            </a:pPr>
            <a:r>
              <a:rPr lang="en-GB" sz="2667" dirty="0"/>
              <a:t>Sequential steps to minimise negative impacts on biodiversity:</a:t>
            </a:r>
          </a:p>
          <a:p>
            <a:pPr marL="609585" indent="-609585">
              <a:spcBef>
                <a:spcPts val="1067"/>
              </a:spcBef>
              <a:buFont typeface="+mj-lt"/>
              <a:buAutoNum type="arabicPeriod"/>
            </a:pPr>
            <a:r>
              <a:rPr lang="en-GB" sz="2667" dirty="0"/>
              <a:t>Avoidance</a:t>
            </a:r>
          </a:p>
          <a:p>
            <a:pPr marL="609585" indent="-609585">
              <a:spcBef>
                <a:spcPts val="1067"/>
              </a:spcBef>
              <a:buFont typeface="+mj-lt"/>
              <a:buAutoNum type="arabicPeriod"/>
            </a:pPr>
            <a:r>
              <a:rPr lang="en-GB" sz="2667" dirty="0"/>
              <a:t>Minimisation</a:t>
            </a:r>
          </a:p>
          <a:p>
            <a:pPr marL="609585" indent="-609585">
              <a:spcBef>
                <a:spcPts val="1067"/>
              </a:spcBef>
              <a:buFont typeface="+mj-lt"/>
              <a:buAutoNum type="arabicPeriod"/>
            </a:pPr>
            <a:r>
              <a:rPr lang="en-GB" sz="2667" dirty="0"/>
              <a:t>Restoration</a:t>
            </a:r>
          </a:p>
          <a:p>
            <a:pPr marL="609585" indent="-609585">
              <a:spcBef>
                <a:spcPts val="1067"/>
              </a:spcBef>
              <a:buFont typeface="+mj-lt"/>
              <a:buAutoNum type="arabicPeriod"/>
            </a:pPr>
            <a:r>
              <a:rPr lang="en-GB" sz="2667" dirty="0"/>
              <a:t>Offsetting</a:t>
            </a:r>
          </a:p>
          <a:p>
            <a:pPr>
              <a:spcBef>
                <a:spcPts val="1067"/>
              </a:spcBef>
            </a:pPr>
            <a:endParaRPr lang="en-GB" sz="2667" dirty="0"/>
          </a:p>
          <a:p>
            <a:pPr>
              <a:spcBef>
                <a:spcPts val="1067"/>
              </a:spcBef>
            </a:pPr>
            <a:endParaRPr lang="en-GB" sz="2667" dirty="0"/>
          </a:p>
        </p:txBody>
      </p:sp>
      <p:sp>
        <p:nvSpPr>
          <p:cNvPr id="2" name="Text Placeholder 1">
            <a:extLst>
              <a:ext uri="{FF2B5EF4-FFF2-40B4-BE49-F238E27FC236}">
                <a16:creationId xmlns:a16="http://schemas.microsoft.com/office/drawing/2014/main" id="{31DC25E3-94B3-5340-81DE-6BC830BF74B0}"/>
              </a:ext>
            </a:extLst>
          </p:cNvPr>
          <p:cNvSpPr>
            <a:spLocks noGrp="1"/>
          </p:cNvSpPr>
          <p:nvPr>
            <p:ph type="body" sz="quarter" idx="11"/>
          </p:nvPr>
        </p:nvSpPr>
        <p:spPr/>
        <p:txBody>
          <a:bodyPr lIns="91440" tIns="45720" rIns="91440" bIns="45720" anchor="t"/>
          <a:lstStyle/>
          <a:p>
            <a:r>
              <a:rPr lang="en-GB" sz="3700" dirty="0"/>
              <a:t>The question then becomes how…</a:t>
            </a:r>
          </a:p>
        </p:txBody>
      </p:sp>
      <p:sp>
        <p:nvSpPr>
          <p:cNvPr id="5" name="Rectangle 4">
            <a:extLst>
              <a:ext uri="{FF2B5EF4-FFF2-40B4-BE49-F238E27FC236}">
                <a16:creationId xmlns:a16="http://schemas.microsoft.com/office/drawing/2014/main" id="{7E3C3B09-1BFB-48B6-BD21-3DAE4C040EB7}"/>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9427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fish, shark&#10;&#10;Description automatically generated">
            <a:extLst>
              <a:ext uri="{FF2B5EF4-FFF2-40B4-BE49-F238E27FC236}">
                <a16:creationId xmlns:a16="http://schemas.microsoft.com/office/drawing/2014/main" id="{B9CB9F83-B229-4C43-A3B0-B6724CCAE605}"/>
              </a:ext>
            </a:extLst>
          </p:cNvPr>
          <p:cNvPicPr>
            <a:picLocks noGrp="1" noChangeAspect="1"/>
          </p:cNvPicPr>
          <p:nvPr>
            <p:ph type="pic" sz="quarter" idx="13"/>
          </p:nvPr>
        </p:nvPicPr>
        <p:blipFill>
          <a:blip r:embed="rId3"/>
          <a:srcRect t="7978" b="7978"/>
          <a:stretch>
            <a:fillRect/>
          </a:stretch>
        </p:blipFill>
        <p:spPr/>
      </p:pic>
      <p:sp>
        <p:nvSpPr>
          <p:cNvPr id="3" name="Text Placeholder 2">
            <a:extLst>
              <a:ext uri="{FF2B5EF4-FFF2-40B4-BE49-F238E27FC236}">
                <a16:creationId xmlns:a16="http://schemas.microsoft.com/office/drawing/2014/main" id="{CDB9F943-14DF-404D-BB2D-958ABD3D0BC0}"/>
              </a:ext>
            </a:extLst>
          </p:cNvPr>
          <p:cNvSpPr>
            <a:spLocks noGrp="1"/>
          </p:cNvSpPr>
          <p:nvPr>
            <p:ph type="body" sz="quarter" idx="15"/>
          </p:nvPr>
        </p:nvSpPr>
        <p:spPr/>
        <p:txBody>
          <a:bodyPr/>
          <a:lstStyle/>
          <a:p>
            <a:r>
              <a:rPr lang="en-GB" sz="3400">
                <a:solidFill>
                  <a:srgbClr val="FFFFFF"/>
                </a:solidFill>
              </a:rPr>
              <a:t>Tangible opportunities and risks in the near future  </a:t>
            </a:r>
          </a:p>
          <a:p>
            <a:endParaRPr lang="en-GB" sz="3400"/>
          </a:p>
        </p:txBody>
      </p:sp>
      <p:sp>
        <p:nvSpPr>
          <p:cNvPr id="6" name="Rectangle 5">
            <a:extLst>
              <a:ext uri="{FF2B5EF4-FFF2-40B4-BE49-F238E27FC236}">
                <a16:creationId xmlns:a16="http://schemas.microsoft.com/office/drawing/2014/main" id="{5F7436D1-F2A3-43F1-BA99-96BCC6F383F0}"/>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545470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5711E-54BA-49E3-BBCE-EBFB6DC82487}"/>
              </a:ext>
            </a:extLst>
          </p:cNvPr>
          <p:cNvSpPr>
            <a:spLocks noGrp="1"/>
          </p:cNvSpPr>
          <p:nvPr>
            <p:ph type="body" sz="quarter" idx="11"/>
          </p:nvPr>
        </p:nvSpPr>
        <p:spPr>
          <a:xfrm>
            <a:off x="505808" y="695516"/>
            <a:ext cx="11155839" cy="958868"/>
          </a:xfrm>
        </p:spPr>
        <p:txBody>
          <a:bodyPr>
            <a:normAutofit/>
          </a:bodyPr>
          <a:lstStyle/>
          <a:p>
            <a:r>
              <a:rPr lang="en-GB" dirty="0"/>
              <a:t>Nature based solutions</a:t>
            </a:r>
          </a:p>
        </p:txBody>
      </p:sp>
      <p:sp>
        <p:nvSpPr>
          <p:cNvPr id="3" name="Text Placeholder 2">
            <a:extLst>
              <a:ext uri="{FF2B5EF4-FFF2-40B4-BE49-F238E27FC236}">
                <a16:creationId xmlns:a16="http://schemas.microsoft.com/office/drawing/2014/main" id="{ACA2151A-6202-4C2C-90A4-92A02207589D}"/>
              </a:ext>
            </a:extLst>
          </p:cNvPr>
          <p:cNvSpPr>
            <a:spLocks noGrp="1"/>
          </p:cNvSpPr>
          <p:nvPr>
            <p:ph type="body" sz="quarter" idx="12"/>
          </p:nvPr>
        </p:nvSpPr>
        <p:spPr>
          <a:xfrm>
            <a:off x="505809" y="1654384"/>
            <a:ext cx="4148816" cy="4758608"/>
          </a:xfrm>
        </p:spPr>
        <p:txBody>
          <a:bodyPr>
            <a:normAutofit/>
          </a:bodyPr>
          <a:lstStyle/>
          <a:p>
            <a:pPr>
              <a:spcBef>
                <a:spcPts val="0"/>
              </a:spcBef>
            </a:pPr>
            <a:r>
              <a:rPr lang="en-GB" dirty="0"/>
              <a:t>“Actions to protect, sustainably manage, and restore natural or modified ecosystems, that </a:t>
            </a:r>
            <a:r>
              <a:rPr lang="en-GB" b="1" u="sng" dirty="0"/>
              <a:t>address societal challenges effectively</a:t>
            </a:r>
            <a:r>
              <a:rPr lang="en-GB" dirty="0"/>
              <a:t> and adaptively, simultaneously providing human well-being and biodiversity benefits” </a:t>
            </a:r>
          </a:p>
          <a:p>
            <a:pPr marL="0" indent="0">
              <a:spcBef>
                <a:spcPts val="0"/>
              </a:spcBef>
              <a:buNone/>
            </a:pPr>
            <a:r>
              <a:rPr lang="en-GB" dirty="0"/>
              <a:t>    –IUCN</a:t>
            </a:r>
          </a:p>
        </p:txBody>
      </p:sp>
      <p:sp>
        <p:nvSpPr>
          <p:cNvPr id="4" name="Rectangle 3">
            <a:extLst>
              <a:ext uri="{FF2B5EF4-FFF2-40B4-BE49-F238E27FC236}">
                <a16:creationId xmlns:a16="http://schemas.microsoft.com/office/drawing/2014/main" id="{52357AC9-852B-40C3-9C30-584038D75DF5}"/>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What are Nature-based Solutions? : Nature-Based Solutions Initiative">
            <a:extLst>
              <a:ext uri="{FF2B5EF4-FFF2-40B4-BE49-F238E27FC236}">
                <a16:creationId xmlns:a16="http://schemas.microsoft.com/office/drawing/2014/main" id="{A767498C-7FE0-4E18-AE46-45137444D6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87"/>
          <a:stretch/>
        </p:blipFill>
        <p:spPr bwMode="auto">
          <a:xfrm>
            <a:off x="5772150" y="1200149"/>
            <a:ext cx="5545219" cy="524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76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3003C38E-C0AB-45B6-94FB-6298496ECEC7}"/>
              </a:ext>
            </a:extLst>
          </p:cNvPr>
          <p:cNvPicPr>
            <a:picLocks noGrp="1" noChangeAspect="1"/>
          </p:cNvPicPr>
          <p:nvPr>
            <p:ph type="pic" sz="quarter" idx="13"/>
          </p:nvPr>
        </p:nvPicPr>
        <p:blipFill>
          <a:blip r:embed="rId3"/>
          <a:srcRect l="24987" r="24987"/>
          <a:stretch>
            <a:fillRect/>
          </a:stretch>
        </p:blipFill>
        <p:spPr/>
      </p:pic>
      <p:sp>
        <p:nvSpPr>
          <p:cNvPr id="4" name="Text Placeholder 3"/>
          <p:cNvSpPr>
            <a:spLocks noGrp="1"/>
          </p:cNvSpPr>
          <p:nvPr>
            <p:ph type="body" sz="quarter" idx="11"/>
          </p:nvPr>
        </p:nvSpPr>
        <p:spPr/>
        <p:txBody>
          <a:bodyPr/>
          <a:lstStyle/>
          <a:p>
            <a:r>
              <a:rPr lang="en-GB" b="0" dirty="0">
                <a:latin typeface="+mj-lt"/>
              </a:rPr>
              <a:t>Overview</a:t>
            </a:r>
          </a:p>
        </p:txBody>
      </p:sp>
      <p:sp>
        <p:nvSpPr>
          <p:cNvPr id="5" name="Text Placeholder 4"/>
          <p:cNvSpPr>
            <a:spLocks noGrp="1"/>
          </p:cNvSpPr>
          <p:nvPr>
            <p:ph type="body" sz="quarter" idx="12"/>
          </p:nvPr>
        </p:nvSpPr>
        <p:spPr>
          <a:xfrm>
            <a:off x="505809" y="1654384"/>
            <a:ext cx="5309775" cy="4508099"/>
          </a:xfrm>
        </p:spPr>
        <p:txBody>
          <a:bodyPr lIns="90000" tIns="45720" rIns="91440" bIns="45720" anchor="t">
            <a:normAutofit/>
          </a:bodyPr>
          <a:lstStyle/>
          <a:p>
            <a:r>
              <a:rPr lang="en-GB" dirty="0"/>
              <a:t>Setting the scene</a:t>
            </a:r>
          </a:p>
          <a:p>
            <a:r>
              <a:rPr lang="en-GB" dirty="0"/>
              <a:t>The business case for biodiversity management</a:t>
            </a:r>
          </a:p>
          <a:p>
            <a:r>
              <a:rPr lang="en-GB" dirty="0"/>
              <a:t>Opportunities for companies to respond</a:t>
            </a:r>
          </a:p>
          <a:p>
            <a:r>
              <a:rPr lang="en-GB" dirty="0"/>
              <a:t>Tangible opportunities and risks in the near future</a:t>
            </a:r>
          </a:p>
        </p:txBody>
      </p:sp>
      <p:sp>
        <p:nvSpPr>
          <p:cNvPr id="7" name="Rectangle 6">
            <a:extLst>
              <a:ext uri="{FF2B5EF4-FFF2-40B4-BE49-F238E27FC236}">
                <a16:creationId xmlns:a16="http://schemas.microsoft.com/office/drawing/2014/main" id="{46F0A084-861D-EA40-BEEA-2A547CFC7E9A}"/>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A1A476A-40A8-4745-AB9E-9B24545B2228}"/>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5925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5711E-54BA-49E3-BBCE-EBFB6DC82487}"/>
              </a:ext>
            </a:extLst>
          </p:cNvPr>
          <p:cNvSpPr>
            <a:spLocks noGrp="1"/>
          </p:cNvSpPr>
          <p:nvPr>
            <p:ph type="body" sz="quarter" idx="11"/>
          </p:nvPr>
        </p:nvSpPr>
        <p:spPr/>
        <p:txBody>
          <a:bodyPr/>
          <a:lstStyle/>
          <a:p>
            <a:r>
              <a:rPr lang="en-GB"/>
              <a:t>Energy transition</a:t>
            </a:r>
          </a:p>
        </p:txBody>
      </p:sp>
      <p:sp>
        <p:nvSpPr>
          <p:cNvPr id="3" name="Text Placeholder 2">
            <a:extLst>
              <a:ext uri="{FF2B5EF4-FFF2-40B4-BE49-F238E27FC236}">
                <a16:creationId xmlns:a16="http://schemas.microsoft.com/office/drawing/2014/main" id="{ACA2151A-6202-4C2C-90A4-92A02207589D}"/>
              </a:ext>
            </a:extLst>
          </p:cNvPr>
          <p:cNvSpPr>
            <a:spLocks noGrp="1"/>
          </p:cNvSpPr>
          <p:nvPr>
            <p:ph type="body" sz="quarter" idx="12"/>
          </p:nvPr>
        </p:nvSpPr>
        <p:spPr>
          <a:xfrm>
            <a:off x="505808" y="1654384"/>
            <a:ext cx="5477652" cy="4432854"/>
          </a:xfrm>
        </p:spPr>
        <p:txBody>
          <a:bodyPr/>
          <a:lstStyle/>
          <a:p>
            <a:r>
              <a:rPr lang="en-GB" dirty="0"/>
              <a:t>Essential shift to renewables to meet climate targets</a:t>
            </a:r>
          </a:p>
          <a:p>
            <a:r>
              <a:rPr lang="en-GB" dirty="0"/>
              <a:t>Supply chain impacts of metal sourcing</a:t>
            </a:r>
          </a:p>
        </p:txBody>
      </p:sp>
      <p:sp>
        <p:nvSpPr>
          <p:cNvPr id="4" name="Rectangle 3">
            <a:extLst>
              <a:ext uri="{FF2B5EF4-FFF2-40B4-BE49-F238E27FC236}">
                <a16:creationId xmlns:a16="http://schemas.microsoft.com/office/drawing/2014/main" id="{8FF2B5E5-1519-4FA3-A2DB-5C6872CEB3A6}"/>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AA8121-F6E6-49DA-9B22-56CE7E587699}"/>
              </a:ext>
            </a:extLst>
          </p:cNvPr>
          <p:cNvPicPr>
            <a:picLocks noChangeAspect="1"/>
          </p:cNvPicPr>
          <p:nvPr/>
        </p:nvPicPr>
        <p:blipFill>
          <a:blip r:embed="rId3"/>
          <a:stretch>
            <a:fillRect/>
          </a:stretch>
        </p:blipFill>
        <p:spPr>
          <a:xfrm>
            <a:off x="6347867" y="700597"/>
            <a:ext cx="4796176" cy="574611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ext Placeholder 5">
            <a:extLst>
              <a:ext uri="{FF2B5EF4-FFF2-40B4-BE49-F238E27FC236}">
                <a16:creationId xmlns:a16="http://schemas.microsoft.com/office/drawing/2014/main" id="{957EB33E-4492-4CB3-926F-969A174FD593}"/>
              </a:ext>
            </a:extLst>
          </p:cNvPr>
          <p:cNvSpPr txBox="1">
            <a:spLocks/>
          </p:cNvSpPr>
          <p:nvPr/>
        </p:nvSpPr>
        <p:spPr>
          <a:xfrm>
            <a:off x="9820737" y="6333838"/>
            <a:ext cx="2447185" cy="26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a:solidFill>
                  <a:schemeClr val="bg1"/>
                </a:solidFill>
                <a:latin typeface="Roboto Light" panose="02000000000000000000" pitchFamily="2" charset="0"/>
                <a:ea typeface="Roboto Light" panose="02000000000000000000" pitchFamily="2" charset="0"/>
              </a:rPr>
              <a:t>Source: World Bank (2019)</a:t>
            </a:r>
          </a:p>
        </p:txBody>
      </p:sp>
    </p:spTree>
    <p:extLst>
      <p:ext uri="{BB962C8B-B14F-4D97-AF65-F5344CB8AC3E}">
        <p14:creationId xmlns:p14="http://schemas.microsoft.com/office/powerpoint/2010/main" val="2300355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5711E-54BA-49E3-BBCE-EBFB6DC82487}"/>
              </a:ext>
            </a:extLst>
          </p:cNvPr>
          <p:cNvSpPr>
            <a:spLocks noGrp="1"/>
          </p:cNvSpPr>
          <p:nvPr>
            <p:ph type="body" sz="quarter" idx="11"/>
          </p:nvPr>
        </p:nvSpPr>
        <p:spPr/>
        <p:txBody>
          <a:bodyPr/>
          <a:lstStyle/>
          <a:p>
            <a:r>
              <a:rPr lang="en-GB" sz="3200" b="0">
                <a:latin typeface="+mj-lt"/>
              </a:rPr>
              <a:t>BES Horizon scanning</a:t>
            </a:r>
          </a:p>
        </p:txBody>
      </p:sp>
      <p:sp>
        <p:nvSpPr>
          <p:cNvPr id="3" name="Text Placeholder 2">
            <a:extLst>
              <a:ext uri="{FF2B5EF4-FFF2-40B4-BE49-F238E27FC236}">
                <a16:creationId xmlns:a16="http://schemas.microsoft.com/office/drawing/2014/main" id="{ACA2151A-6202-4C2C-90A4-92A02207589D}"/>
              </a:ext>
            </a:extLst>
          </p:cNvPr>
          <p:cNvSpPr>
            <a:spLocks noGrp="1"/>
          </p:cNvSpPr>
          <p:nvPr>
            <p:ph type="body" sz="quarter" idx="12"/>
          </p:nvPr>
        </p:nvSpPr>
        <p:spPr>
          <a:xfrm>
            <a:off x="505808" y="1654384"/>
            <a:ext cx="6428392" cy="4432854"/>
          </a:xfrm>
        </p:spPr>
        <p:txBody>
          <a:bodyPr/>
          <a:lstStyle/>
          <a:p>
            <a:pPr marL="0" indent="0">
              <a:buNone/>
            </a:pPr>
            <a:r>
              <a:rPr lang="en-GB"/>
              <a:t>Risks and issues</a:t>
            </a:r>
          </a:p>
          <a:p>
            <a:r>
              <a:rPr lang="en-GB"/>
              <a:t>Proximity to areas of biodiversity importance</a:t>
            </a:r>
          </a:p>
          <a:p>
            <a:r>
              <a:rPr lang="en-GB" sz="2100">
                <a:latin typeface="Roboto Light" panose="02000000000000000000" pitchFamily="2" charset="0"/>
                <a:ea typeface="Roboto Light" panose="02000000000000000000" pitchFamily="2" charset="0"/>
              </a:rPr>
              <a:t>Weak and inconsistent national or international regulations </a:t>
            </a:r>
          </a:p>
          <a:p>
            <a:r>
              <a:rPr lang="en-GB"/>
              <a:t>No net loss or net gain policies</a:t>
            </a:r>
          </a:p>
          <a:p>
            <a:r>
              <a:rPr lang="en-GB" sz="2100">
                <a:latin typeface="Roboto Light" panose="02000000000000000000" pitchFamily="2" charset="0"/>
                <a:ea typeface="Roboto Light" panose="02000000000000000000" pitchFamily="2" charset="0"/>
              </a:rPr>
              <a:t>Nature-ba</a:t>
            </a:r>
            <a:r>
              <a:rPr lang="en-GB"/>
              <a:t>sed solutions</a:t>
            </a:r>
          </a:p>
          <a:p>
            <a:r>
              <a:rPr lang="en-GB" sz="2100">
                <a:latin typeface="Roboto Light" panose="02000000000000000000" pitchFamily="2" charset="0"/>
                <a:ea typeface="Roboto Light" panose="02000000000000000000" pitchFamily="2" charset="0"/>
              </a:rPr>
              <a:t>Reporting and disclosure </a:t>
            </a:r>
          </a:p>
        </p:txBody>
      </p:sp>
      <p:sp>
        <p:nvSpPr>
          <p:cNvPr id="4" name="Rectangle 3">
            <a:extLst>
              <a:ext uri="{FF2B5EF4-FFF2-40B4-BE49-F238E27FC236}">
                <a16:creationId xmlns:a16="http://schemas.microsoft.com/office/drawing/2014/main" id="{8FF2B5E5-1519-4FA3-A2DB-5C6872CEB3A6}"/>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957EB33E-4492-4CB3-926F-969A174FD593}"/>
              </a:ext>
            </a:extLst>
          </p:cNvPr>
          <p:cNvSpPr txBox="1">
            <a:spLocks/>
          </p:cNvSpPr>
          <p:nvPr/>
        </p:nvSpPr>
        <p:spPr>
          <a:xfrm>
            <a:off x="7370500" y="6235837"/>
            <a:ext cx="2447185" cy="26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a:solidFill>
                  <a:schemeClr val="bg1"/>
                </a:solidFill>
                <a:latin typeface="Roboto Light" panose="02000000000000000000" pitchFamily="2" charset="0"/>
                <a:ea typeface="Roboto Light" panose="02000000000000000000" pitchFamily="2" charset="0"/>
              </a:rPr>
              <a:t>Source: World Bank (2019)</a:t>
            </a:r>
          </a:p>
        </p:txBody>
      </p:sp>
      <p:pic>
        <p:nvPicPr>
          <p:cNvPr id="10" name="Picture 9" descr="Graphical user interface&#10;&#10;Description automatically generated">
            <a:extLst>
              <a:ext uri="{FF2B5EF4-FFF2-40B4-BE49-F238E27FC236}">
                <a16:creationId xmlns:a16="http://schemas.microsoft.com/office/drawing/2014/main" id="{A99CBE57-62A1-407C-938E-2FB8B224B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5050" y="2044215"/>
            <a:ext cx="4827841" cy="3730944"/>
          </a:xfrm>
          <a:prstGeom prst="rect">
            <a:avLst/>
          </a:prstGeom>
        </p:spPr>
      </p:pic>
    </p:spTree>
    <p:extLst>
      <p:ext uri="{BB962C8B-B14F-4D97-AF65-F5344CB8AC3E}">
        <p14:creationId xmlns:p14="http://schemas.microsoft.com/office/powerpoint/2010/main" val="364284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B98EC854-6ABB-41E2-AFAB-0BD4B0EDA621}"/>
              </a:ext>
            </a:extLst>
          </p:cNvPr>
          <p:cNvPicPr>
            <a:picLocks noGrp="1" noChangeAspect="1"/>
          </p:cNvPicPr>
          <p:nvPr>
            <p:ph type="pic" sz="quarter" idx="13"/>
          </p:nvPr>
        </p:nvPicPr>
        <p:blipFill>
          <a:blip r:embed="rId2"/>
          <a:srcRect t="12500" b="12500"/>
          <a:stretch>
            <a:fillRect/>
          </a:stretch>
        </p:blipFill>
        <p:spPr/>
      </p:pic>
      <p:sp>
        <p:nvSpPr>
          <p:cNvPr id="5" name="Text Placeholder 4"/>
          <p:cNvSpPr>
            <a:spLocks noGrp="1"/>
          </p:cNvSpPr>
          <p:nvPr>
            <p:ph type="body" sz="quarter" idx="10"/>
          </p:nvPr>
        </p:nvSpPr>
        <p:spPr/>
        <p:txBody>
          <a:bodyPr/>
          <a:lstStyle/>
          <a:p>
            <a:r>
              <a:rPr lang="en-GB">
                <a:solidFill>
                  <a:schemeClr val="tx1"/>
                </a:solidFill>
                <a:latin typeface="Roboto" panose="02000000000000000000" pitchFamily="2" charset="0"/>
                <a:ea typeface="Roboto" panose="02000000000000000000" pitchFamily="2" charset="0"/>
              </a:rPr>
              <a:t>The Business Case for Biodiversity</a:t>
            </a:r>
          </a:p>
        </p:txBody>
      </p:sp>
      <p:sp>
        <p:nvSpPr>
          <p:cNvPr id="8" name="Rectangle 7">
            <a:extLst>
              <a:ext uri="{FF2B5EF4-FFF2-40B4-BE49-F238E27FC236}">
                <a16:creationId xmlns:a16="http://schemas.microsoft.com/office/drawing/2014/main" id="{46F0A084-861D-EA40-BEEA-2A547CFC7E9A}"/>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577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2F80BB4-BB04-4AFD-BB61-8BA12E76AEA9}"/>
              </a:ext>
            </a:extLst>
          </p:cNvPr>
          <p:cNvPicPr>
            <a:picLocks noGrp="1" noChangeAspect="1"/>
          </p:cNvPicPr>
          <p:nvPr>
            <p:ph type="pic" sz="quarter" idx="13"/>
          </p:nvPr>
        </p:nvPicPr>
        <p:blipFill>
          <a:blip r:embed="rId2"/>
          <a:srcRect t="5033" b="5033"/>
          <a:stretch>
            <a:fillRect/>
          </a:stretch>
        </p:blipFill>
        <p:spPr/>
      </p:pic>
      <p:sp>
        <p:nvSpPr>
          <p:cNvPr id="3" name="Text Placeholder 2">
            <a:extLst>
              <a:ext uri="{FF2B5EF4-FFF2-40B4-BE49-F238E27FC236}">
                <a16:creationId xmlns:a16="http://schemas.microsoft.com/office/drawing/2014/main" id="{33035FBC-5265-44E9-B9EF-C0592E272903}"/>
              </a:ext>
            </a:extLst>
          </p:cNvPr>
          <p:cNvSpPr>
            <a:spLocks noGrp="1"/>
          </p:cNvSpPr>
          <p:nvPr>
            <p:ph type="body" sz="quarter" idx="15"/>
          </p:nvPr>
        </p:nvSpPr>
        <p:spPr/>
        <p:txBody>
          <a:bodyPr/>
          <a:lstStyle/>
          <a:p>
            <a:r>
              <a:rPr lang="en-GB" sz="3400"/>
              <a:t>Thank you</a:t>
            </a:r>
          </a:p>
          <a:p>
            <a:endParaRPr lang="en-GB" sz="3400">
              <a:latin typeface="Roboto"/>
              <a:ea typeface="Roboto" panose="02000000000000000000" pitchFamily="2" charset="0"/>
            </a:endParaRPr>
          </a:p>
          <a:p>
            <a:endParaRPr lang="en-GB" sz="3400"/>
          </a:p>
        </p:txBody>
      </p:sp>
      <p:sp>
        <p:nvSpPr>
          <p:cNvPr id="6" name="Rectangle 5">
            <a:extLst>
              <a:ext uri="{FF2B5EF4-FFF2-40B4-BE49-F238E27FC236}">
                <a16:creationId xmlns:a16="http://schemas.microsoft.com/office/drawing/2014/main" id="{0851CD68-C4EA-4793-8E60-E49B7727112B}"/>
              </a:ext>
            </a:extLst>
          </p:cNvPr>
          <p:cNvSpPr/>
          <p:nvPr/>
        </p:nvSpPr>
        <p:spPr>
          <a:xfrm>
            <a:off x="298704" y="260334"/>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18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299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7376E1-8533-4040-9AF3-EAA7FC6B4A1F}"/>
              </a:ext>
            </a:extLst>
          </p:cNvPr>
          <p:cNvSpPr>
            <a:spLocks noGrp="1"/>
          </p:cNvSpPr>
          <p:nvPr>
            <p:ph type="body" sz="quarter" idx="11"/>
          </p:nvPr>
        </p:nvSpPr>
        <p:spPr/>
        <p:txBody>
          <a:bodyPr/>
          <a:lstStyle/>
          <a:p>
            <a:r>
              <a:rPr lang="en-GB" dirty="0"/>
              <a:t>References / Further resources</a:t>
            </a:r>
          </a:p>
        </p:txBody>
      </p:sp>
      <p:sp>
        <p:nvSpPr>
          <p:cNvPr id="3" name="Text Placeholder 2">
            <a:extLst>
              <a:ext uri="{FF2B5EF4-FFF2-40B4-BE49-F238E27FC236}">
                <a16:creationId xmlns:a16="http://schemas.microsoft.com/office/drawing/2014/main" id="{5A3A5ADE-D095-4B9A-84DC-359E51A1888C}"/>
              </a:ext>
            </a:extLst>
          </p:cNvPr>
          <p:cNvSpPr>
            <a:spLocks noGrp="1"/>
          </p:cNvSpPr>
          <p:nvPr>
            <p:ph type="body" sz="quarter" idx="12"/>
          </p:nvPr>
        </p:nvSpPr>
        <p:spPr>
          <a:xfrm>
            <a:off x="505808" y="1271589"/>
            <a:ext cx="11155839" cy="5065203"/>
          </a:xfrm>
        </p:spPr>
        <p:txBody>
          <a:bodyPr>
            <a:noAutofit/>
          </a:bodyPr>
          <a:lstStyle/>
          <a:p>
            <a:r>
              <a:rPr lang="en-GB" sz="1000" dirty="0"/>
              <a:t>Dasgupta 2021. The Economics of Biodiversity – The Dasgupta Review. Available </a:t>
            </a:r>
            <a:r>
              <a:rPr lang="en-GB" sz="1000" dirty="0">
                <a:hlinkClick r:id="rId3"/>
              </a:rPr>
              <a:t>here</a:t>
            </a:r>
            <a:r>
              <a:rPr lang="en-GB" sz="1000" dirty="0"/>
              <a:t>. </a:t>
            </a:r>
          </a:p>
          <a:p>
            <a:r>
              <a:rPr lang="en-GB" sz="1000" dirty="0"/>
              <a:t>IPBES 2019. Global Assessment Report on Biodiversity and Ecosystem Services. Available </a:t>
            </a:r>
            <a:r>
              <a:rPr lang="en-GB" sz="1000" dirty="0">
                <a:hlinkClick r:id="rId4"/>
              </a:rPr>
              <a:t>here</a:t>
            </a:r>
            <a:r>
              <a:rPr lang="en-GB" sz="1000" dirty="0"/>
              <a:t>.</a:t>
            </a:r>
          </a:p>
          <a:p>
            <a:r>
              <a:rPr lang="en-GB" sz="1000" dirty="0"/>
              <a:t>IRP 2019. Global Resources Outlook 2019: Natural Resources for the Future We Want. Available </a:t>
            </a:r>
            <a:r>
              <a:rPr lang="en-GB" sz="1000" dirty="0">
                <a:hlinkClick r:id="rId5"/>
              </a:rPr>
              <a:t>here</a:t>
            </a:r>
            <a:r>
              <a:rPr lang="en-GB" sz="1000" dirty="0"/>
              <a:t>.</a:t>
            </a:r>
          </a:p>
          <a:p>
            <a:r>
              <a:rPr lang="en-GB" sz="1000" dirty="0"/>
              <a:t>Maxwell et al. 2016. Biodiversity: The ravages of guns, nets and bulldozers. Available </a:t>
            </a:r>
            <a:r>
              <a:rPr lang="en-GB" sz="1000" dirty="0">
                <a:hlinkClick r:id="rId6"/>
              </a:rPr>
              <a:t>here</a:t>
            </a:r>
            <a:r>
              <a:rPr lang="en-GB" sz="1000" dirty="0"/>
              <a:t>.</a:t>
            </a:r>
          </a:p>
          <a:p>
            <a:r>
              <a:rPr lang="en-GB" sz="1000" dirty="0"/>
              <a:t>WEF 2020. The Future of Nature and Business. Available </a:t>
            </a:r>
            <a:r>
              <a:rPr lang="en-GB" sz="1000" dirty="0">
                <a:hlinkClick r:id="rId7"/>
              </a:rPr>
              <a:t>here</a:t>
            </a:r>
            <a:r>
              <a:rPr lang="en-GB" sz="1000" dirty="0"/>
              <a:t>.</a:t>
            </a:r>
          </a:p>
          <a:p>
            <a:r>
              <a:rPr lang="en-GB" sz="1000" dirty="0"/>
              <a:t>WEF 2022. The Global Risks Report 2022. Available </a:t>
            </a:r>
            <a:r>
              <a:rPr lang="en-GB" sz="1000" dirty="0">
                <a:hlinkClick r:id="rId8"/>
              </a:rPr>
              <a:t>here</a:t>
            </a:r>
            <a:r>
              <a:rPr lang="en-GB" sz="1000" dirty="0"/>
              <a:t>.</a:t>
            </a:r>
          </a:p>
          <a:p>
            <a:r>
              <a:rPr lang="en-GB" sz="1000" dirty="0"/>
              <a:t>WEF 2020. Nature Risk Rising: Why the Crisis Engulfing Nature Matters for Business and the Economy. Available </a:t>
            </a:r>
            <a:r>
              <a:rPr lang="en-GB" sz="1000" dirty="0">
                <a:hlinkClick r:id="rId9"/>
              </a:rPr>
              <a:t>here</a:t>
            </a:r>
            <a:endParaRPr lang="en-GB" sz="1000" dirty="0"/>
          </a:p>
          <a:p>
            <a:r>
              <a:rPr lang="en-GB" sz="1000" dirty="0"/>
              <a:t>UNEP </a:t>
            </a:r>
            <a:r>
              <a:rPr lang="en-GB" sz="1000" i="1" dirty="0"/>
              <a:t>et al.</a:t>
            </a:r>
            <a:r>
              <a:rPr lang="en-GB" sz="1000" dirty="0"/>
              <a:t> 2020. Beyond ‘Business as Usual’: Biodiversity targets and finance. Available </a:t>
            </a:r>
            <a:r>
              <a:rPr lang="en-GB" sz="1000" dirty="0">
                <a:hlinkClick r:id="rId10"/>
              </a:rPr>
              <a:t>here</a:t>
            </a:r>
            <a:r>
              <a:rPr lang="en-GB" sz="1000" dirty="0"/>
              <a:t>.</a:t>
            </a:r>
          </a:p>
          <a:p>
            <a:r>
              <a:rPr lang="en-GB" sz="1000" dirty="0"/>
              <a:t>PRI 2020. Investor action on biodiversity: Discussion paper. Available </a:t>
            </a:r>
            <a:r>
              <a:rPr lang="en-GB" sz="1000" dirty="0">
                <a:hlinkClick r:id="rId11"/>
              </a:rPr>
              <a:t>here</a:t>
            </a:r>
            <a:r>
              <a:rPr lang="en-GB" sz="1000" dirty="0"/>
              <a:t>.</a:t>
            </a:r>
          </a:p>
          <a:p>
            <a:r>
              <a:rPr lang="en-GB" sz="1000" kern="0" dirty="0"/>
              <a:t>UNEP-WCMC 2020. A global mapping template for natural and modified habitat across terrestrial Earth. </a:t>
            </a:r>
            <a:r>
              <a:rPr lang="en-GB" sz="1000" dirty="0">
                <a:hlinkClick r:id="rId12" tooltip="Persistent link using digital object identifier"/>
              </a:rPr>
              <a:t>doi.org/10.1016/j.biocon.2020.108674</a:t>
            </a:r>
            <a:r>
              <a:rPr lang="en-GB" sz="1000" dirty="0"/>
              <a:t>.</a:t>
            </a:r>
          </a:p>
          <a:p>
            <a:r>
              <a:rPr lang="en-GB" sz="1000" dirty="0"/>
              <a:t>UNEP-WCMC 2020. Biodiversity Measures for Business. Available </a:t>
            </a:r>
            <a:r>
              <a:rPr lang="en-GB" sz="1000" dirty="0">
                <a:hlinkClick r:id="rId13"/>
              </a:rPr>
              <a:t>here</a:t>
            </a:r>
            <a:r>
              <a:rPr lang="en-GB" sz="1000" dirty="0"/>
              <a:t>.</a:t>
            </a:r>
          </a:p>
          <a:p>
            <a:r>
              <a:rPr lang="en-GB" sz="1000" dirty="0"/>
              <a:t>Locke et al 2020. A Nature-positive World: the Global Goal for Nature. Available </a:t>
            </a:r>
            <a:r>
              <a:rPr lang="en-GB" sz="1000" dirty="0">
                <a:hlinkClick r:id="rId14"/>
              </a:rPr>
              <a:t>here</a:t>
            </a:r>
            <a:r>
              <a:rPr lang="en-GB" sz="1000" dirty="0"/>
              <a:t>.</a:t>
            </a:r>
          </a:p>
          <a:p>
            <a:r>
              <a:rPr lang="en-GB" sz="1000" dirty="0" err="1"/>
              <a:t>Ipieca</a:t>
            </a:r>
            <a:r>
              <a:rPr lang="en-GB" sz="1000" dirty="0"/>
              <a:t> and UNEP-WCMC 2021. Biodiversity and ecosystem services horizon scanning report. Available </a:t>
            </a:r>
            <a:r>
              <a:rPr lang="en-GB" sz="1000" dirty="0">
                <a:hlinkClick r:id="rId15"/>
              </a:rPr>
              <a:t>here</a:t>
            </a:r>
            <a:r>
              <a:rPr lang="en-GB" sz="1000" dirty="0"/>
              <a:t>.</a:t>
            </a:r>
          </a:p>
        </p:txBody>
      </p:sp>
      <p:sp>
        <p:nvSpPr>
          <p:cNvPr id="4" name="Rectangle 3">
            <a:extLst>
              <a:ext uri="{FF2B5EF4-FFF2-40B4-BE49-F238E27FC236}">
                <a16:creationId xmlns:a16="http://schemas.microsoft.com/office/drawing/2014/main" id="{74636776-C61C-4877-B2E8-D4FA7C388167}"/>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28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54FE3B0-867F-438E-A6AE-6A9AA95C9431}"/>
              </a:ext>
            </a:extLst>
          </p:cNvPr>
          <p:cNvPicPr>
            <a:picLocks noGrp="1" noChangeAspect="1"/>
          </p:cNvPicPr>
          <p:nvPr>
            <p:ph type="pic" sz="quarter" idx="13"/>
          </p:nvPr>
        </p:nvPicPr>
        <p:blipFill>
          <a:blip r:embed="rId3"/>
          <a:srcRect t="7829" b="7829"/>
          <a:stretch>
            <a:fillRect/>
          </a:stretch>
        </p:blipFill>
        <p:spPr/>
      </p:pic>
      <p:sp>
        <p:nvSpPr>
          <p:cNvPr id="3" name="Text Placeholder 2">
            <a:extLst>
              <a:ext uri="{FF2B5EF4-FFF2-40B4-BE49-F238E27FC236}">
                <a16:creationId xmlns:a16="http://schemas.microsoft.com/office/drawing/2014/main" id="{532FD1C4-C1B2-43AE-BA27-9AC7A1BDAFC9}"/>
              </a:ext>
            </a:extLst>
          </p:cNvPr>
          <p:cNvSpPr>
            <a:spLocks noGrp="1"/>
          </p:cNvSpPr>
          <p:nvPr>
            <p:ph type="body" sz="quarter" idx="15"/>
          </p:nvPr>
        </p:nvSpPr>
        <p:spPr/>
        <p:txBody>
          <a:bodyPr/>
          <a:lstStyle/>
          <a:p>
            <a:r>
              <a:rPr lang="en-GB" sz="3400" dirty="0">
                <a:solidFill>
                  <a:srgbClr val="FFFFFF"/>
                </a:solidFill>
              </a:rPr>
              <a:t>Setting the scene</a:t>
            </a:r>
            <a:br>
              <a:rPr lang="en-GB" sz="3400" dirty="0">
                <a:solidFill>
                  <a:srgbClr val="FFFFFF"/>
                </a:solidFill>
              </a:rPr>
            </a:br>
            <a:endParaRPr lang="en-GB" sz="3400" dirty="0">
              <a:solidFill>
                <a:srgbClr val="FFFFFF"/>
              </a:solidFill>
            </a:endParaRPr>
          </a:p>
          <a:p>
            <a:endParaRPr lang="en-GB" sz="3400" dirty="0"/>
          </a:p>
        </p:txBody>
      </p:sp>
      <p:sp>
        <p:nvSpPr>
          <p:cNvPr id="6" name="Rectangle 5">
            <a:extLst>
              <a:ext uri="{FF2B5EF4-FFF2-40B4-BE49-F238E27FC236}">
                <a16:creationId xmlns:a16="http://schemas.microsoft.com/office/drawing/2014/main" id="{448A4A00-2650-486F-86A5-CF0DCFC3FF4A}"/>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119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A0EC54C-C666-47C2-9C8D-BDC81F918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83" y="357252"/>
            <a:ext cx="10089233" cy="614349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77B252EF-9F1E-4D62-B41E-E5D2B54ED9DA}"/>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5DC8EE8-0479-4C64-8E1B-E51532F40EB2}"/>
              </a:ext>
            </a:extLst>
          </p:cNvPr>
          <p:cNvSpPr txBox="1"/>
          <p:nvPr/>
        </p:nvSpPr>
        <p:spPr>
          <a:xfrm>
            <a:off x="1003192" y="6285302"/>
            <a:ext cx="5092807" cy="215444"/>
          </a:xfrm>
          <a:prstGeom prst="rect">
            <a:avLst/>
          </a:prstGeom>
          <a:noFill/>
        </p:spPr>
        <p:txBody>
          <a:bodyPr wrap="square" rtlCol="0">
            <a:spAutoFit/>
          </a:bodyPr>
          <a:lstStyle/>
          <a:p>
            <a:r>
              <a:rPr lang="en-GB" sz="800" dirty="0"/>
              <a:t>Source: IPBES (2019)</a:t>
            </a:r>
          </a:p>
        </p:txBody>
      </p:sp>
    </p:spTree>
    <p:extLst>
      <p:ext uri="{BB962C8B-B14F-4D97-AF65-F5344CB8AC3E}">
        <p14:creationId xmlns:p14="http://schemas.microsoft.com/office/powerpoint/2010/main" val="219726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98AC6D-9887-4DA5-967A-2DC42CC2693C}"/>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7FAFA69-C6EE-4CA9-AA3E-1280E96C194B}"/>
              </a:ext>
            </a:extLst>
          </p:cNvPr>
          <p:cNvSpPr txBox="1"/>
          <p:nvPr/>
        </p:nvSpPr>
        <p:spPr>
          <a:xfrm>
            <a:off x="740208" y="6344659"/>
            <a:ext cx="5092807" cy="215444"/>
          </a:xfrm>
          <a:prstGeom prst="rect">
            <a:avLst/>
          </a:prstGeom>
          <a:noFill/>
        </p:spPr>
        <p:txBody>
          <a:bodyPr wrap="square" rtlCol="0">
            <a:spAutoFit/>
          </a:bodyPr>
          <a:lstStyle/>
          <a:p>
            <a:r>
              <a:rPr lang="en-GB" sz="800" dirty="0"/>
              <a:t>Source: IPBES (2019)</a:t>
            </a:r>
          </a:p>
        </p:txBody>
      </p:sp>
      <p:pic>
        <p:nvPicPr>
          <p:cNvPr id="5" name="Picture 4">
            <a:extLst>
              <a:ext uri="{FF2B5EF4-FFF2-40B4-BE49-F238E27FC236}">
                <a16:creationId xmlns:a16="http://schemas.microsoft.com/office/drawing/2014/main" id="{36D2749D-10F9-41FA-A1C1-6CB3FBB1C999}"/>
              </a:ext>
            </a:extLst>
          </p:cNvPr>
          <p:cNvPicPr>
            <a:picLocks noChangeAspect="1"/>
          </p:cNvPicPr>
          <p:nvPr/>
        </p:nvPicPr>
        <p:blipFill>
          <a:blip r:embed="rId3"/>
          <a:stretch>
            <a:fillRect/>
          </a:stretch>
        </p:blipFill>
        <p:spPr>
          <a:xfrm>
            <a:off x="837744" y="540768"/>
            <a:ext cx="10516511" cy="577646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660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BB5377-10A3-4073-BED4-4EEECCE4F749}"/>
              </a:ext>
            </a:extLst>
          </p:cNvPr>
          <p:cNvSpPr>
            <a:spLocks noGrp="1"/>
          </p:cNvSpPr>
          <p:nvPr>
            <p:ph type="body" sz="quarter" idx="12"/>
          </p:nvPr>
        </p:nvSpPr>
        <p:spPr>
          <a:xfrm>
            <a:off x="505808" y="695516"/>
            <a:ext cx="11346925" cy="736119"/>
          </a:xfrm>
        </p:spPr>
        <p:txBody>
          <a:bodyPr>
            <a:noAutofit/>
          </a:bodyPr>
          <a:lstStyle/>
          <a:p>
            <a:r>
              <a:rPr lang="en-GB" sz="2500" dirty="0"/>
              <a:t>Many of the world’s ecosystems services are in decline</a:t>
            </a:r>
          </a:p>
        </p:txBody>
      </p:sp>
      <p:sp>
        <p:nvSpPr>
          <p:cNvPr id="5" name="Text Placeholder 4">
            <a:extLst>
              <a:ext uri="{FF2B5EF4-FFF2-40B4-BE49-F238E27FC236}">
                <a16:creationId xmlns:a16="http://schemas.microsoft.com/office/drawing/2014/main" id="{A68BCE47-30FA-428B-90DB-1EC6654BD61E}"/>
              </a:ext>
            </a:extLst>
          </p:cNvPr>
          <p:cNvSpPr>
            <a:spLocks noGrp="1"/>
          </p:cNvSpPr>
          <p:nvPr>
            <p:ph type="body" sz="quarter" idx="13"/>
          </p:nvPr>
        </p:nvSpPr>
        <p:spPr>
          <a:xfrm>
            <a:off x="505809" y="1819564"/>
            <a:ext cx="4735264" cy="4593428"/>
          </a:xfrm>
        </p:spPr>
        <p:txBody>
          <a:bodyPr/>
          <a:lstStyle/>
          <a:p>
            <a:r>
              <a:rPr lang="en-GB" dirty="0"/>
              <a:t>17 of 18 categories assessed have undergone decline</a:t>
            </a:r>
          </a:p>
          <a:p>
            <a:endParaRPr lang="en-GB" dirty="0"/>
          </a:p>
          <a:p>
            <a:r>
              <a:rPr lang="en-GB" dirty="0"/>
              <a:t>Benefits of nature to people are not easily replaced or replicated when lost</a:t>
            </a:r>
          </a:p>
        </p:txBody>
      </p:sp>
      <p:sp>
        <p:nvSpPr>
          <p:cNvPr id="7" name="TextBox 6">
            <a:extLst>
              <a:ext uri="{FF2B5EF4-FFF2-40B4-BE49-F238E27FC236}">
                <a16:creationId xmlns:a16="http://schemas.microsoft.com/office/drawing/2014/main" id="{2E39F46B-5E87-4D6B-AC12-86A3605FFAA9}"/>
              </a:ext>
            </a:extLst>
          </p:cNvPr>
          <p:cNvSpPr txBox="1"/>
          <p:nvPr/>
        </p:nvSpPr>
        <p:spPr>
          <a:xfrm>
            <a:off x="5336393" y="6054762"/>
            <a:ext cx="5092807" cy="215444"/>
          </a:xfrm>
          <a:prstGeom prst="rect">
            <a:avLst/>
          </a:prstGeom>
          <a:noFill/>
        </p:spPr>
        <p:txBody>
          <a:bodyPr wrap="square" rtlCol="0">
            <a:spAutoFit/>
          </a:bodyPr>
          <a:lstStyle/>
          <a:p>
            <a:r>
              <a:rPr lang="en-GB" sz="800" dirty="0"/>
              <a:t>Source: IPBES (2019)</a:t>
            </a:r>
          </a:p>
        </p:txBody>
      </p:sp>
      <p:sp>
        <p:nvSpPr>
          <p:cNvPr id="8" name="Rectangle 7">
            <a:extLst>
              <a:ext uri="{FF2B5EF4-FFF2-40B4-BE49-F238E27FC236}">
                <a16:creationId xmlns:a16="http://schemas.microsoft.com/office/drawing/2014/main" id="{5487A244-52F8-403B-89D7-782909A77A6A}"/>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9858B86-A442-4FD4-B27B-3456ED8A6BF1}"/>
              </a:ext>
            </a:extLst>
          </p:cNvPr>
          <p:cNvGrpSpPr/>
          <p:nvPr/>
        </p:nvGrpSpPr>
        <p:grpSpPr>
          <a:xfrm>
            <a:off x="5411843" y="1989074"/>
            <a:ext cx="5746524" cy="4052406"/>
            <a:chOff x="5442282" y="1633637"/>
            <a:chExt cx="5746524" cy="4052406"/>
          </a:xfrm>
        </p:grpSpPr>
        <p:pic>
          <p:nvPicPr>
            <p:cNvPr id="9" name="Picture 8">
              <a:extLst>
                <a:ext uri="{FF2B5EF4-FFF2-40B4-BE49-F238E27FC236}">
                  <a16:creationId xmlns:a16="http://schemas.microsoft.com/office/drawing/2014/main" id="{5E2C4CD0-8B28-4B44-A17D-B5C69B01EC43}"/>
                </a:ext>
              </a:extLst>
            </p:cNvPr>
            <p:cNvPicPr>
              <a:picLocks noChangeAspect="1"/>
            </p:cNvPicPr>
            <p:nvPr/>
          </p:nvPicPr>
          <p:blipFill>
            <a:blip r:embed="rId3"/>
            <a:stretch>
              <a:fillRect/>
            </a:stretch>
          </p:blipFill>
          <p:spPr>
            <a:xfrm>
              <a:off x="5442282" y="1633637"/>
              <a:ext cx="5746524" cy="405240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E5FFB8D0-C683-4747-89C0-28A12781FABF}"/>
                </a:ext>
              </a:extLst>
            </p:cNvPr>
            <p:cNvSpPr/>
            <p:nvPr/>
          </p:nvSpPr>
          <p:spPr>
            <a:xfrm>
              <a:off x="10405110" y="1649061"/>
              <a:ext cx="632460" cy="134203"/>
            </a:xfrm>
            <a:prstGeom prst="rect">
              <a:avLst/>
            </a:prstGeom>
            <a:solidFill>
              <a:srgbClr val="7B9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7266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A57AF1-ED84-48B1-BBDD-1D284CC498C0}"/>
              </a:ext>
            </a:extLst>
          </p:cNvPr>
          <p:cNvSpPr>
            <a:spLocks noGrp="1"/>
          </p:cNvSpPr>
          <p:nvPr>
            <p:ph type="body" sz="quarter" idx="11"/>
          </p:nvPr>
        </p:nvSpPr>
        <p:spPr/>
        <p:txBody>
          <a:bodyPr/>
          <a:lstStyle/>
          <a:p>
            <a:r>
              <a:rPr lang="en-GB" sz="3200" dirty="0"/>
              <a:t>DASGUPTA REVIEW: Decline of Natural capital</a:t>
            </a:r>
          </a:p>
        </p:txBody>
      </p:sp>
      <p:pic>
        <p:nvPicPr>
          <p:cNvPr id="4" name="Content Placeholder 8" descr="Chart&#10;&#10;Description automatically generated">
            <a:extLst>
              <a:ext uri="{FF2B5EF4-FFF2-40B4-BE49-F238E27FC236}">
                <a16:creationId xmlns:a16="http://schemas.microsoft.com/office/drawing/2014/main" id="{F0919D3D-BA10-42DB-A57E-34F3599924EE}"/>
              </a:ext>
            </a:extLst>
          </p:cNvPr>
          <p:cNvPicPr>
            <a:picLocks noChangeAspect="1"/>
          </p:cNvPicPr>
          <p:nvPr/>
        </p:nvPicPr>
        <p:blipFill rotWithShape="1">
          <a:blip r:embed="rId3"/>
          <a:srcRect t="5964"/>
          <a:stretch/>
        </p:blipFill>
        <p:spPr>
          <a:xfrm>
            <a:off x="2313333" y="1655639"/>
            <a:ext cx="7565334" cy="4730922"/>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B4F4E700-0CDB-476F-8659-8AF0641B66BB}"/>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208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A57AF1-ED84-48B1-BBDD-1D284CC498C0}"/>
              </a:ext>
            </a:extLst>
          </p:cNvPr>
          <p:cNvSpPr>
            <a:spLocks noGrp="1"/>
          </p:cNvSpPr>
          <p:nvPr>
            <p:ph type="body" sz="quarter" idx="11"/>
          </p:nvPr>
        </p:nvSpPr>
        <p:spPr>
          <a:xfrm>
            <a:off x="505808" y="695517"/>
            <a:ext cx="11171842" cy="523684"/>
          </a:xfrm>
        </p:spPr>
        <p:txBody>
          <a:bodyPr/>
          <a:lstStyle/>
          <a:p>
            <a:r>
              <a:rPr lang="en-GB" sz="3200" dirty="0"/>
              <a:t>our economy is embedded within the biosphere</a:t>
            </a:r>
          </a:p>
        </p:txBody>
      </p:sp>
      <p:pic>
        <p:nvPicPr>
          <p:cNvPr id="4" name="Picture 3">
            <a:extLst>
              <a:ext uri="{FF2B5EF4-FFF2-40B4-BE49-F238E27FC236}">
                <a16:creationId xmlns:a16="http://schemas.microsoft.com/office/drawing/2014/main" id="{90D8219A-EBFE-4A37-97C8-515614AC9500}"/>
              </a:ext>
            </a:extLst>
          </p:cNvPr>
          <p:cNvPicPr>
            <a:picLocks noChangeAspect="1"/>
          </p:cNvPicPr>
          <p:nvPr/>
        </p:nvPicPr>
        <p:blipFill rotWithShape="1">
          <a:blip r:embed="rId3"/>
          <a:srcRect l="7173" r="-1"/>
          <a:stretch/>
        </p:blipFill>
        <p:spPr>
          <a:xfrm>
            <a:off x="3313176" y="1339047"/>
            <a:ext cx="5565647" cy="5140025"/>
          </a:xfrm>
          <a:prstGeom prst="rect">
            <a:avLst/>
          </a:prstGeom>
        </p:spPr>
      </p:pic>
      <p:sp>
        <p:nvSpPr>
          <p:cNvPr id="5" name="Rectangle 4">
            <a:extLst>
              <a:ext uri="{FF2B5EF4-FFF2-40B4-BE49-F238E27FC236}">
                <a16:creationId xmlns:a16="http://schemas.microsoft.com/office/drawing/2014/main" id="{9FC2B79E-BCE3-44EA-B579-3777E06C9B59}"/>
              </a:ext>
            </a:extLst>
          </p:cNvPr>
          <p:cNvSpPr>
            <a:spLocks noChangeAspect="1"/>
          </p:cNvSpPr>
          <p:nvPr/>
        </p:nvSpPr>
        <p:spPr>
          <a:xfrm>
            <a:off x="298704" y="259079"/>
            <a:ext cx="11594592" cy="633984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779442"/>
      </p:ext>
    </p:extLst>
  </p:cSld>
  <p:clrMapOvr>
    <a:masterClrMapping/>
  </p:clrMapOvr>
</p:sld>
</file>

<file path=ppt/theme/theme1.xml><?xml version="1.0" encoding="utf-8"?>
<a:theme xmlns:a="http://schemas.openxmlformats.org/drawingml/2006/main" name="Proteus Theme">
  <a:themeElements>
    <a:clrScheme name="Custom 4">
      <a:dk1>
        <a:srgbClr val="000000"/>
      </a:dk1>
      <a:lt1>
        <a:srgbClr val="FFFFFF"/>
      </a:lt1>
      <a:dk2>
        <a:srgbClr val="53616F"/>
      </a:dk2>
      <a:lt2>
        <a:srgbClr val="EAE6E3"/>
      </a:lt2>
      <a:accent1>
        <a:srgbClr val="00B0F0"/>
      </a:accent1>
      <a:accent2>
        <a:srgbClr val="D6B530"/>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Roboto Light" panose="02000000000000000000" pitchFamily="2" charset="0"/>
            <a:ea typeface="Roboto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C849E5530444D824911D60F090E71" ma:contentTypeVersion="16" ma:contentTypeDescription="Create a new document." ma:contentTypeScope="" ma:versionID="52e59aef54af322f39dc491dc0b84f91">
  <xsd:schema xmlns:xsd="http://www.w3.org/2001/XMLSchema" xmlns:xs="http://www.w3.org/2001/XMLSchema" xmlns:p="http://schemas.microsoft.com/office/2006/metadata/properties" xmlns:ns2="ea3963f1-1561-4583-a068-115aaa3aa204" xmlns:ns3="1130dbb2-cbcd-4892-97fc-49f1e641132b" targetNamespace="http://schemas.microsoft.com/office/2006/metadata/properties" ma:root="true" ma:fieldsID="3d32bf5c60491cfd1c7488a4aad3b253" ns2:_="" ns3:_="">
    <xsd:import namespace="ea3963f1-1561-4583-a068-115aaa3aa204"/>
    <xsd:import namespace="1130dbb2-cbcd-4892-97fc-49f1e64113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3963f1-1561-4583-a068-115aaa3aa2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d29fe91-dcf4-43ec-bf40-197c5b5df0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30dbb2-cbcd-4892-97fc-49f1e64113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295b17-0736-4f75-9373-af5b7ce440ef}" ma:internalName="TaxCatchAll" ma:showField="CatchAllData" ma:web="1130dbb2-cbcd-4892-97fc-49f1e64113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3963f1-1561-4583-a068-115aaa3aa204">
      <Terms xmlns="http://schemas.microsoft.com/office/infopath/2007/PartnerControls"/>
    </lcf76f155ced4ddcb4097134ff3c332f>
    <TaxCatchAll xmlns="1130dbb2-cbcd-4892-97fc-49f1e641132b" xsi:nil="true"/>
  </documentManagement>
</p:properties>
</file>

<file path=customXml/itemProps1.xml><?xml version="1.0" encoding="utf-8"?>
<ds:datastoreItem xmlns:ds="http://schemas.openxmlformats.org/officeDocument/2006/customXml" ds:itemID="{68149090-E5EB-482E-A6B7-27E3F192D255}">
  <ds:schemaRefs>
    <ds:schemaRef ds:uri="http://schemas.microsoft.com/sharepoint/v3/contenttype/forms"/>
  </ds:schemaRefs>
</ds:datastoreItem>
</file>

<file path=customXml/itemProps2.xml><?xml version="1.0" encoding="utf-8"?>
<ds:datastoreItem xmlns:ds="http://schemas.openxmlformats.org/officeDocument/2006/customXml" ds:itemID="{4365A462-55FD-4DFF-AA14-7C723B3876AA}">
  <ds:schemaRefs>
    <ds:schemaRef ds:uri="1130dbb2-cbcd-4892-97fc-49f1e641132b"/>
    <ds:schemaRef ds:uri="ea3963f1-1561-4583-a068-115aaa3aa2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F4C70E-780A-4C0D-BCD8-C1D483783B0A}">
  <ds:schemaRefs>
    <ds:schemaRef ds:uri="1130dbb2-cbcd-4892-97fc-49f1e641132b"/>
    <ds:schemaRef ds:uri="ea3963f1-1561-4583-a068-115aaa3aa20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7593</TotalTime>
  <Words>6039</Words>
  <Application>Microsoft Office PowerPoint</Application>
  <PresentationFormat>Widescreen</PresentationFormat>
  <Paragraphs>424</Paragraphs>
  <Slides>35</Slides>
  <Notes>31</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Proteus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Convention on Biological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Duthie</dc:creator>
  <cp:lastModifiedBy>Stacey Baggaley</cp:lastModifiedBy>
  <cp:revision>56</cp:revision>
  <dcterms:created xsi:type="dcterms:W3CDTF">2018-08-29T16:06:58Z</dcterms:created>
  <dcterms:modified xsi:type="dcterms:W3CDTF">2022-11-24T14:25:37Z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0x01010075AE8A105F3CA04685179BC59A64C814</vt:lpwstr>
  </property>
  <property fmtid="{D5CDD505-2E9C-101B-9397-08002B2CF9AE}" pid="3" name="MediaServiceImageTags">
    <vt:lpwstr/>
  </property>
</Properties>
</file>