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57" r:id="rId6"/>
    <p:sldId id="290" r:id="rId7"/>
    <p:sldId id="432" r:id="rId8"/>
    <p:sldId id="437" r:id="rId9"/>
    <p:sldId id="433" r:id="rId10"/>
    <p:sldId id="440" r:id="rId11"/>
    <p:sldId id="263" r:id="rId12"/>
    <p:sldId id="436" r:id="rId13"/>
    <p:sldId id="453" r:id="rId14"/>
    <p:sldId id="466" r:id="rId15"/>
    <p:sldId id="439" r:id="rId16"/>
    <p:sldId id="447" r:id="rId17"/>
    <p:sldId id="451" r:id="rId18"/>
    <p:sldId id="455" r:id="rId19"/>
    <p:sldId id="445" r:id="rId20"/>
    <p:sldId id="449" r:id="rId21"/>
    <p:sldId id="435" r:id="rId22"/>
    <p:sldId id="459" r:id="rId23"/>
    <p:sldId id="462" r:id="rId24"/>
    <p:sldId id="461" r:id="rId25"/>
    <p:sldId id="267" r:id="rId26"/>
    <p:sldId id="441" r:id="rId27"/>
    <p:sldId id="454" r:id="rId28"/>
    <p:sldId id="457" r:id="rId29"/>
    <p:sldId id="465" r:id="rId30"/>
    <p:sldId id="456" r:id="rId31"/>
    <p:sldId id="277" r:id="rId32"/>
    <p:sldId id="265"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C37D4D-1F75-4760-BD80-0AEAE5E151A8}">
          <p14:sldIdLst>
            <p14:sldId id="256"/>
            <p14:sldId id="257"/>
            <p14:sldId id="290"/>
            <p14:sldId id="432"/>
            <p14:sldId id="437"/>
            <p14:sldId id="433"/>
            <p14:sldId id="440"/>
            <p14:sldId id="263"/>
            <p14:sldId id="436"/>
            <p14:sldId id="453"/>
            <p14:sldId id="466"/>
            <p14:sldId id="439"/>
            <p14:sldId id="447"/>
            <p14:sldId id="451"/>
            <p14:sldId id="455"/>
            <p14:sldId id="445"/>
            <p14:sldId id="449"/>
            <p14:sldId id="435"/>
            <p14:sldId id="459"/>
            <p14:sldId id="462"/>
            <p14:sldId id="461"/>
            <p14:sldId id="267"/>
            <p14:sldId id="441"/>
            <p14:sldId id="454"/>
            <p14:sldId id="457"/>
            <p14:sldId id="465"/>
            <p14:sldId id="456"/>
            <p14:sldId id="277"/>
            <p14:sldId id="265"/>
            <p14:sldId id="2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 Jones" initials="MJ" lastIdx="5" clrIdx="6">
    <p:extLst>
      <p:ext uri="{19B8F6BF-5375-455C-9EA6-DF929625EA0E}">
        <p15:presenceInfo xmlns:p15="http://schemas.microsoft.com/office/powerpoint/2012/main" userId="S::matt.jones@unep-wcmc.org::e577a7a4-434e-45bc-a92d-1cd5037b1795" providerId="AD"/>
      </p:ext>
    </p:extLst>
  </p:cmAuthor>
  <p:cmAuthor id="1" name="Jonty Knox" initials="JK" lastIdx="1" clrIdx="0">
    <p:extLst>
      <p:ext uri="{19B8F6BF-5375-455C-9EA6-DF929625EA0E}">
        <p15:presenceInfo xmlns:p15="http://schemas.microsoft.com/office/powerpoint/2012/main" userId="S::jonty.knox@unep-wcmc.org::ae770f13-ada5-49a1-9a49-a84b391da4d4" providerId="AD"/>
      </p:ext>
    </p:extLst>
  </p:cmAuthor>
  <p:cmAuthor id="2" name="Kim Dunn" initials="KD" lastIdx="1" clrIdx="1">
    <p:extLst>
      <p:ext uri="{19B8F6BF-5375-455C-9EA6-DF929625EA0E}">
        <p15:presenceInfo xmlns:p15="http://schemas.microsoft.com/office/powerpoint/2012/main" userId="S::kim.dunn@unep-wcmc.org::e2ac8525-8f90-4683-8742-5bd9c393a43b" providerId="AD"/>
      </p:ext>
    </p:extLst>
  </p:cmAuthor>
  <p:cmAuthor id="3" name="Kiran Sehra" initials="KS" lastIdx="19" clrIdx="2">
    <p:extLst>
      <p:ext uri="{19B8F6BF-5375-455C-9EA6-DF929625EA0E}">
        <p15:presenceInfo xmlns:p15="http://schemas.microsoft.com/office/powerpoint/2012/main" userId="S::kiran.sehra@unep-wcmc.org::87d0fa76-a72b-4358-81a5-389b13938cba" providerId="AD"/>
      </p:ext>
    </p:extLst>
  </p:cmAuthor>
  <p:cmAuthor id="4" name="Ruth Fletcher" initials="RF" lastIdx="16" clrIdx="3">
    <p:extLst>
      <p:ext uri="{19B8F6BF-5375-455C-9EA6-DF929625EA0E}">
        <p15:presenceInfo xmlns:p15="http://schemas.microsoft.com/office/powerpoint/2012/main" userId="S::ruth.fletcher@unep-wcmc.org::39018363-a7a2-4a05-9aa3-16df6a076313" providerId="AD"/>
      </p:ext>
    </p:extLst>
  </p:cmAuthor>
  <p:cmAuthor id="5" name="Rachael Scrimgeour" initials="RS" lastIdx="10" clrIdx="4">
    <p:extLst>
      <p:ext uri="{19B8F6BF-5375-455C-9EA6-DF929625EA0E}">
        <p15:presenceInfo xmlns:p15="http://schemas.microsoft.com/office/powerpoint/2012/main" userId="S::Rachael.Scrimgeour@unep-wcmc.org::1be3a628-a855-4fe1-b2fb-d55a7480f5b3" providerId="AD"/>
      </p:ext>
    </p:extLst>
  </p:cmAuthor>
  <p:cmAuthor id="6" name="Stacey Baggaley" initials="SB" lastIdx="2" clrIdx="5">
    <p:extLst>
      <p:ext uri="{19B8F6BF-5375-455C-9EA6-DF929625EA0E}">
        <p15:presenceInfo xmlns:p15="http://schemas.microsoft.com/office/powerpoint/2012/main" userId="S::stacey.baggaley@unep-wcmc.org::0f3c3bcb-3af8-4e35-88f3-61e50f95c9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A9A392"/>
    <a:srgbClr val="005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930F8-CA33-42E7-8D17-551C135E7645}" v="871" dt="2021-10-27T06:47:48.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an Sehra" userId="87d0fa76-a72b-4358-81a5-389b13938cba" providerId="ADAL" clId="{E84930F8-CA33-42E7-8D17-551C135E7645}"/>
    <pc:docChg chg="undo custSel modSld sldOrd">
      <pc:chgData name="Kiran Sehra" userId="87d0fa76-a72b-4358-81a5-389b13938cba" providerId="ADAL" clId="{E84930F8-CA33-42E7-8D17-551C135E7645}" dt="2021-11-02T09:04:23.396" v="984" actId="20577"/>
      <pc:docMkLst>
        <pc:docMk/>
      </pc:docMkLst>
      <pc:sldChg chg="modSp mod modNotesTx">
        <pc:chgData name="Kiran Sehra" userId="87d0fa76-a72b-4358-81a5-389b13938cba" providerId="ADAL" clId="{E84930F8-CA33-42E7-8D17-551C135E7645}" dt="2021-10-26T20:21:32.864" v="856" actId="20577"/>
        <pc:sldMkLst>
          <pc:docMk/>
          <pc:sldMk cId="1303804359" sldId="256"/>
        </pc:sldMkLst>
        <pc:picChg chg="mod">
          <ac:chgData name="Kiran Sehra" userId="87d0fa76-a72b-4358-81a5-389b13938cba" providerId="ADAL" clId="{E84930F8-CA33-42E7-8D17-551C135E7645}" dt="2021-10-19T12:30:54.661" v="43" actId="1076"/>
          <ac:picMkLst>
            <pc:docMk/>
            <pc:sldMk cId="1303804359" sldId="256"/>
            <ac:picMk id="12" creationId="{D8796505-0773-4EA5-AAC1-DE1314EE5B27}"/>
          </ac:picMkLst>
        </pc:picChg>
      </pc:sldChg>
      <pc:sldChg chg="modNotesTx">
        <pc:chgData name="Kiran Sehra" userId="87d0fa76-a72b-4358-81a5-389b13938cba" providerId="ADAL" clId="{E84930F8-CA33-42E7-8D17-551C135E7645}" dt="2021-10-27T06:25:25.112" v="909" actId="12"/>
        <pc:sldMkLst>
          <pc:docMk/>
          <pc:sldMk cId="2540901957" sldId="257"/>
        </pc:sldMkLst>
      </pc:sldChg>
      <pc:sldChg chg="modSp mod">
        <pc:chgData name="Kiran Sehra" userId="87d0fa76-a72b-4358-81a5-389b13938cba" providerId="ADAL" clId="{E84930F8-CA33-42E7-8D17-551C135E7645}" dt="2021-10-26T20:28:04.251" v="907" actId="14100"/>
        <pc:sldMkLst>
          <pc:docMk/>
          <pc:sldMk cId="3091577869" sldId="265"/>
        </pc:sldMkLst>
        <pc:spChg chg="mod">
          <ac:chgData name="Kiran Sehra" userId="87d0fa76-a72b-4358-81a5-389b13938cba" providerId="ADAL" clId="{E84930F8-CA33-42E7-8D17-551C135E7645}" dt="2021-10-26T20:28:04.251" v="907" actId="14100"/>
          <ac:spMkLst>
            <pc:docMk/>
            <pc:sldMk cId="3091577869" sldId="265"/>
            <ac:spMk id="4" creationId="{00000000-0000-0000-0000-000000000000}"/>
          </ac:spMkLst>
        </pc:spChg>
      </pc:sldChg>
      <pc:sldChg chg="addSp delSp modSp mod ord">
        <pc:chgData name="Kiran Sehra" userId="87d0fa76-a72b-4358-81a5-389b13938cba" providerId="ADAL" clId="{E84930F8-CA33-42E7-8D17-551C135E7645}" dt="2021-10-27T06:47:48.344" v="940" actId="20577"/>
        <pc:sldMkLst>
          <pc:docMk/>
          <pc:sldMk cId="436928533" sldId="277"/>
        </pc:sldMkLst>
        <pc:spChg chg="mod">
          <ac:chgData name="Kiran Sehra" userId="87d0fa76-a72b-4358-81a5-389b13938cba" providerId="ADAL" clId="{E84930F8-CA33-42E7-8D17-551C135E7645}" dt="2021-10-27T06:47:48.344" v="940" actId="20577"/>
          <ac:spMkLst>
            <pc:docMk/>
            <pc:sldMk cId="436928533" sldId="277"/>
            <ac:spMk id="9" creationId="{690CC268-146E-4C52-A1B5-F9CF89CB08C5}"/>
          </ac:spMkLst>
        </pc:spChg>
        <pc:picChg chg="add mod ord">
          <ac:chgData name="Kiran Sehra" userId="87d0fa76-a72b-4358-81a5-389b13938cba" providerId="ADAL" clId="{E84930F8-CA33-42E7-8D17-551C135E7645}" dt="2021-10-19T12:34:09.746" v="71" actId="167"/>
          <ac:picMkLst>
            <pc:docMk/>
            <pc:sldMk cId="436928533" sldId="277"/>
            <ac:picMk id="3" creationId="{BA11DC25-E703-4862-9F8C-A51E06EF6413}"/>
          </ac:picMkLst>
        </pc:picChg>
        <pc:picChg chg="del mod">
          <ac:chgData name="Kiran Sehra" userId="87d0fa76-a72b-4358-81a5-389b13938cba" providerId="ADAL" clId="{E84930F8-CA33-42E7-8D17-551C135E7645}" dt="2021-10-19T12:33:58.186" v="69" actId="478"/>
          <ac:picMkLst>
            <pc:docMk/>
            <pc:sldMk cId="436928533" sldId="277"/>
            <ac:picMk id="12" creationId="{E8754A05-802E-4F4A-A989-3C15D1B444AA}"/>
          </ac:picMkLst>
        </pc:picChg>
      </pc:sldChg>
      <pc:sldChg chg="modNotesTx">
        <pc:chgData name="Kiran Sehra" userId="87d0fa76-a72b-4358-81a5-389b13938cba" providerId="ADAL" clId="{E84930F8-CA33-42E7-8D17-551C135E7645}" dt="2021-10-27T06:25:39.721" v="913" actId="20577"/>
        <pc:sldMkLst>
          <pc:docMk/>
          <pc:sldMk cId="3075250890" sldId="290"/>
        </pc:sldMkLst>
      </pc:sldChg>
      <pc:sldChg chg="modSp mod modNotesTx">
        <pc:chgData name="Kiran Sehra" userId="87d0fa76-a72b-4358-81a5-389b13938cba" providerId="ADAL" clId="{E84930F8-CA33-42E7-8D17-551C135E7645}" dt="2021-10-26T20:25:00.030" v="882" actId="20577"/>
        <pc:sldMkLst>
          <pc:docMk/>
          <pc:sldMk cId="861062070" sldId="432"/>
        </pc:sldMkLst>
        <pc:spChg chg="mod">
          <ac:chgData name="Kiran Sehra" userId="87d0fa76-a72b-4358-81a5-389b13938cba" providerId="ADAL" clId="{E84930F8-CA33-42E7-8D17-551C135E7645}" dt="2021-10-26T20:25:00.030" v="882" actId="20577"/>
          <ac:spMkLst>
            <pc:docMk/>
            <pc:sldMk cId="861062070" sldId="432"/>
            <ac:spMk id="5" creationId="{00000000-0000-0000-0000-000000000000}"/>
          </ac:spMkLst>
        </pc:spChg>
      </pc:sldChg>
      <pc:sldChg chg="addSp delSp modSp mod">
        <pc:chgData name="Kiran Sehra" userId="87d0fa76-a72b-4358-81a5-389b13938cba" providerId="ADAL" clId="{E84930F8-CA33-42E7-8D17-551C135E7645}" dt="2021-11-02T09:04:12.991" v="964" actId="20577"/>
        <pc:sldMkLst>
          <pc:docMk/>
          <pc:sldMk cId="1466214316" sldId="435"/>
        </pc:sldMkLst>
        <pc:spChg chg="mod">
          <ac:chgData name="Kiran Sehra" userId="87d0fa76-a72b-4358-81a5-389b13938cba" providerId="ADAL" clId="{E84930F8-CA33-42E7-8D17-551C135E7645}" dt="2021-11-02T09:04:12.991" v="964" actId="20577"/>
          <ac:spMkLst>
            <pc:docMk/>
            <pc:sldMk cId="1466214316" sldId="435"/>
            <ac:spMk id="9" creationId="{690CC268-146E-4C52-A1B5-F9CF89CB08C5}"/>
          </ac:spMkLst>
        </pc:spChg>
        <pc:picChg chg="del">
          <ac:chgData name="Kiran Sehra" userId="87d0fa76-a72b-4358-81a5-389b13938cba" providerId="ADAL" clId="{E84930F8-CA33-42E7-8D17-551C135E7645}" dt="2021-10-19T12:32:08.950" v="54" actId="478"/>
          <ac:picMkLst>
            <pc:docMk/>
            <pc:sldMk cId="1466214316" sldId="435"/>
            <ac:picMk id="3" creationId="{132C3520-DCCE-4D25-98BE-C59E6CCA024B}"/>
          </ac:picMkLst>
        </pc:picChg>
        <pc:picChg chg="add mod ord modCrop">
          <ac:chgData name="Kiran Sehra" userId="87d0fa76-a72b-4358-81a5-389b13938cba" providerId="ADAL" clId="{E84930F8-CA33-42E7-8D17-551C135E7645}" dt="2021-10-19T12:32:26.869" v="58" actId="732"/>
          <ac:picMkLst>
            <pc:docMk/>
            <pc:sldMk cId="1466214316" sldId="435"/>
            <ac:picMk id="4" creationId="{FE910C44-48E6-459E-A14D-1611DF542A37}"/>
          </ac:picMkLst>
        </pc:picChg>
      </pc:sldChg>
      <pc:sldChg chg="addCm delCm">
        <pc:chgData name="Kiran Sehra" userId="87d0fa76-a72b-4358-81a5-389b13938cba" providerId="ADAL" clId="{E84930F8-CA33-42E7-8D17-551C135E7645}" dt="2021-10-19T12:18:11.848" v="4" actId="1592"/>
        <pc:sldMkLst>
          <pc:docMk/>
          <pc:sldMk cId="3344010549" sldId="436"/>
        </pc:sldMkLst>
      </pc:sldChg>
      <pc:sldChg chg="addSp delSp modSp mod modNotesTx">
        <pc:chgData name="Kiran Sehra" userId="87d0fa76-a72b-4358-81a5-389b13938cba" providerId="ADAL" clId="{E84930F8-CA33-42E7-8D17-551C135E7645}" dt="2021-10-26T20:26:24.280" v="888" actId="255"/>
        <pc:sldMkLst>
          <pc:docMk/>
          <pc:sldMk cId="1380276239" sldId="437"/>
        </pc:sldMkLst>
        <pc:spChg chg="mod">
          <ac:chgData name="Kiran Sehra" userId="87d0fa76-a72b-4358-81a5-389b13938cba" providerId="ADAL" clId="{E84930F8-CA33-42E7-8D17-551C135E7645}" dt="2021-10-26T20:26:24.280" v="888" actId="255"/>
          <ac:spMkLst>
            <pc:docMk/>
            <pc:sldMk cId="1380276239" sldId="437"/>
            <ac:spMk id="9" creationId="{690CC268-146E-4C52-A1B5-F9CF89CB08C5}"/>
          </ac:spMkLst>
        </pc:spChg>
        <pc:picChg chg="add mod ord">
          <ac:chgData name="Kiran Sehra" userId="87d0fa76-a72b-4358-81a5-389b13938cba" providerId="ADAL" clId="{E84930F8-CA33-42E7-8D17-551C135E7645}" dt="2021-10-19T12:31:35.937" v="52" actId="167"/>
          <ac:picMkLst>
            <pc:docMk/>
            <pc:sldMk cId="1380276239" sldId="437"/>
            <ac:picMk id="3" creationId="{32271C92-ECFC-4D6C-91D6-34885EDD5D18}"/>
          </ac:picMkLst>
        </pc:picChg>
        <pc:picChg chg="add del">
          <ac:chgData name="Kiran Sehra" userId="87d0fa76-a72b-4358-81a5-389b13938cba" providerId="ADAL" clId="{E84930F8-CA33-42E7-8D17-551C135E7645}" dt="2021-10-19T12:31:31.151" v="48" actId="478"/>
          <ac:picMkLst>
            <pc:docMk/>
            <pc:sldMk cId="1380276239" sldId="437"/>
            <ac:picMk id="11" creationId="{0AD1F233-6CDB-4D6E-BE73-10011F702FD0}"/>
          </ac:picMkLst>
        </pc:picChg>
      </pc:sldChg>
      <pc:sldChg chg="addSp delSp modSp mod">
        <pc:chgData name="Kiran Sehra" userId="87d0fa76-a72b-4358-81a5-389b13938cba" providerId="ADAL" clId="{E84930F8-CA33-42E7-8D17-551C135E7645}" dt="2021-11-02T09:04:23.396" v="984" actId="20577"/>
        <pc:sldMkLst>
          <pc:docMk/>
          <pc:sldMk cId="1155313041" sldId="441"/>
        </pc:sldMkLst>
        <pc:spChg chg="mod">
          <ac:chgData name="Kiran Sehra" userId="87d0fa76-a72b-4358-81a5-389b13938cba" providerId="ADAL" clId="{E84930F8-CA33-42E7-8D17-551C135E7645}" dt="2021-11-02T09:04:23.396" v="984" actId="20577"/>
          <ac:spMkLst>
            <pc:docMk/>
            <pc:sldMk cId="1155313041" sldId="441"/>
            <ac:spMk id="9" creationId="{690CC268-146E-4C52-A1B5-F9CF89CB08C5}"/>
          </ac:spMkLst>
        </pc:spChg>
        <pc:grpChg chg="del">
          <ac:chgData name="Kiran Sehra" userId="87d0fa76-a72b-4358-81a5-389b13938cba" providerId="ADAL" clId="{E84930F8-CA33-42E7-8D17-551C135E7645}" dt="2021-10-19T12:32:47.337" v="59" actId="478"/>
          <ac:grpSpMkLst>
            <pc:docMk/>
            <pc:sldMk cId="1155313041" sldId="441"/>
            <ac:grpSpMk id="12" creationId="{9547126F-A505-4788-9B2A-2EA9771556E5}"/>
          </ac:grpSpMkLst>
        </pc:grpChg>
        <pc:picChg chg="add mod ord">
          <ac:chgData name="Kiran Sehra" userId="87d0fa76-a72b-4358-81a5-389b13938cba" providerId="ADAL" clId="{E84930F8-CA33-42E7-8D17-551C135E7645}" dt="2021-10-26T20:27:13.797" v="896" actId="1076"/>
          <ac:picMkLst>
            <pc:docMk/>
            <pc:sldMk cId="1155313041" sldId="441"/>
            <ac:picMk id="4" creationId="{6A45F536-B93D-4DC4-806C-4F604E7F56FD}"/>
          </ac:picMkLst>
        </pc:picChg>
      </pc:sldChg>
      <pc:sldChg chg="addSp delSp modSp mod">
        <pc:chgData name="Kiran Sehra" userId="87d0fa76-a72b-4358-81a5-389b13938cba" providerId="ADAL" clId="{E84930F8-CA33-42E7-8D17-551C135E7645}" dt="2021-10-19T12:33:39.821" v="68" actId="167"/>
        <pc:sldMkLst>
          <pc:docMk/>
          <pc:sldMk cId="3100207212" sldId="442"/>
        </pc:sldMkLst>
        <pc:picChg chg="del">
          <ac:chgData name="Kiran Sehra" userId="87d0fa76-a72b-4358-81a5-389b13938cba" providerId="ADAL" clId="{E84930F8-CA33-42E7-8D17-551C135E7645}" dt="2021-10-19T12:33:27.165" v="64" actId="478"/>
          <ac:picMkLst>
            <pc:docMk/>
            <pc:sldMk cId="3100207212" sldId="442"/>
            <ac:picMk id="3" creationId="{FE0E9746-A109-4DDD-8710-21689138E56E}"/>
          </ac:picMkLst>
        </pc:picChg>
        <pc:picChg chg="add mod ord">
          <ac:chgData name="Kiran Sehra" userId="87d0fa76-a72b-4358-81a5-389b13938cba" providerId="ADAL" clId="{E84930F8-CA33-42E7-8D17-551C135E7645}" dt="2021-10-19T12:33:39.821" v="68" actId="167"/>
          <ac:picMkLst>
            <pc:docMk/>
            <pc:sldMk cId="3100207212" sldId="442"/>
            <ac:picMk id="4" creationId="{B30AB954-DCC5-4FB4-8B94-B8C18A9F2B49}"/>
          </ac:picMkLst>
        </pc:picChg>
      </pc:sldChg>
      <pc:sldChg chg="modSp mod delCm">
        <pc:chgData name="Kiran Sehra" userId="87d0fa76-a72b-4358-81a5-389b13938cba" providerId="ADAL" clId="{E84930F8-CA33-42E7-8D17-551C135E7645}" dt="2021-10-19T12:28:21.940" v="41" actId="207"/>
        <pc:sldMkLst>
          <pc:docMk/>
          <pc:sldMk cId="3965470682" sldId="444"/>
        </pc:sldMkLst>
        <pc:spChg chg="mod">
          <ac:chgData name="Kiran Sehra" userId="87d0fa76-a72b-4358-81a5-389b13938cba" providerId="ADAL" clId="{E84930F8-CA33-42E7-8D17-551C135E7645}" dt="2021-10-19T12:28:21.940" v="41" actId="207"/>
          <ac:spMkLst>
            <pc:docMk/>
            <pc:sldMk cId="3965470682" sldId="444"/>
            <ac:spMk id="3" creationId="{00000000-0000-0000-0000-000000000000}"/>
          </ac:spMkLst>
        </pc:spChg>
      </pc:sldChg>
      <pc:sldChg chg="delCm">
        <pc:chgData name="Kiran Sehra" userId="87d0fa76-a72b-4358-81a5-389b13938cba" providerId="ADAL" clId="{E84930F8-CA33-42E7-8D17-551C135E7645}" dt="2021-10-19T12:18:33.272" v="6" actId="1592"/>
        <pc:sldMkLst>
          <pc:docMk/>
          <pc:sldMk cId="2387755545" sldId="454"/>
        </pc:sldMkLst>
      </pc:sldChg>
      <pc:sldChg chg="delCm">
        <pc:chgData name="Kiran Sehra" userId="87d0fa76-a72b-4358-81a5-389b13938cba" providerId="ADAL" clId="{E84930F8-CA33-42E7-8D17-551C135E7645}" dt="2021-10-19T12:19:22.445" v="12" actId="1592"/>
        <pc:sldMkLst>
          <pc:docMk/>
          <pc:sldMk cId="1590859319" sldId="457"/>
        </pc:sldMkLst>
      </pc:sldChg>
      <pc:sldChg chg="addCm delCm">
        <pc:chgData name="Kiran Sehra" userId="87d0fa76-a72b-4358-81a5-389b13938cba" providerId="ADAL" clId="{E84930F8-CA33-42E7-8D17-551C135E7645}" dt="2021-10-19T12:18:26.924" v="5" actId="1592"/>
        <pc:sldMkLst>
          <pc:docMk/>
          <pc:sldMk cId="146095697" sldId="462"/>
        </pc:sldMkLst>
      </pc:sldChg>
    </pc:docChg>
  </pc:docChgLst>
  <pc:docChgLst>
    <pc:chgData name="Ruth Fletcher" userId="S::ruth.fletcher@unep-wcmc.org::39018363-a7a2-4a05-9aa3-16df6a076313" providerId="AD" clId="Web-{9036CC51-E315-1AE2-5370-17636D3E8075}"/>
    <pc:docChg chg="modSld sldOrd">
      <pc:chgData name="Ruth Fletcher" userId="S::ruth.fletcher@unep-wcmc.org::39018363-a7a2-4a05-9aa3-16df6a076313" providerId="AD" clId="Web-{9036CC51-E315-1AE2-5370-17636D3E8075}" dt="2021-10-27T06:51:21.614" v="196"/>
      <pc:docMkLst>
        <pc:docMk/>
      </pc:docMkLst>
      <pc:sldChg chg="modNotes">
        <pc:chgData name="Ruth Fletcher" userId="S::ruth.fletcher@unep-wcmc.org::39018363-a7a2-4a05-9aa3-16df6a076313" providerId="AD" clId="Web-{9036CC51-E315-1AE2-5370-17636D3E8075}" dt="2021-10-27T06:32:31.777" v="2"/>
        <pc:sldMkLst>
          <pc:docMk/>
          <pc:sldMk cId="2331439849" sldId="267"/>
        </pc:sldMkLst>
      </pc:sldChg>
      <pc:sldChg chg="ord">
        <pc:chgData name="Ruth Fletcher" userId="S::ruth.fletcher@unep-wcmc.org::39018363-a7a2-4a05-9aa3-16df6a076313" providerId="AD" clId="Web-{9036CC51-E315-1AE2-5370-17636D3E8075}" dt="2021-10-27T06:51:21.614" v="196"/>
        <pc:sldMkLst>
          <pc:docMk/>
          <pc:sldMk cId="985281307" sldId="461"/>
        </pc:sldMkLst>
      </pc:sldChg>
      <pc:sldChg chg="modSp modNotes">
        <pc:chgData name="Ruth Fletcher" userId="S::ruth.fletcher@unep-wcmc.org::39018363-a7a2-4a05-9aa3-16df6a076313" providerId="AD" clId="Web-{9036CC51-E315-1AE2-5370-17636D3E8075}" dt="2021-10-27T06:47:42.328" v="195"/>
        <pc:sldMkLst>
          <pc:docMk/>
          <pc:sldMk cId="577499702" sldId="465"/>
        </pc:sldMkLst>
        <pc:spChg chg="mod">
          <ac:chgData name="Ruth Fletcher" userId="S::ruth.fletcher@unep-wcmc.org::39018363-a7a2-4a05-9aa3-16df6a076313" providerId="AD" clId="Web-{9036CC51-E315-1AE2-5370-17636D3E8075}" dt="2021-10-27T06:33:36.544" v="25" actId="20577"/>
          <ac:spMkLst>
            <pc:docMk/>
            <pc:sldMk cId="577499702" sldId="465"/>
            <ac:spMk id="3" creationId="{00000000-0000-0000-0000-000000000000}"/>
          </ac:spMkLst>
        </pc:spChg>
      </pc:sldChg>
    </pc:docChg>
  </pc:docChgLst>
  <pc:docChgLst>
    <pc:chgData name="Rachael Scrimgeour" userId="1be3a628-a855-4fe1-b2fb-d55a7480f5b3" providerId="ADAL" clId="{F17D9733-7D2B-4BAF-AD79-B3A0243AEF84}"/>
    <pc:docChg chg="undo custSel addSld delSld modSld sldOrd modSection">
      <pc:chgData name="Rachael Scrimgeour" userId="1be3a628-a855-4fe1-b2fb-d55a7480f5b3" providerId="ADAL" clId="{F17D9733-7D2B-4BAF-AD79-B3A0243AEF84}" dt="2021-10-27T14:48:36.046" v="31295" actId="6549"/>
      <pc:docMkLst>
        <pc:docMk/>
      </pc:docMkLst>
      <pc:sldChg chg="modNotesTx">
        <pc:chgData name="Rachael Scrimgeour" userId="1be3a628-a855-4fe1-b2fb-d55a7480f5b3" providerId="ADAL" clId="{F17D9733-7D2B-4BAF-AD79-B3A0243AEF84}" dt="2021-10-26T10:17:11.367" v="2985" actId="20577"/>
        <pc:sldMkLst>
          <pc:docMk/>
          <pc:sldMk cId="1303804359" sldId="256"/>
        </pc:sldMkLst>
      </pc:sldChg>
      <pc:sldChg chg="modSp mod modNotesTx">
        <pc:chgData name="Rachael Scrimgeour" userId="1be3a628-a855-4fe1-b2fb-d55a7480f5b3" providerId="ADAL" clId="{F17D9733-7D2B-4BAF-AD79-B3A0243AEF84}" dt="2021-10-26T21:49:13.402" v="28732" actId="20577"/>
        <pc:sldMkLst>
          <pc:docMk/>
          <pc:sldMk cId="3471898965" sldId="263"/>
        </pc:sldMkLst>
        <pc:spChg chg="mod">
          <ac:chgData name="Rachael Scrimgeour" userId="1be3a628-a855-4fe1-b2fb-d55a7480f5b3" providerId="ADAL" clId="{F17D9733-7D2B-4BAF-AD79-B3A0243AEF84}" dt="2021-10-26T11:56:32.055" v="6899" actId="20577"/>
          <ac:spMkLst>
            <pc:docMk/>
            <pc:sldMk cId="3471898965" sldId="263"/>
            <ac:spMk id="9" creationId="{4DC779FC-65DE-4EB0-8488-AB89D4BAF954}"/>
          </ac:spMkLst>
        </pc:spChg>
      </pc:sldChg>
      <pc:sldChg chg="modSp mod ord modNotesTx">
        <pc:chgData name="Rachael Scrimgeour" userId="1be3a628-a855-4fe1-b2fb-d55a7480f5b3" providerId="ADAL" clId="{F17D9733-7D2B-4BAF-AD79-B3A0243AEF84}" dt="2021-10-27T14:27:45.791" v="29634" actId="5793"/>
        <pc:sldMkLst>
          <pc:docMk/>
          <pc:sldMk cId="2331439849" sldId="267"/>
        </pc:sldMkLst>
        <pc:spChg chg="mod">
          <ac:chgData name="Rachael Scrimgeour" userId="1be3a628-a855-4fe1-b2fb-d55a7480f5b3" providerId="ADAL" clId="{F17D9733-7D2B-4BAF-AD79-B3A0243AEF84}" dt="2021-10-26T21:33:04.367" v="28610" actId="20577"/>
          <ac:spMkLst>
            <pc:docMk/>
            <pc:sldMk cId="2331439849" sldId="267"/>
            <ac:spMk id="3" creationId="{00000000-0000-0000-0000-000000000000}"/>
          </ac:spMkLst>
        </pc:spChg>
        <pc:spChg chg="mod">
          <ac:chgData name="Rachael Scrimgeour" userId="1be3a628-a855-4fe1-b2fb-d55a7480f5b3" providerId="ADAL" clId="{F17D9733-7D2B-4BAF-AD79-B3A0243AEF84}" dt="2021-10-25T15:07:37.113" v="2105" actId="20577"/>
          <ac:spMkLst>
            <pc:docMk/>
            <pc:sldMk cId="2331439849" sldId="267"/>
            <ac:spMk id="7" creationId="{1D7E0571-6497-4425-93CD-9C34F7622B17}"/>
          </ac:spMkLst>
        </pc:spChg>
      </pc:sldChg>
      <pc:sldChg chg="modNotesTx">
        <pc:chgData name="Rachael Scrimgeour" userId="1be3a628-a855-4fe1-b2fb-d55a7480f5b3" providerId="ADAL" clId="{F17D9733-7D2B-4BAF-AD79-B3A0243AEF84}" dt="2021-10-27T14:48:36.046" v="31295" actId="6549"/>
        <pc:sldMkLst>
          <pc:docMk/>
          <pc:sldMk cId="436928533" sldId="277"/>
        </pc:sldMkLst>
      </pc:sldChg>
      <pc:sldChg chg="modNotesTx">
        <pc:chgData name="Rachael Scrimgeour" userId="1be3a628-a855-4fe1-b2fb-d55a7480f5b3" providerId="ADAL" clId="{F17D9733-7D2B-4BAF-AD79-B3A0243AEF84}" dt="2021-10-26T10:17:34.397" v="3012" actId="20577"/>
        <pc:sldMkLst>
          <pc:docMk/>
          <pc:sldMk cId="3075250890" sldId="290"/>
        </pc:sldMkLst>
      </pc:sldChg>
      <pc:sldChg chg="addSp delSp modSp mod">
        <pc:chgData name="Rachael Scrimgeour" userId="1be3a628-a855-4fe1-b2fb-d55a7480f5b3" providerId="ADAL" clId="{F17D9733-7D2B-4BAF-AD79-B3A0243AEF84}" dt="2021-10-25T14:14:41.895" v="139" actId="20577"/>
        <pc:sldMkLst>
          <pc:docMk/>
          <pc:sldMk cId="861062070" sldId="432"/>
        </pc:sldMkLst>
        <pc:spChg chg="del">
          <ac:chgData name="Rachael Scrimgeour" userId="1be3a628-a855-4fe1-b2fb-d55a7480f5b3" providerId="ADAL" clId="{F17D9733-7D2B-4BAF-AD79-B3A0243AEF84}" dt="2021-10-25T13:17:39.772" v="0" actId="478"/>
          <ac:spMkLst>
            <pc:docMk/>
            <pc:sldMk cId="861062070" sldId="432"/>
            <ac:spMk id="4" creationId="{00000000-0000-0000-0000-000000000000}"/>
          </ac:spMkLst>
        </pc:spChg>
        <pc:spChg chg="mod">
          <ac:chgData name="Rachael Scrimgeour" userId="1be3a628-a855-4fe1-b2fb-d55a7480f5b3" providerId="ADAL" clId="{F17D9733-7D2B-4BAF-AD79-B3A0243AEF84}" dt="2021-10-25T14:14:41.895" v="139" actId="20577"/>
          <ac:spMkLst>
            <pc:docMk/>
            <pc:sldMk cId="861062070" sldId="432"/>
            <ac:spMk id="5" creationId="{00000000-0000-0000-0000-000000000000}"/>
          </ac:spMkLst>
        </pc:spChg>
        <pc:spChg chg="add mod">
          <ac:chgData name="Rachael Scrimgeour" userId="1be3a628-a855-4fe1-b2fb-d55a7480f5b3" providerId="ADAL" clId="{F17D9733-7D2B-4BAF-AD79-B3A0243AEF84}" dt="2021-10-25T13:17:45.685" v="9" actId="20577"/>
          <ac:spMkLst>
            <pc:docMk/>
            <pc:sldMk cId="861062070" sldId="432"/>
            <ac:spMk id="6" creationId="{00F65E51-35EC-43D9-95B4-4FFD2B3FAC22}"/>
          </ac:spMkLst>
        </pc:spChg>
      </pc:sldChg>
      <pc:sldChg chg="modSp mod modNotesTx">
        <pc:chgData name="Rachael Scrimgeour" userId="1be3a628-a855-4fe1-b2fb-d55a7480f5b3" providerId="ADAL" clId="{F17D9733-7D2B-4BAF-AD79-B3A0243AEF84}" dt="2021-10-26T16:52:37.050" v="23827" actId="20577"/>
        <pc:sldMkLst>
          <pc:docMk/>
          <pc:sldMk cId="933326272" sldId="433"/>
        </pc:sldMkLst>
        <pc:spChg chg="mod">
          <ac:chgData name="Rachael Scrimgeour" userId="1be3a628-a855-4fe1-b2fb-d55a7480f5b3" providerId="ADAL" clId="{F17D9733-7D2B-4BAF-AD79-B3A0243AEF84}" dt="2021-10-26T10:23:23.687" v="3448"/>
          <ac:spMkLst>
            <pc:docMk/>
            <pc:sldMk cId="933326272" sldId="433"/>
            <ac:spMk id="3" creationId="{00000000-0000-0000-0000-000000000000}"/>
          </ac:spMkLst>
        </pc:spChg>
      </pc:sldChg>
      <pc:sldChg chg="modSp mod">
        <pc:chgData name="Rachael Scrimgeour" userId="1be3a628-a855-4fe1-b2fb-d55a7480f5b3" providerId="ADAL" clId="{F17D9733-7D2B-4BAF-AD79-B3A0243AEF84}" dt="2021-10-27T14:43:47.791" v="31294" actId="6549"/>
        <pc:sldMkLst>
          <pc:docMk/>
          <pc:sldMk cId="1466214316" sldId="435"/>
        </pc:sldMkLst>
        <pc:spChg chg="mod">
          <ac:chgData name="Rachael Scrimgeour" userId="1be3a628-a855-4fe1-b2fb-d55a7480f5b3" providerId="ADAL" clId="{F17D9733-7D2B-4BAF-AD79-B3A0243AEF84}" dt="2021-10-27T14:43:47.791" v="31294" actId="6549"/>
          <ac:spMkLst>
            <pc:docMk/>
            <pc:sldMk cId="1466214316" sldId="435"/>
            <ac:spMk id="9" creationId="{690CC268-146E-4C52-A1B5-F9CF89CB08C5}"/>
          </ac:spMkLst>
        </pc:spChg>
      </pc:sldChg>
      <pc:sldChg chg="addSp delSp modSp mod modNotesTx">
        <pc:chgData name="Rachael Scrimgeour" userId="1be3a628-a855-4fe1-b2fb-d55a7480f5b3" providerId="ADAL" clId="{F17D9733-7D2B-4BAF-AD79-B3A0243AEF84}" dt="2021-10-26T20:36:12.732" v="24211" actId="20577"/>
        <pc:sldMkLst>
          <pc:docMk/>
          <pc:sldMk cId="3344010549" sldId="436"/>
        </pc:sldMkLst>
        <pc:spChg chg="add mod">
          <ac:chgData name="Rachael Scrimgeour" userId="1be3a628-a855-4fe1-b2fb-d55a7480f5b3" providerId="ADAL" clId="{F17D9733-7D2B-4BAF-AD79-B3A0243AEF84}" dt="2021-10-26T11:42:26.344" v="4683" actId="1076"/>
          <ac:spMkLst>
            <pc:docMk/>
            <pc:sldMk cId="3344010549" sldId="436"/>
            <ac:spMk id="2" creationId="{6084C966-A19B-4101-8D45-438274229B83}"/>
          </ac:spMkLst>
        </pc:spChg>
        <pc:spChg chg="add del mod">
          <ac:chgData name="Rachael Scrimgeour" userId="1be3a628-a855-4fe1-b2fb-d55a7480f5b3" providerId="ADAL" clId="{F17D9733-7D2B-4BAF-AD79-B3A0243AEF84}" dt="2021-10-26T11:43:28.714" v="4722" actId="478"/>
          <ac:spMkLst>
            <pc:docMk/>
            <pc:sldMk cId="3344010549" sldId="436"/>
            <ac:spMk id="3" creationId="{B9837E60-BA31-4A12-A7FB-914CCADDE18A}"/>
          </ac:spMkLst>
        </pc:spChg>
        <pc:picChg chg="mod">
          <ac:chgData name="Rachael Scrimgeour" userId="1be3a628-a855-4fe1-b2fb-d55a7480f5b3" providerId="ADAL" clId="{F17D9733-7D2B-4BAF-AD79-B3A0243AEF84}" dt="2021-10-26T10:30:11.875" v="4544" actId="1076"/>
          <ac:picMkLst>
            <pc:docMk/>
            <pc:sldMk cId="3344010549" sldId="436"/>
            <ac:picMk id="12" creationId="{220928CF-7098-4960-AC0E-529CAEF17FB0}"/>
          </ac:picMkLst>
        </pc:picChg>
      </pc:sldChg>
      <pc:sldChg chg="modSp mod">
        <pc:chgData name="Rachael Scrimgeour" userId="1be3a628-a855-4fe1-b2fb-d55a7480f5b3" providerId="ADAL" clId="{F17D9733-7D2B-4BAF-AD79-B3A0243AEF84}" dt="2021-10-26T16:18:32.657" v="23811" actId="6549"/>
        <pc:sldMkLst>
          <pc:docMk/>
          <pc:sldMk cId="1380276239" sldId="437"/>
        </pc:sldMkLst>
        <pc:spChg chg="mod">
          <ac:chgData name="Rachael Scrimgeour" userId="1be3a628-a855-4fe1-b2fb-d55a7480f5b3" providerId="ADAL" clId="{F17D9733-7D2B-4BAF-AD79-B3A0243AEF84}" dt="2021-10-26T16:18:32.657" v="23811" actId="6549"/>
          <ac:spMkLst>
            <pc:docMk/>
            <pc:sldMk cId="1380276239" sldId="437"/>
            <ac:spMk id="9" creationId="{690CC268-146E-4C52-A1B5-F9CF89CB08C5}"/>
          </ac:spMkLst>
        </pc:spChg>
      </pc:sldChg>
      <pc:sldChg chg="modSp mod modNotesTx">
        <pc:chgData name="Rachael Scrimgeour" userId="1be3a628-a855-4fe1-b2fb-d55a7480f5b3" providerId="ADAL" clId="{F17D9733-7D2B-4BAF-AD79-B3A0243AEF84}" dt="2021-10-26T21:01:20.773" v="26113" actId="948"/>
        <pc:sldMkLst>
          <pc:docMk/>
          <pc:sldMk cId="3639914761" sldId="439"/>
        </pc:sldMkLst>
        <pc:spChg chg="mod">
          <ac:chgData name="Rachael Scrimgeour" userId="1be3a628-a855-4fe1-b2fb-d55a7480f5b3" providerId="ADAL" clId="{F17D9733-7D2B-4BAF-AD79-B3A0243AEF84}" dt="2021-10-26T21:01:20.773" v="26113" actId="948"/>
          <ac:spMkLst>
            <pc:docMk/>
            <pc:sldMk cId="3639914761" sldId="439"/>
            <ac:spMk id="3" creationId="{00000000-0000-0000-0000-000000000000}"/>
          </ac:spMkLst>
        </pc:spChg>
      </pc:sldChg>
      <pc:sldChg chg="addSp delSp modSp modNotesTx">
        <pc:chgData name="Rachael Scrimgeour" userId="1be3a628-a855-4fe1-b2fb-d55a7480f5b3" providerId="ADAL" clId="{F17D9733-7D2B-4BAF-AD79-B3A0243AEF84}" dt="2021-10-26T10:26:50.782" v="4215" actId="20577"/>
        <pc:sldMkLst>
          <pc:docMk/>
          <pc:sldMk cId="1354928324" sldId="440"/>
        </pc:sldMkLst>
        <pc:spChg chg="add del mod">
          <ac:chgData name="Rachael Scrimgeour" userId="1be3a628-a855-4fe1-b2fb-d55a7480f5b3" providerId="ADAL" clId="{F17D9733-7D2B-4BAF-AD79-B3A0243AEF84}" dt="2021-10-25T14:23:03.288" v="265"/>
          <ac:spMkLst>
            <pc:docMk/>
            <pc:sldMk cId="1354928324" sldId="440"/>
            <ac:spMk id="2" creationId="{A0127B95-673E-4FBC-8227-F2BACE5D8409}"/>
          </ac:spMkLst>
        </pc:spChg>
        <pc:picChg chg="add mod">
          <ac:chgData name="Rachael Scrimgeour" userId="1be3a628-a855-4fe1-b2fb-d55a7480f5b3" providerId="ADAL" clId="{F17D9733-7D2B-4BAF-AD79-B3A0243AEF84}" dt="2021-10-25T15:11:20.409" v="2110" actId="171"/>
          <ac:picMkLst>
            <pc:docMk/>
            <pc:sldMk cId="1354928324" sldId="440"/>
            <ac:picMk id="1026" creationId="{8ECD7573-C247-4D00-AFBB-5792CACA868A}"/>
          </ac:picMkLst>
        </pc:picChg>
        <pc:picChg chg="del">
          <ac:chgData name="Rachael Scrimgeour" userId="1be3a628-a855-4fe1-b2fb-d55a7480f5b3" providerId="ADAL" clId="{F17D9733-7D2B-4BAF-AD79-B3A0243AEF84}" dt="2021-10-25T14:23:02.005" v="264" actId="478"/>
          <ac:picMkLst>
            <pc:docMk/>
            <pc:sldMk cId="1354928324" sldId="440"/>
            <ac:picMk id="2050" creationId="{04E8C219-61CD-42FE-B5FB-D515AEB0A129}"/>
          </ac:picMkLst>
        </pc:picChg>
      </pc:sldChg>
      <pc:sldChg chg="modSp mod">
        <pc:chgData name="Rachael Scrimgeour" userId="1be3a628-a855-4fe1-b2fb-d55a7480f5b3" providerId="ADAL" clId="{F17D9733-7D2B-4BAF-AD79-B3A0243AEF84}" dt="2021-10-27T14:43:32.631" v="31258" actId="6549"/>
        <pc:sldMkLst>
          <pc:docMk/>
          <pc:sldMk cId="1155313041" sldId="441"/>
        </pc:sldMkLst>
        <pc:spChg chg="mod">
          <ac:chgData name="Rachael Scrimgeour" userId="1be3a628-a855-4fe1-b2fb-d55a7480f5b3" providerId="ADAL" clId="{F17D9733-7D2B-4BAF-AD79-B3A0243AEF84}" dt="2021-10-27T14:43:32.631" v="31258" actId="6549"/>
          <ac:spMkLst>
            <pc:docMk/>
            <pc:sldMk cId="1155313041" sldId="441"/>
            <ac:spMk id="9" creationId="{690CC268-146E-4C52-A1B5-F9CF89CB08C5}"/>
          </ac:spMkLst>
        </pc:spChg>
      </pc:sldChg>
      <pc:sldChg chg="del modTransition">
        <pc:chgData name="Rachael Scrimgeour" userId="1be3a628-a855-4fe1-b2fb-d55a7480f5b3" providerId="ADAL" clId="{F17D9733-7D2B-4BAF-AD79-B3A0243AEF84}" dt="2021-10-26T16:13:48.195" v="23809" actId="2696"/>
        <pc:sldMkLst>
          <pc:docMk/>
          <pc:sldMk cId="3100207212" sldId="442"/>
        </pc:sldMkLst>
      </pc:sldChg>
      <pc:sldChg chg="del modNotesTx">
        <pc:chgData name="Rachael Scrimgeour" userId="1be3a628-a855-4fe1-b2fb-d55a7480f5b3" providerId="ADAL" clId="{F17D9733-7D2B-4BAF-AD79-B3A0243AEF84}" dt="2021-10-26T13:57:31.134" v="15073" actId="2696"/>
        <pc:sldMkLst>
          <pc:docMk/>
          <pc:sldMk cId="3729803928" sldId="443"/>
        </pc:sldMkLst>
      </pc:sldChg>
      <pc:sldChg chg="del modTransition">
        <pc:chgData name="Rachael Scrimgeour" userId="1be3a628-a855-4fe1-b2fb-d55a7480f5b3" providerId="ADAL" clId="{F17D9733-7D2B-4BAF-AD79-B3A0243AEF84}" dt="2021-10-26T16:13:54.321" v="23810" actId="2696"/>
        <pc:sldMkLst>
          <pc:docMk/>
          <pc:sldMk cId="3965470682" sldId="444"/>
        </pc:sldMkLst>
      </pc:sldChg>
      <pc:sldChg chg="modSp mod modNotesTx">
        <pc:chgData name="Rachael Scrimgeour" userId="1be3a628-a855-4fe1-b2fb-d55a7480f5b3" providerId="ADAL" clId="{F17D9733-7D2B-4BAF-AD79-B3A0243AEF84}" dt="2021-10-26T21:18:00.859" v="27158" actId="20577"/>
        <pc:sldMkLst>
          <pc:docMk/>
          <pc:sldMk cId="3987416433" sldId="445"/>
        </pc:sldMkLst>
        <pc:spChg chg="mod">
          <ac:chgData name="Rachael Scrimgeour" userId="1be3a628-a855-4fe1-b2fb-d55a7480f5b3" providerId="ADAL" clId="{F17D9733-7D2B-4BAF-AD79-B3A0243AEF84}" dt="2021-10-26T17:00:41.340" v="24070" actId="20577"/>
          <ac:spMkLst>
            <pc:docMk/>
            <pc:sldMk cId="3987416433" sldId="445"/>
            <ac:spMk id="13" creationId="{A0AEB544-C5A7-4AED-BB3D-3CCC944B7E0A}"/>
          </ac:spMkLst>
        </pc:spChg>
      </pc:sldChg>
      <pc:sldChg chg="addSp delSp modSp mod modNotesTx">
        <pc:chgData name="Rachael Scrimgeour" userId="1be3a628-a855-4fe1-b2fb-d55a7480f5b3" providerId="ADAL" clId="{F17D9733-7D2B-4BAF-AD79-B3A0243AEF84}" dt="2021-10-26T21:05:29.373" v="26696" actId="20577"/>
        <pc:sldMkLst>
          <pc:docMk/>
          <pc:sldMk cId="1704014972" sldId="447"/>
        </pc:sldMkLst>
        <pc:spChg chg="add del">
          <ac:chgData name="Rachael Scrimgeour" userId="1be3a628-a855-4fe1-b2fb-d55a7480f5b3" providerId="ADAL" clId="{F17D9733-7D2B-4BAF-AD79-B3A0243AEF84}" dt="2021-10-26T13:49:10.688" v="13688" actId="478"/>
          <ac:spMkLst>
            <pc:docMk/>
            <pc:sldMk cId="1704014972" sldId="447"/>
            <ac:spMk id="2" creationId="{1B61EC64-0FE9-46D2-9F7A-0BE614E5E5AE}"/>
          </ac:spMkLst>
        </pc:spChg>
        <pc:spChg chg="add mod">
          <ac:chgData name="Rachael Scrimgeour" userId="1be3a628-a855-4fe1-b2fb-d55a7480f5b3" providerId="ADAL" clId="{F17D9733-7D2B-4BAF-AD79-B3A0243AEF84}" dt="2021-10-26T15:22:49.811" v="17515" actId="20577"/>
          <ac:spMkLst>
            <pc:docMk/>
            <pc:sldMk cId="1704014972" sldId="447"/>
            <ac:spMk id="3" creationId="{16872360-8331-475D-A53A-E73EE814D3C6}"/>
          </ac:spMkLst>
        </pc:spChg>
        <pc:spChg chg="add del mod">
          <ac:chgData name="Rachael Scrimgeour" userId="1be3a628-a855-4fe1-b2fb-d55a7480f5b3" providerId="ADAL" clId="{F17D9733-7D2B-4BAF-AD79-B3A0243AEF84}" dt="2021-10-26T15:21:04.333" v="17474" actId="478"/>
          <ac:spMkLst>
            <pc:docMk/>
            <pc:sldMk cId="1704014972" sldId="447"/>
            <ac:spMk id="6" creationId="{E3C0A51C-B69B-4F4A-B6E4-8466CA188AB0}"/>
          </ac:spMkLst>
        </pc:spChg>
        <pc:spChg chg="add del mod">
          <ac:chgData name="Rachael Scrimgeour" userId="1be3a628-a855-4fe1-b2fb-d55a7480f5b3" providerId="ADAL" clId="{F17D9733-7D2B-4BAF-AD79-B3A0243AEF84}" dt="2021-10-26T15:21:02.318" v="17473" actId="478"/>
          <ac:spMkLst>
            <pc:docMk/>
            <pc:sldMk cId="1704014972" sldId="447"/>
            <ac:spMk id="7" creationId="{060CE97D-F974-4F96-ACD3-DCBDE998B434}"/>
          </ac:spMkLst>
        </pc:spChg>
        <pc:spChg chg="add mod">
          <ac:chgData name="Rachael Scrimgeour" userId="1be3a628-a855-4fe1-b2fb-d55a7480f5b3" providerId="ADAL" clId="{F17D9733-7D2B-4BAF-AD79-B3A0243AEF84}" dt="2021-10-26T15:22:56.105" v="17517" actId="20577"/>
          <ac:spMkLst>
            <pc:docMk/>
            <pc:sldMk cId="1704014972" sldId="447"/>
            <ac:spMk id="8" creationId="{BA47DBF0-8F15-4138-801C-66F530A4E50D}"/>
          </ac:spMkLst>
        </pc:spChg>
        <pc:spChg chg="add mod">
          <ac:chgData name="Rachael Scrimgeour" userId="1be3a628-a855-4fe1-b2fb-d55a7480f5b3" providerId="ADAL" clId="{F17D9733-7D2B-4BAF-AD79-B3A0243AEF84}" dt="2021-10-26T15:22:58.256" v="17518" actId="20577"/>
          <ac:spMkLst>
            <pc:docMk/>
            <pc:sldMk cId="1704014972" sldId="447"/>
            <ac:spMk id="9" creationId="{5AC20557-B066-4543-B7C4-39EA16D38AAD}"/>
          </ac:spMkLst>
        </pc:spChg>
        <pc:spChg chg="add mod">
          <ac:chgData name="Rachael Scrimgeour" userId="1be3a628-a855-4fe1-b2fb-d55a7480f5b3" providerId="ADAL" clId="{F17D9733-7D2B-4BAF-AD79-B3A0243AEF84}" dt="2021-10-26T15:23:00.533" v="17519" actId="20577"/>
          <ac:spMkLst>
            <pc:docMk/>
            <pc:sldMk cId="1704014972" sldId="447"/>
            <ac:spMk id="10" creationId="{FD44A011-03FA-4F77-99F8-167885E050FB}"/>
          </ac:spMkLst>
        </pc:spChg>
        <pc:spChg chg="add mod">
          <ac:chgData name="Rachael Scrimgeour" userId="1be3a628-a855-4fe1-b2fb-d55a7480f5b3" providerId="ADAL" clId="{F17D9733-7D2B-4BAF-AD79-B3A0243AEF84}" dt="2021-10-26T15:23:03.662" v="17520" actId="20577"/>
          <ac:spMkLst>
            <pc:docMk/>
            <pc:sldMk cId="1704014972" sldId="447"/>
            <ac:spMk id="11" creationId="{7C357B6E-B97F-4B00-A287-04008897A241}"/>
          </ac:spMkLst>
        </pc:spChg>
        <pc:spChg chg="add mod">
          <ac:chgData name="Rachael Scrimgeour" userId="1be3a628-a855-4fe1-b2fb-d55a7480f5b3" providerId="ADAL" clId="{F17D9733-7D2B-4BAF-AD79-B3A0243AEF84}" dt="2021-10-26T15:23:05.418" v="17521" actId="20577"/>
          <ac:spMkLst>
            <pc:docMk/>
            <pc:sldMk cId="1704014972" sldId="447"/>
            <ac:spMk id="12" creationId="{588CA8F9-0A23-43DD-BD15-1CCA6E404772}"/>
          </ac:spMkLst>
        </pc:spChg>
        <pc:spChg chg="add mod">
          <ac:chgData name="Rachael Scrimgeour" userId="1be3a628-a855-4fe1-b2fb-d55a7480f5b3" providerId="ADAL" clId="{F17D9733-7D2B-4BAF-AD79-B3A0243AEF84}" dt="2021-10-26T15:22:53.064" v="17516" actId="20577"/>
          <ac:spMkLst>
            <pc:docMk/>
            <pc:sldMk cId="1704014972" sldId="447"/>
            <ac:spMk id="13" creationId="{241AC3A7-F7BF-4382-AEE4-D6EB1D7BDC03}"/>
          </ac:spMkLst>
        </pc:spChg>
        <pc:spChg chg="add mod">
          <ac:chgData name="Rachael Scrimgeour" userId="1be3a628-a855-4fe1-b2fb-d55a7480f5b3" providerId="ADAL" clId="{F17D9733-7D2B-4BAF-AD79-B3A0243AEF84}" dt="2021-10-26T15:22:45.057" v="17513" actId="20577"/>
          <ac:spMkLst>
            <pc:docMk/>
            <pc:sldMk cId="1704014972" sldId="447"/>
            <ac:spMk id="14" creationId="{42DC10DF-1F8B-4B39-95C0-4FB431A3803D}"/>
          </ac:spMkLst>
        </pc:spChg>
      </pc:sldChg>
      <pc:sldChg chg="modSp mod modNotesTx">
        <pc:chgData name="Rachael Scrimgeour" userId="1be3a628-a855-4fe1-b2fb-d55a7480f5b3" providerId="ADAL" clId="{F17D9733-7D2B-4BAF-AD79-B3A0243AEF84}" dt="2021-10-26T21:26:32.965" v="27782" actId="6549"/>
        <pc:sldMkLst>
          <pc:docMk/>
          <pc:sldMk cId="2826093753" sldId="449"/>
        </pc:sldMkLst>
        <pc:spChg chg="mod">
          <ac:chgData name="Rachael Scrimgeour" userId="1be3a628-a855-4fe1-b2fb-d55a7480f5b3" providerId="ADAL" clId="{F17D9733-7D2B-4BAF-AD79-B3A0243AEF84}" dt="2021-10-26T21:23:22.956" v="27574" actId="6549"/>
          <ac:spMkLst>
            <pc:docMk/>
            <pc:sldMk cId="2826093753" sldId="449"/>
            <ac:spMk id="13" creationId="{A0AEB544-C5A7-4AED-BB3D-3CCC944B7E0A}"/>
          </ac:spMkLst>
        </pc:spChg>
      </pc:sldChg>
      <pc:sldChg chg="addSp delSp modSp mod ord modNotesTx">
        <pc:chgData name="Rachael Scrimgeour" userId="1be3a628-a855-4fe1-b2fb-d55a7480f5b3" providerId="ADAL" clId="{F17D9733-7D2B-4BAF-AD79-B3A0243AEF84}" dt="2021-10-27T14:40:27.983" v="31233" actId="20577"/>
        <pc:sldMkLst>
          <pc:docMk/>
          <pc:sldMk cId="376737983" sldId="451"/>
        </pc:sldMkLst>
        <pc:spChg chg="add mod">
          <ac:chgData name="Rachael Scrimgeour" userId="1be3a628-a855-4fe1-b2fb-d55a7480f5b3" providerId="ADAL" clId="{F17D9733-7D2B-4BAF-AD79-B3A0243AEF84}" dt="2021-10-27T14:38:41.350" v="31195"/>
          <ac:spMkLst>
            <pc:docMk/>
            <pc:sldMk cId="376737983" sldId="451"/>
            <ac:spMk id="2" creationId="{FD0EF67C-53B2-4848-8552-1A173C181103}"/>
          </ac:spMkLst>
        </pc:spChg>
        <pc:spChg chg="add del mod">
          <ac:chgData name="Rachael Scrimgeour" userId="1be3a628-a855-4fe1-b2fb-d55a7480f5b3" providerId="ADAL" clId="{F17D9733-7D2B-4BAF-AD79-B3A0243AEF84}" dt="2021-10-27T14:39:09.774" v="31204" actId="478"/>
          <ac:spMkLst>
            <pc:docMk/>
            <pc:sldMk cId="376737983" sldId="451"/>
            <ac:spMk id="3" creationId="{DB88A428-459B-4EEA-99B3-55EFFAD2D448}"/>
          </ac:spMkLst>
        </pc:spChg>
        <pc:spChg chg="add mod">
          <ac:chgData name="Rachael Scrimgeour" userId="1be3a628-a855-4fe1-b2fb-d55a7480f5b3" providerId="ADAL" clId="{F17D9733-7D2B-4BAF-AD79-B3A0243AEF84}" dt="2021-10-27T14:40:27.983" v="31233" actId="20577"/>
          <ac:spMkLst>
            <pc:docMk/>
            <pc:sldMk cId="376737983" sldId="451"/>
            <ac:spMk id="6" creationId="{FE60FAA9-83BC-436C-9152-F08162510C3C}"/>
          </ac:spMkLst>
        </pc:spChg>
        <pc:picChg chg="mod">
          <ac:chgData name="Rachael Scrimgeour" userId="1be3a628-a855-4fe1-b2fb-d55a7480f5b3" providerId="ADAL" clId="{F17D9733-7D2B-4BAF-AD79-B3A0243AEF84}" dt="2021-10-27T14:40:12.759" v="31228" actId="1076"/>
          <ac:picMkLst>
            <pc:docMk/>
            <pc:sldMk cId="376737983" sldId="451"/>
            <ac:picMk id="4" creationId="{CB5661A7-2E91-48C2-91E6-35A9B478658D}"/>
          </ac:picMkLst>
        </pc:picChg>
        <pc:picChg chg="mod">
          <ac:chgData name="Rachael Scrimgeour" userId="1be3a628-a855-4fe1-b2fb-d55a7480f5b3" providerId="ADAL" clId="{F17D9733-7D2B-4BAF-AD79-B3A0243AEF84}" dt="2021-10-27T14:40:14.558" v="31229" actId="1076"/>
          <ac:picMkLst>
            <pc:docMk/>
            <pc:sldMk cId="376737983" sldId="451"/>
            <ac:picMk id="1030" creationId="{89CD3F5B-48C5-41C3-AF2B-69603A71813E}"/>
          </ac:picMkLst>
        </pc:picChg>
      </pc:sldChg>
      <pc:sldChg chg="modSp del mod modNotesTx">
        <pc:chgData name="Rachael Scrimgeour" userId="1be3a628-a855-4fe1-b2fb-d55a7480f5b3" providerId="ADAL" clId="{F17D9733-7D2B-4BAF-AD79-B3A0243AEF84}" dt="2021-10-26T13:05:00.114" v="11429" actId="2696"/>
        <pc:sldMkLst>
          <pc:docMk/>
          <pc:sldMk cId="2070777838" sldId="452"/>
        </pc:sldMkLst>
        <pc:spChg chg="mod">
          <ac:chgData name="Rachael Scrimgeour" userId="1be3a628-a855-4fe1-b2fb-d55a7480f5b3" providerId="ADAL" clId="{F17D9733-7D2B-4BAF-AD79-B3A0243AEF84}" dt="2021-10-25T14:25:42.917" v="549" actId="20577"/>
          <ac:spMkLst>
            <pc:docMk/>
            <pc:sldMk cId="2070777838" sldId="452"/>
            <ac:spMk id="3" creationId="{00000000-0000-0000-0000-000000000000}"/>
          </ac:spMkLst>
        </pc:spChg>
      </pc:sldChg>
      <pc:sldChg chg="addSp delSp modSp mod ord addCm delCm modNotesTx">
        <pc:chgData name="Rachael Scrimgeour" userId="1be3a628-a855-4fe1-b2fb-d55a7480f5b3" providerId="ADAL" clId="{F17D9733-7D2B-4BAF-AD79-B3A0243AEF84}" dt="2021-10-27T06:43:01.385" v="28734" actId="115"/>
        <pc:sldMkLst>
          <pc:docMk/>
          <pc:sldMk cId="3806916443" sldId="453"/>
        </pc:sldMkLst>
        <pc:spChg chg="add del mod">
          <ac:chgData name="Rachael Scrimgeour" userId="1be3a628-a855-4fe1-b2fb-d55a7480f5b3" providerId="ADAL" clId="{F17D9733-7D2B-4BAF-AD79-B3A0243AEF84}" dt="2021-10-26T12:05:12.835" v="7940" actId="21"/>
          <ac:spMkLst>
            <pc:docMk/>
            <pc:sldMk cId="3806916443" sldId="453"/>
            <ac:spMk id="4" creationId="{89226B1E-D52D-464A-9C8E-3C33F9A133EF}"/>
          </ac:spMkLst>
        </pc:spChg>
        <pc:spChg chg="add del mod">
          <ac:chgData name="Rachael Scrimgeour" userId="1be3a628-a855-4fe1-b2fb-d55a7480f5b3" providerId="ADAL" clId="{F17D9733-7D2B-4BAF-AD79-B3A0243AEF84}" dt="2021-10-26T12:05:19.327" v="7943" actId="478"/>
          <ac:spMkLst>
            <pc:docMk/>
            <pc:sldMk cId="3806916443" sldId="453"/>
            <ac:spMk id="8" creationId="{2A42F94C-F608-4994-8DD9-7345B4E3A49E}"/>
          </ac:spMkLst>
        </pc:spChg>
        <pc:spChg chg="add del mod">
          <ac:chgData name="Rachael Scrimgeour" userId="1be3a628-a855-4fe1-b2fb-d55a7480f5b3" providerId="ADAL" clId="{F17D9733-7D2B-4BAF-AD79-B3A0243AEF84}" dt="2021-10-26T12:05:15.130" v="7941" actId="21"/>
          <ac:spMkLst>
            <pc:docMk/>
            <pc:sldMk cId="3806916443" sldId="453"/>
            <ac:spMk id="9" creationId="{4DC779FC-65DE-4EB0-8488-AB89D4BAF954}"/>
          </ac:spMkLst>
        </pc:spChg>
        <pc:spChg chg="mod">
          <ac:chgData name="Rachael Scrimgeour" userId="1be3a628-a855-4fe1-b2fb-d55a7480f5b3" providerId="ADAL" clId="{F17D9733-7D2B-4BAF-AD79-B3A0243AEF84}" dt="2021-10-26T12:18:07.318" v="8347" actId="1076"/>
          <ac:spMkLst>
            <pc:docMk/>
            <pc:sldMk cId="3806916443" sldId="453"/>
            <ac:spMk id="11" creationId="{EAC9ABA4-A8B4-4DA9-99DB-78B03C59017D}"/>
          </ac:spMkLst>
        </pc:spChg>
        <pc:spChg chg="add del mod">
          <ac:chgData name="Rachael Scrimgeour" userId="1be3a628-a855-4fe1-b2fb-d55a7480f5b3" providerId="ADAL" clId="{F17D9733-7D2B-4BAF-AD79-B3A0243AEF84}" dt="2021-10-26T12:14:07.495" v="8110"/>
          <ac:spMkLst>
            <pc:docMk/>
            <pc:sldMk cId="3806916443" sldId="453"/>
            <ac:spMk id="13" creationId="{9A0F296D-773C-47FA-8F9C-5F4CE5E97368}"/>
          </ac:spMkLst>
        </pc:spChg>
        <pc:spChg chg="add mod">
          <ac:chgData name="Rachael Scrimgeour" userId="1be3a628-a855-4fe1-b2fb-d55a7480f5b3" providerId="ADAL" clId="{F17D9733-7D2B-4BAF-AD79-B3A0243AEF84}" dt="2021-10-26T12:21:38.158" v="8629" actId="20577"/>
          <ac:spMkLst>
            <pc:docMk/>
            <pc:sldMk cId="3806916443" sldId="453"/>
            <ac:spMk id="15" creationId="{AE747052-E664-4AE6-9AD2-180C2CC5002F}"/>
          </ac:spMkLst>
        </pc:spChg>
        <pc:graphicFrameChg chg="add mod modGraphic">
          <ac:chgData name="Rachael Scrimgeour" userId="1be3a628-a855-4fe1-b2fb-d55a7480f5b3" providerId="ADAL" clId="{F17D9733-7D2B-4BAF-AD79-B3A0243AEF84}" dt="2021-10-26T20:46:50.517" v="24896" actId="20577"/>
          <ac:graphicFrameMkLst>
            <pc:docMk/>
            <pc:sldMk cId="3806916443" sldId="453"/>
            <ac:graphicFrameMk id="2" creationId="{A91D26DC-41AF-4679-8EA3-CC6C9FB58D6A}"/>
          </ac:graphicFrameMkLst>
        </pc:graphicFrameChg>
        <pc:graphicFrameChg chg="add del mod">
          <ac:chgData name="Rachael Scrimgeour" userId="1be3a628-a855-4fe1-b2fb-d55a7480f5b3" providerId="ADAL" clId="{F17D9733-7D2B-4BAF-AD79-B3A0243AEF84}" dt="2021-10-26T12:06:45.470" v="8084"/>
          <ac:graphicFrameMkLst>
            <pc:docMk/>
            <pc:sldMk cId="3806916443" sldId="453"/>
            <ac:graphicFrameMk id="10" creationId="{FE56E8BC-D632-4A21-9538-C13BD0695A1F}"/>
          </ac:graphicFrameMkLst>
        </pc:graphicFrameChg>
        <pc:picChg chg="del">
          <ac:chgData name="Rachael Scrimgeour" userId="1be3a628-a855-4fe1-b2fb-d55a7480f5b3" providerId="ADAL" clId="{F17D9733-7D2B-4BAF-AD79-B3A0243AEF84}" dt="2021-10-26T12:14:01.521" v="8109" actId="478"/>
          <ac:picMkLst>
            <pc:docMk/>
            <pc:sldMk cId="3806916443" sldId="453"/>
            <ac:picMk id="6" creationId="{9BD27D1B-23D8-46D9-8FF9-AF3E377BF044}"/>
          </ac:picMkLst>
        </pc:picChg>
        <pc:picChg chg="add mod ord">
          <ac:chgData name="Rachael Scrimgeour" userId="1be3a628-a855-4fe1-b2fb-d55a7480f5b3" providerId="ADAL" clId="{F17D9733-7D2B-4BAF-AD79-B3A0243AEF84}" dt="2021-10-26T12:14:12.741" v="8113" actId="171"/>
          <ac:picMkLst>
            <pc:docMk/>
            <pc:sldMk cId="3806916443" sldId="453"/>
            <ac:picMk id="14" creationId="{A31548C1-78D2-47C2-8BE0-B4D863BC943C}"/>
          </ac:picMkLst>
        </pc:picChg>
      </pc:sldChg>
      <pc:sldChg chg="modSp mod modNotesTx">
        <pc:chgData name="Rachael Scrimgeour" userId="1be3a628-a855-4fe1-b2fb-d55a7480f5b3" providerId="ADAL" clId="{F17D9733-7D2B-4BAF-AD79-B3A0243AEF84}" dt="2021-10-27T14:28:03.135" v="29636" actId="113"/>
        <pc:sldMkLst>
          <pc:docMk/>
          <pc:sldMk cId="2387755545" sldId="454"/>
        </pc:sldMkLst>
        <pc:spChg chg="mod">
          <ac:chgData name="Rachael Scrimgeour" userId="1be3a628-a855-4fe1-b2fb-d55a7480f5b3" providerId="ADAL" clId="{F17D9733-7D2B-4BAF-AD79-B3A0243AEF84}" dt="2021-10-26T14:23:39.501" v="15668" actId="20577"/>
          <ac:spMkLst>
            <pc:docMk/>
            <pc:sldMk cId="2387755545" sldId="454"/>
            <ac:spMk id="10" creationId="{DEA2D81A-735D-4044-9E89-C9865D8DB83D}"/>
          </ac:spMkLst>
        </pc:spChg>
      </pc:sldChg>
      <pc:sldChg chg="modSp mod ord modNotesTx">
        <pc:chgData name="Rachael Scrimgeour" userId="1be3a628-a855-4fe1-b2fb-d55a7480f5b3" providerId="ADAL" clId="{F17D9733-7D2B-4BAF-AD79-B3A0243AEF84}" dt="2021-10-26T21:10:57.475" v="26996" actId="20577"/>
        <pc:sldMkLst>
          <pc:docMk/>
          <pc:sldMk cId="4046535830" sldId="455"/>
        </pc:sldMkLst>
        <pc:spChg chg="mod">
          <ac:chgData name="Rachael Scrimgeour" userId="1be3a628-a855-4fe1-b2fb-d55a7480f5b3" providerId="ADAL" clId="{F17D9733-7D2B-4BAF-AD79-B3A0243AEF84}" dt="2021-10-26T15:35:55.458" v="19008" actId="115"/>
          <ac:spMkLst>
            <pc:docMk/>
            <pc:sldMk cId="4046535830" sldId="455"/>
            <ac:spMk id="9" creationId="{4DC779FC-65DE-4EB0-8488-AB89D4BAF954}"/>
          </ac:spMkLst>
        </pc:spChg>
      </pc:sldChg>
      <pc:sldChg chg="addSp delSp modSp mod modNotesTx">
        <pc:chgData name="Rachael Scrimgeour" userId="1be3a628-a855-4fe1-b2fb-d55a7480f5b3" providerId="ADAL" clId="{F17D9733-7D2B-4BAF-AD79-B3A0243AEF84}" dt="2021-10-27T14:36:51.976" v="31188" actId="20577"/>
        <pc:sldMkLst>
          <pc:docMk/>
          <pc:sldMk cId="2419984862" sldId="456"/>
        </pc:sldMkLst>
        <pc:spChg chg="mod">
          <ac:chgData name="Rachael Scrimgeour" userId="1be3a628-a855-4fe1-b2fb-d55a7480f5b3" providerId="ADAL" clId="{F17D9733-7D2B-4BAF-AD79-B3A0243AEF84}" dt="2021-10-26T21:36:32.889" v="28664" actId="1076"/>
          <ac:spMkLst>
            <pc:docMk/>
            <pc:sldMk cId="2419984862" sldId="456"/>
            <ac:spMk id="2" creationId="{00000000-0000-0000-0000-000000000000}"/>
          </ac:spMkLst>
        </pc:spChg>
        <pc:spChg chg="mod">
          <ac:chgData name="Rachael Scrimgeour" userId="1be3a628-a855-4fe1-b2fb-d55a7480f5b3" providerId="ADAL" clId="{F17D9733-7D2B-4BAF-AD79-B3A0243AEF84}" dt="2021-10-26T21:36:28.704" v="28663" actId="1076"/>
          <ac:spMkLst>
            <pc:docMk/>
            <pc:sldMk cId="2419984862" sldId="456"/>
            <ac:spMk id="3" creationId="{00000000-0000-0000-0000-000000000000}"/>
          </ac:spMkLst>
        </pc:spChg>
        <pc:spChg chg="add del mod">
          <ac:chgData name="Rachael Scrimgeour" userId="1be3a628-a855-4fe1-b2fb-d55a7480f5b3" providerId="ADAL" clId="{F17D9733-7D2B-4BAF-AD79-B3A0243AEF84}" dt="2021-10-26T14:00:05.178" v="15187" actId="21"/>
          <ac:spMkLst>
            <pc:docMk/>
            <pc:sldMk cId="2419984862" sldId="456"/>
            <ac:spMk id="5" creationId="{A3E31A76-67B2-4716-9B5D-69EC49C52EB0}"/>
          </ac:spMkLst>
        </pc:spChg>
        <pc:picChg chg="add del mod">
          <ac:chgData name="Rachael Scrimgeour" userId="1be3a628-a855-4fe1-b2fb-d55a7480f5b3" providerId="ADAL" clId="{F17D9733-7D2B-4BAF-AD79-B3A0243AEF84}" dt="2021-10-26T14:00:04.294" v="15186"/>
          <ac:picMkLst>
            <pc:docMk/>
            <pc:sldMk cId="2419984862" sldId="456"/>
            <ac:picMk id="8" creationId="{3266C38B-A01E-4F8A-9629-7A4AEBEFAD0B}"/>
          </ac:picMkLst>
        </pc:picChg>
        <pc:picChg chg="add del mod">
          <ac:chgData name="Rachael Scrimgeour" userId="1be3a628-a855-4fe1-b2fb-d55a7480f5b3" providerId="ADAL" clId="{F17D9733-7D2B-4BAF-AD79-B3A0243AEF84}" dt="2021-10-26T14:06:32.125" v="15192" actId="1076"/>
          <ac:picMkLst>
            <pc:docMk/>
            <pc:sldMk cId="2419984862" sldId="456"/>
            <ac:picMk id="9" creationId="{612FBBA0-F3ED-470C-8AEA-C2600F1577AD}"/>
          </ac:picMkLst>
        </pc:picChg>
      </pc:sldChg>
      <pc:sldChg chg="modSp mod modNotesTx">
        <pc:chgData name="Rachael Scrimgeour" userId="1be3a628-a855-4fe1-b2fb-d55a7480f5b3" providerId="ADAL" clId="{F17D9733-7D2B-4BAF-AD79-B3A0243AEF84}" dt="2021-10-27T14:28:20.036" v="29643" actId="20577"/>
        <pc:sldMkLst>
          <pc:docMk/>
          <pc:sldMk cId="1590859319" sldId="457"/>
        </pc:sldMkLst>
        <pc:spChg chg="mod">
          <ac:chgData name="Rachael Scrimgeour" userId="1be3a628-a855-4fe1-b2fb-d55a7480f5b3" providerId="ADAL" clId="{F17D9733-7D2B-4BAF-AD79-B3A0243AEF84}" dt="2021-10-26T15:57:09.782" v="21593" actId="6549"/>
          <ac:spMkLst>
            <pc:docMk/>
            <pc:sldMk cId="1590859319" sldId="457"/>
            <ac:spMk id="11" creationId="{C0B07124-4CAD-4AFC-85CB-A40353F6CB52}"/>
          </ac:spMkLst>
        </pc:spChg>
        <pc:spChg chg="mod">
          <ac:chgData name="Rachael Scrimgeour" userId="1be3a628-a855-4fe1-b2fb-d55a7480f5b3" providerId="ADAL" clId="{F17D9733-7D2B-4BAF-AD79-B3A0243AEF84}" dt="2021-10-25T15:05:48.660" v="2074" actId="6549"/>
          <ac:spMkLst>
            <pc:docMk/>
            <pc:sldMk cId="1590859319" sldId="457"/>
            <ac:spMk id="12" creationId="{BC95612D-4E85-49D9-9A92-0A06BA5388D9}"/>
          </ac:spMkLst>
        </pc:spChg>
      </pc:sldChg>
      <pc:sldChg chg="modSp mod modNotesTx">
        <pc:chgData name="Rachael Scrimgeour" userId="1be3a628-a855-4fe1-b2fb-d55a7480f5b3" providerId="ADAL" clId="{F17D9733-7D2B-4BAF-AD79-B3A0243AEF84}" dt="2021-10-27T14:24:37.314" v="29056" actId="20577"/>
        <pc:sldMkLst>
          <pc:docMk/>
          <pc:sldMk cId="2345158988" sldId="459"/>
        </pc:sldMkLst>
        <pc:spChg chg="mod">
          <ac:chgData name="Rachael Scrimgeour" userId="1be3a628-a855-4fe1-b2fb-d55a7480f5b3" providerId="ADAL" clId="{F17D9733-7D2B-4BAF-AD79-B3A0243AEF84}" dt="2021-10-26T16:12:00.416" v="23808" actId="20577"/>
          <ac:spMkLst>
            <pc:docMk/>
            <pc:sldMk cId="2345158988" sldId="459"/>
            <ac:spMk id="3" creationId="{00000000-0000-0000-0000-000000000000}"/>
          </ac:spMkLst>
        </pc:spChg>
      </pc:sldChg>
      <pc:sldChg chg="ord">
        <pc:chgData name="Rachael Scrimgeour" userId="1be3a628-a855-4fe1-b2fb-d55a7480f5b3" providerId="ADAL" clId="{F17D9733-7D2B-4BAF-AD79-B3A0243AEF84}" dt="2021-10-26T14:28:27.509" v="15676"/>
        <pc:sldMkLst>
          <pc:docMk/>
          <pc:sldMk cId="985281307" sldId="461"/>
        </pc:sldMkLst>
      </pc:sldChg>
      <pc:sldChg chg="ord modNotesTx">
        <pc:chgData name="Rachael Scrimgeour" userId="1be3a628-a855-4fe1-b2fb-d55a7480f5b3" providerId="ADAL" clId="{F17D9733-7D2B-4BAF-AD79-B3A0243AEF84}" dt="2021-10-27T14:25:39.906" v="29328" actId="20577"/>
        <pc:sldMkLst>
          <pc:docMk/>
          <pc:sldMk cId="146095697" sldId="462"/>
        </pc:sldMkLst>
      </pc:sldChg>
      <pc:sldChg chg="modSp mod ord modNotesTx">
        <pc:chgData name="Rachael Scrimgeour" userId="1be3a628-a855-4fe1-b2fb-d55a7480f5b3" providerId="ADAL" clId="{F17D9733-7D2B-4BAF-AD79-B3A0243AEF84}" dt="2021-10-27T14:31:50.666" v="30279" actId="20577"/>
        <pc:sldMkLst>
          <pc:docMk/>
          <pc:sldMk cId="577499702" sldId="465"/>
        </pc:sldMkLst>
        <pc:spChg chg="mod">
          <ac:chgData name="Rachael Scrimgeour" userId="1be3a628-a855-4fe1-b2fb-d55a7480f5b3" providerId="ADAL" clId="{F17D9733-7D2B-4BAF-AD79-B3A0243AEF84}" dt="2021-10-26T21:35:56.929" v="28661" actId="948"/>
          <ac:spMkLst>
            <pc:docMk/>
            <pc:sldMk cId="577499702" sldId="465"/>
            <ac:spMk id="3" creationId="{00000000-0000-0000-0000-000000000000}"/>
          </ac:spMkLst>
        </pc:spChg>
        <pc:spChg chg="mod">
          <ac:chgData name="Rachael Scrimgeour" userId="1be3a628-a855-4fe1-b2fb-d55a7480f5b3" providerId="ADAL" clId="{F17D9733-7D2B-4BAF-AD79-B3A0243AEF84}" dt="2021-10-26T14:42:54.761" v="16148" actId="1076"/>
          <ac:spMkLst>
            <pc:docMk/>
            <pc:sldMk cId="577499702" sldId="465"/>
            <ac:spMk id="7" creationId="{1D7E0571-6497-4425-93CD-9C34F7622B17}"/>
          </ac:spMkLst>
        </pc:spChg>
      </pc:sldChg>
      <pc:sldChg chg="addSp delSp modSp add mod modNotesTx">
        <pc:chgData name="Rachael Scrimgeour" userId="1be3a628-a855-4fe1-b2fb-d55a7480f5b3" providerId="ADAL" clId="{F17D9733-7D2B-4BAF-AD79-B3A0243AEF84}" dt="2021-10-26T21:00:03.337" v="26106" actId="6549"/>
        <pc:sldMkLst>
          <pc:docMk/>
          <pc:sldMk cId="2852804507" sldId="466"/>
        </pc:sldMkLst>
        <pc:spChg chg="add mod">
          <ac:chgData name="Rachael Scrimgeour" userId="1be3a628-a855-4fe1-b2fb-d55a7480f5b3" providerId="ADAL" clId="{F17D9733-7D2B-4BAF-AD79-B3A0243AEF84}" dt="2021-10-26T15:16:03.553" v="16843"/>
          <ac:spMkLst>
            <pc:docMk/>
            <pc:sldMk cId="2852804507" sldId="466"/>
            <ac:spMk id="8" creationId="{2B47717D-C17F-411B-AFB4-CB8AFE793DE6}"/>
          </ac:spMkLst>
        </pc:spChg>
        <pc:spChg chg="mod">
          <ac:chgData name="Rachael Scrimgeour" userId="1be3a628-a855-4fe1-b2fb-d55a7480f5b3" providerId="ADAL" clId="{F17D9733-7D2B-4BAF-AD79-B3A0243AEF84}" dt="2021-10-26T13:48:24.176" v="13684" actId="1076"/>
          <ac:spMkLst>
            <pc:docMk/>
            <pc:sldMk cId="2852804507" sldId="466"/>
            <ac:spMk id="11" creationId="{EAC9ABA4-A8B4-4DA9-99DB-78B03C59017D}"/>
          </ac:spMkLst>
        </pc:spChg>
        <pc:graphicFrameChg chg="del">
          <ac:chgData name="Rachael Scrimgeour" userId="1be3a628-a855-4fe1-b2fb-d55a7480f5b3" providerId="ADAL" clId="{F17D9733-7D2B-4BAF-AD79-B3A0243AEF84}" dt="2021-10-26T12:05:45.480" v="7948" actId="478"/>
          <ac:graphicFrameMkLst>
            <pc:docMk/>
            <pc:sldMk cId="2852804507" sldId="466"/>
            <ac:graphicFrameMk id="2" creationId="{A91D26DC-41AF-4679-8EA3-CC6C9FB58D6A}"/>
          </ac:graphicFrameMkLst>
        </pc:graphicFrameChg>
        <pc:picChg chg="add del mod">
          <ac:chgData name="Rachael Scrimgeour" userId="1be3a628-a855-4fe1-b2fb-d55a7480f5b3" providerId="ADAL" clId="{F17D9733-7D2B-4BAF-AD79-B3A0243AEF84}" dt="2021-10-26T13:46:01.977" v="13560" actId="478"/>
          <ac:picMkLst>
            <pc:docMk/>
            <pc:sldMk cId="2852804507" sldId="466"/>
            <ac:picMk id="9" creationId="{BB434C6B-8258-44E4-A48F-0C32895F4B73}"/>
          </ac:picMkLst>
        </pc:picChg>
      </pc:sldChg>
    </pc:docChg>
  </pc:docChgLst>
  <pc:docChgLst>
    <pc:chgData name="Kiran" userId="87d0fa76-a72b-4358-81a5-389b13938cba" providerId="ADAL" clId="{E84930F8-CA33-42E7-8D17-551C135E7645}"/>
    <pc:docChg chg="modSld sldOrd">
      <pc:chgData name="Kiran" userId="87d0fa76-a72b-4358-81a5-389b13938cba" providerId="ADAL" clId="{E84930F8-CA33-42E7-8D17-551C135E7645}" dt="2021-11-05T15:47:46.884" v="1"/>
      <pc:docMkLst>
        <pc:docMk/>
      </pc:docMkLst>
      <pc:sldChg chg="ord">
        <pc:chgData name="Kiran" userId="87d0fa76-a72b-4358-81a5-389b13938cba" providerId="ADAL" clId="{E84930F8-CA33-42E7-8D17-551C135E7645}" dt="2021-11-05T15:47:46.884" v="1"/>
        <pc:sldMkLst>
          <pc:docMk/>
          <pc:sldMk cId="3091577869"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FC409-3E90-4E59-AB99-2D44C5F990E2}" type="datetimeFigureOut">
              <a:rPr lang="en-GB" smtClean="0"/>
              <a:t>05/11/2021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07DDD-51E6-407E-BFA6-7569AD8C1136}" type="slidenum">
              <a:rPr lang="en-GB" smtClean="0"/>
              <a:t>‹#›</a:t>
            </a:fld>
            <a:endParaRPr lang="en-GB"/>
          </a:p>
        </p:txBody>
      </p:sp>
    </p:spTree>
    <p:extLst>
      <p:ext uri="{BB962C8B-B14F-4D97-AF65-F5344CB8AC3E}">
        <p14:creationId xmlns:p14="http://schemas.microsoft.com/office/powerpoint/2010/main" val="271320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seefromthesky?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s/photos/whale?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reusprogram.org/wp-content/uploads/2018/09/BBNJ-Policy-brief-climate-change.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osi-project.org/wp-content/uploads/053-DOSI-Deoxygenation-V9.pdf"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pixabay.com/?utm_source=link-attribution&amp;utm_medium=referral&amp;utm_campaign=image&amp;utm_content=1555170" TargetMode="External"/><Relationship Id="rId5" Type="http://schemas.openxmlformats.org/officeDocument/2006/relationships/hyperlink" Target="https://pixabay.com/users/fotoworkshop4you-2995268/?utm_source=link-attribution&amp;utm_medium=referral&amp;utm_campaign=image&amp;utm_content=1555170" TargetMode="External"/><Relationship Id="rId4" Type="http://schemas.openxmlformats.org/officeDocument/2006/relationships/hyperlink" Target="https://www.frontiersin.org/articles/10.3389/fmars.2014.00006/ful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mattalaniz?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naomitamar?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collections/582663/deep-sea?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lickr.com/photos/grazza12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usoceangov/"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oceanservice.noaa.gov/images.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hisarahlee?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s/photos/underwater?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rhindaxu?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s/photos/ocean?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noaaphotoli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Hi everyone, good morning, good afternoon or good evening. Welcome to you all and many thanks for joining this Horizon Scan webinar on Biodiversity Beyond National Jurisdiction. My name is Kiran Sehra and I am an associate programme officer in the business and biodiversity programme here at the United Nations Environment Programme World Conservation Monitoring Centre (UNEP-WCMC).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Before we start the main event, I’d like to introduce my colleagues who will presenting today.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1</a:t>
            </a:fld>
            <a:endParaRPr lang="en-GB"/>
          </a:p>
        </p:txBody>
      </p:sp>
    </p:spTree>
    <p:extLst>
      <p:ext uri="{BB962C8B-B14F-4D97-AF65-F5344CB8AC3E}">
        <p14:creationId xmlns:p14="http://schemas.microsoft.com/office/powerpoint/2010/main" val="119243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 ABNJ, many activities are governed by states, grouped under the umbrella of competent, international organisations, each of which has a dedicated function. These intergovernmental organisations provide a framework for activities and set out obligations for states to implement. A key purpose of these organisations is to coordinate activities across states to encourage collective action in ABNJ for the benefit of all.</a:t>
            </a:r>
          </a:p>
          <a:p>
            <a:endParaRPr lang="en-GB">
              <a:cs typeface="Calibri"/>
            </a:endParaRPr>
          </a:p>
          <a:p>
            <a:r>
              <a:rPr lang="en-GB">
                <a:cs typeface="Calibri"/>
              </a:rPr>
              <a:t>Activities include fisheries, shipping, navigation, deep-sea mining, cable laying, marine scientific research and environmental conservation. </a:t>
            </a:r>
          </a:p>
          <a:p>
            <a:endParaRPr lang="en-GB">
              <a:cs typeface="Calibri"/>
            </a:endParaRPr>
          </a:p>
          <a:p>
            <a:r>
              <a:rPr lang="en-GB" b="1" u="sng">
                <a:cs typeface="Calibri"/>
              </a:rPr>
              <a:t>Fisheries</a:t>
            </a:r>
            <a:r>
              <a:rPr lang="en-GB">
                <a:cs typeface="Calibri"/>
              </a:rPr>
              <a:t> are regulated by </a:t>
            </a:r>
            <a:r>
              <a:rPr lang="en-GB" b="1" u="sng">
                <a:cs typeface="Calibri"/>
              </a:rPr>
              <a:t>RFMOs</a:t>
            </a:r>
            <a:r>
              <a:rPr lang="en-GB" b="0" u="none">
                <a:cs typeface="Calibri"/>
              </a:rPr>
              <a:t>, of which there are different types</a:t>
            </a:r>
            <a:r>
              <a:rPr lang="en-GB">
                <a:cs typeface="Calibri"/>
              </a:rPr>
              <a:t>, including Tuna fisheries and Deep-sea fisheries. RFMOs are supported by FAO which provides </a:t>
            </a:r>
            <a:r>
              <a:rPr lang="en-GB" sz="1200">
                <a:latin typeface="Roboto Light"/>
                <a:ea typeface="Roboto Light"/>
              </a:rPr>
              <a:t>technical information and guidelines on how to operate, in consultation with the industry</a:t>
            </a:r>
          </a:p>
          <a:p>
            <a:endParaRPr lang="en-GB" sz="1200">
              <a:latin typeface="Roboto Light"/>
              <a:ea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cs typeface="Calibri"/>
              </a:rPr>
              <a:t>Shipping and navigation </a:t>
            </a:r>
            <a:r>
              <a:rPr lang="en-GB">
                <a:cs typeface="Calibri"/>
              </a:rPr>
              <a:t>are regulated by the </a:t>
            </a:r>
            <a:r>
              <a:rPr lang="en-GB" b="1" u="sng">
                <a:cs typeface="Calibri"/>
              </a:rPr>
              <a:t>IMO</a:t>
            </a:r>
            <a:r>
              <a:rPr lang="en-GB">
                <a:cs typeface="Calibri"/>
              </a:rPr>
              <a:t>, which maintains a regulatory </a:t>
            </a:r>
            <a:r>
              <a:rPr lang="en-GB" sz="1200">
                <a:latin typeface="Roboto Light" panose="02000000000000000000" pitchFamily="2" charset="0"/>
                <a:ea typeface="Roboto Light" panose="02000000000000000000" pitchFamily="2" charset="0"/>
              </a:rPr>
              <a:t>framework to ensure safe and environmentally sound shipping practice​. This includes supporting states to uphold their obligations under the London Convention/Protocol on pollution from shipping.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a:latin typeface="Roboto Light" panose="02000000000000000000" pitchFamily="2" charset="0"/>
                <a:ea typeface="Roboto Light" panose="02000000000000000000" pitchFamily="2" charset="0"/>
              </a:rPr>
              <a:t>Deep Sea mining</a:t>
            </a:r>
            <a:r>
              <a:rPr lang="en-GB" sz="1200">
                <a:latin typeface="Roboto Light" panose="02000000000000000000" pitchFamily="2" charset="0"/>
                <a:ea typeface="Roboto Light" panose="02000000000000000000" pitchFamily="2" charset="0"/>
              </a:rPr>
              <a:t> is regulated by the </a:t>
            </a:r>
            <a:r>
              <a:rPr lang="en-GB" sz="1200" b="1" u="sng">
                <a:latin typeface="Roboto Light" panose="02000000000000000000" pitchFamily="2" charset="0"/>
                <a:ea typeface="Roboto Light" panose="02000000000000000000" pitchFamily="2" charset="0"/>
              </a:rPr>
              <a:t>ISA</a:t>
            </a:r>
            <a:r>
              <a:rPr lang="en-GB" sz="1200">
                <a:latin typeface="Roboto Light" panose="02000000000000000000" pitchFamily="2" charset="0"/>
                <a:ea typeface="Roboto Light" panose="02000000000000000000" pitchFamily="2" charset="0"/>
              </a:rPr>
              <a:t> – an authority established under UNCLOS (PART XI ) to regulate activities taking place in the ‘Area’. </a:t>
            </a:r>
            <a:r>
              <a:rPr lang="en-GB"/>
              <a:t>NO MINING currently takes place in ABNJ, partly due to the expense, technical requirements and due to the unknown environmental impacts of such activities. However some exploration and baseline research is ongoing.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t>Cable laying </a:t>
            </a:r>
            <a:r>
              <a:rPr lang="en-GB"/>
              <a:t>is a freedom of the high seas and as such there is no dedicated competent authority. The international cable protection committee exists to support the protection of telecommunications cables.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t>Marine scientific research </a:t>
            </a:r>
            <a:r>
              <a:rPr lang="en-GB"/>
              <a:t>is undertaken by </a:t>
            </a:r>
            <a:r>
              <a:rPr lang="en-GB" b="1" u="sng"/>
              <a:t>individual states</a:t>
            </a:r>
            <a:r>
              <a:rPr lang="en-GB"/>
              <a:t>, following the provisions set out in UNCLOS (Part XIII) and guidelines from scientific bodies, including the Intergovernmental Oceanographic Commission.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t>Environmental conservation</a:t>
            </a:r>
            <a:r>
              <a:rPr lang="en-GB"/>
              <a:t>, is undertaken by </a:t>
            </a:r>
            <a:r>
              <a:rPr lang="en-GB" b="1" u="sng"/>
              <a:t>specific sectoral bodies </a:t>
            </a:r>
            <a:r>
              <a:rPr lang="en-GB"/>
              <a:t>in relation to state obligations set out under UNCLOS Part XII and only apply to the activities of the respective sector, e.g. fisheries closures by RFMOs. Other bodies that support environmental conservation activities include RSCAP (of which there are 5 with mandates that include ABNJ) and the CBD. However, these organisations do not have a management mandate. </a:t>
            </a:r>
          </a:p>
          <a:p>
            <a:endParaRPr lang="en-GB"/>
          </a:p>
          <a:p>
            <a:endParaRPr lang="en-GB" b="1"/>
          </a:p>
          <a:p>
            <a:r>
              <a:rPr lang="en-GB"/>
              <a:t>Image:  </a:t>
            </a:r>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1"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expl2276, </a:t>
            </a:r>
            <a:r>
              <a:rPr lang="en-GB" sz="1200" b="0" i="0" kern="1200">
                <a:solidFill>
                  <a:schemeClr val="tx1"/>
                </a:solidFill>
                <a:effectLst/>
                <a:latin typeface="+mn-lt"/>
                <a:ea typeface="+mn-ea"/>
                <a:cs typeface="+mn-cs"/>
              </a:rPr>
              <a:t>Ghost-like bioluminescent chained </a:t>
            </a:r>
            <a:r>
              <a:rPr lang="en-GB" sz="1200" b="0" i="0" kern="1200" err="1">
                <a:solidFill>
                  <a:schemeClr val="tx1"/>
                </a:solidFill>
                <a:effectLst/>
                <a:latin typeface="+mn-lt"/>
                <a:ea typeface="+mn-ea"/>
                <a:cs typeface="+mn-cs"/>
              </a:rPr>
              <a:t>salps</a:t>
            </a:r>
            <a:r>
              <a:rPr lang="en-GB" sz="1200" b="0" i="0" kern="1200">
                <a:solidFill>
                  <a:schemeClr val="tx1"/>
                </a:solidFill>
                <a:effectLst/>
                <a:latin typeface="+mn-lt"/>
                <a:ea typeface="+mn-ea"/>
                <a:cs typeface="+mn-cs"/>
              </a:rPr>
              <a:t> drift far above the Hercules ROV. The photograph was taken from the Argus vehicle. Hercules is attached by a 30-meter umbilical to Argus. Atlantic Ocean, Mid-Atlantic Ridge. 2005 July.</a:t>
            </a:r>
          </a:p>
          <a:p>
            <a:r>
              <a:rPr lang="en-GB" sz="1200" b="0" i="0" kern="1200">
                <a:solidFill>
                  <a:schemeClr val="tx1"/>
                </a:solidFill>
                <a:effectLst/>
                <a:latin typeface="+mn-lt"/>
                <a:ea typeface="+mn-ea"/>
                <a:cs typeface="+mn-cs"/>
              </a:rPr>
              <a:t>Credit: IFE, URI-IAO, UW, Lost City Science Party; NOAA/OAR/OER; The Lost City 2005 Expedition. (CC-BY-2.0) https://www.flickr.com/photos/noaaphotolib/5277865162/in/album-72157625032426305/ </a:t>
            </a:r>
          </a:p>
          <a:p>
            <a:endParaRPr lang="en-GB" b="1"/>
          </a:p>
        </p:txBody>
      </p:sp>
      <p:sp>
        <p:nvSpPr>
          <p:cNvPr id="4" name="Slide Number Placeholder 3"/>
          <p:cNvSpPr>
            <a:spLocks noGrp="1"/>
          </p:cNvSpPr>
          <p:nvPr>
            <p:ph type="sldNum" sz="quarter" idx="5"/>
          </p:nvPr>
        </p:nvSpPr>
        <p:spPr/>
        <p:txBody>
          <a:bodyPr/>
          <a:lstStyle/>
          <a:p>
            <a:fld id="{2C507DDD-51E6-407E-BFA6-7569AD8C1136}" type="slidenum">
              <a:rPr lang="en-GB" smtClean="0"/>
              <a:t>10</a:t>
            </a:fld>
            <a:endParaRPr lang="en-GB"/>
          </a:p>
        </p:txBody>
      </p:sp>
    </p:spTree>
    <p:extLst>
      <p:ext uri="{BB962C8B-B14F-4D97-AF65-F5344CB8AC3E}">
        <p14:creationId xmlns:p14="http://schemas.microsoft.com/office/powerpoint/2010/main" val="197659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 what’s the problem with the current governance framework in ABNJ?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As I highlighted on the previous slide, regulation occurs in sectoral silos. As such, some activities fall outside of the scope of existing frameworks. As such, we can say that it is fragmented and that there are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There are gaps in the geographical coverage of existing regional frameworks, such as those of RFMOs.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Further, there is no sufficient legal mandate for ecosystem-based management and biodiversity conservation in ABNJ. These elements are not currently included in the text of UNCLOS.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particular issue is that there is currently no internationally agreed mechanism through which coordinated cross-sector governance measures for the conservation and sustainable use biodiversity in ABNJ can be agreed and implemented. As a result, sectoral measures are employed independently of one another and there is little cooperation across sectors to ensure a holistic approach. Cooperation across sectors tends to occur an ad-hoc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11</a:t>
            </a:fld>
            <a:endParaRPr lang="en-GB"/>
          </a:p>
        </p:txBody>
      </p:sp>
    </p:spTree>
    <p:extLst>
      <p:ext uri="{BB962C8B-B14F-4D97-AF65-F5344CB8AC3E}">
        <p14:creationId xmlns:p14="http://schemas.microsoft.com/office/powerpoint/2010/main" val="33477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is BBNJ? </a:t>
            </a:r>
          </a:p>
          <a:p>
            <a:endParaRPr lang="en-GB"/>
          </a:p>
          <a:p>
            <a:r>
              <a:rPr lang="en-GB"/>
              <a:t>Marine biological diversity that inhabit, use or travel through ocean areas that lie beyond the boundaries of national jurisdiction. Here are a few examples, but this is not a comprehensive list. It includes fish, mammal and bird species, as well as microscopic organisms and fragile habitats such as cold water corals. </a:t>
            </a:r>
          </a:p>
          <a:p>
            <a:endParaRPr lang="en-GB"/>
          </a:p>
          <a:p>
            <a:r>
              <a:rPr lang="en-GB"/>
              <a:t>Photo by </a:t>
            </a:r>
            <a:r>
              <a:rPr lang="en-GB">
                <a:hlinkClick r:id="rId3"/>
              </a:rPr>
              <a:t>Ishan @seefromthesky</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fld id="{2C507DDD-51E6-407E-BFA6-7569AD8C1136}" type="slidenum">
              <a:rPr lang="en-GB" smtClean="0"/>
              <a:t>12</a:t>
            </a:fld>
            <a:endParaRPr lang="en-GB"/>
          </a:p>
        </p:txBody>
      </p:sp>
    </p:spTree>
    <p:extLst>
      <p:ext uri="{BB962C8B-B14F-4D97-AF65-F5344CB8AC3E}">
        <p14:creationId xmlns:p14="http://schemas.microsoft.com/office/powerpoint/2010/main" val="2947811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In comparison to the terrestrial environment, relatively little of the seafloor has been explored.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For a long time, the deep sea and seabed was thought to be relatively homogenous and without diverse communities of species, as is shown in picture </a:t>
            </a:r>
            <a:r>
              <a:rPr lang="en-GB" sz="1200" b="1" i="0" kern="1200">
                <a:solidFill>
                  <a:schemeClr val="tx1"/>
                </a:solidFill>
                <a:effectLst/>
                <a:latin typeface="+mn-lt"/>
                <a:ea typeface="+mn-ea"/>
                <a:cs typeface="+mn-cs"/>
              </a:rPr>
              <a:t>A</a:t>
            </a:r>
            <a:r>
              <a:rPr lang="en-GB" sz="1200" b="0" i="0" kern="1200">
                <a:solidFill>
                  <a:schemeClr val="tx1"/>
                </a:solidFill>
                <a:effectLst/>
                <a:latin typeface="+mn-lt"/>
                <a:ea typeface="+mn-ea"/>
                <a:cs typeface="+mn-cs"/>
              </a:rPr>
              <a:t> – a snapshot of the </a:t>
            </a:r>
            <a:r>
              <a:rPr lang="en-GB" sz="1200" b="1" i="0" kern="1200">
                <a:solidFill>
                  <a:schemeClr val="tx1"/>
                </a:solidFill>
                <a:effectLst/>
                <a:latin typeface="+mn-lt"/>
                <a:ea typeface="+mn-ea"/>
                <a:cs typeface="+mn-cs"/>
              </a:rPr>
              <a:t>abyssal plain</a:t>
            </a:r>
            <a:r>
              <a:rPr lang="en-GB" sz="1200" b="0" i="0" kern="1200">
                <a:solidFill>
                  <a:schemeClr val="tx1"/>
                </a:solidFill>
                <a:effectLst/>
                <a:latin typeface="+mn-lt"/>
                <a:ea typeface="+mn-ea"/>
                <a:cs typeface="+mn-cs"/>
              </a:rPr>
              <a:t>​.</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However, in recent decades, it has become clearer that the deep seabed is </a:t>
            </a:r>
            <a:r>
              <a:rPr lang="en-GB" sz="1200" b="0" i="0" u="none" strike="noStrike" kern="1200">
                <a:solidFill>
                  <a:schemeClr val="tx1"/>
                </a:solidFill>
                <a:effectLst/>
                <a:latin typeface="+mn-lt"/>
                <a:ea typeface="+mn-ea"/>
                <a:cs typeface="+mn-cs"/>
              </a:rPr>
              <a:t>varied and structurally complex. B shows </a:t>
            </a:r>
            <a:r>
              <a:rPr lang="en-GB" sz="1200" b="1" i="0" u="none" strike="noStrike" kern="1200">
                <a:solidFill>
                  <a:schemeClr val="tx1"/>
                </a:solidFill>
                <a:effectLst/>
                <a:latin typeface="+mn-lt"/>
                <a:ea typeface="+mn-ea"/>
                <a:cs typeface="+mn-cs"/>
              </a:rPr>
              <a:t>hydrothermal vents (B) </a:t>
            </a:r>
            <a:r>
              <a:rPr lang="en-GB" sz="1200" b="0" i="0" u="none" strike="noStrike" kern="1200">
                <a:solidFill>
                  <a:schemeClr val="tx1"/>
                </a:solidFill>
                <a:effectLst/>
                <a:latin typeface="+mn-lt"/>
                <a:ea typeface="+mn-ea"/>
                <a:cs typeface="+mn-cs"/>
              </a:rPr>
              <a:t>(first discovered in the 1970s), that spout plumes of water up to 400oC and </a:t>
            </a:r>
            <a:r>
              <a:rPr lang="en-GB" sz="1200" b="1" i="0" u="none" strike="noStrike" kern="1200">
                <a:solidFill>
                  <a:schemeClr val="tx1"/>
                </a:solidFill>
                <a:effectLst/>
                <a:latin typeface="+mn-lt"/>
                <a:ea typeface="+mn-ea"/>
                <a:cs typeface="+mn-cs"/>
              </a:rPr>
              <a:t>C</a:t>
            </a:r>
            <a:r>
              <a:rPr lang="en-GB" sz="1200" b="0" i="0" u="none" strike="noStrike" kern="1200">
                <a:solidFill>
                  <a:schemeClr val="tx1"/>
                </a:solidFill>
                <a:effectLst/>
                <a:latin typeface="+mn-lt"/>
                <a:ea typeface="+mn-ea"/>
                <a:cs typeface="+mn-cs"/>
              </a:rPr>
              <a:t> shows </a:t>
            </a:r>
            <a:r>
              <a:rPr lang="en-GB" sz="1200" b="1" i="0" u="none" strike="noStrike" kern="1200">
                <a:solidFill>
                  <a:schemeClr val="tx1"/>
                </a:solidFill>
                <a:effectLst/>
                <a:latin typeface="+mn-lt"/>
                <a:ea typeface="+mn-ea"/>
                <a:cs typeface="+mn-cs"/>
              </a:rPr>
              <a:t>cold seeps</a:t>
            </a:r>
            <a:r>
              <a:rPr lang="en-GB" sz="1200" b="0" i="0" u="none" strike="noStrike" kern="1200">
                <a:solidFill>
                  <a:schemeClr val="tx1"/>
                </a:solidFill>
                <a:effectLst/>
                <a:latin typeface="+mn-lt"/>
                <a:ea typeface="+mn-ea"/>
                <a:cs typeface="+mn-cs"/>
              </a:rPr>
              <a:t> that release methane gases. Both of these habitats create extreme conditions that support unique assemblages of microbes that are not found anywhere else on earth.</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The seafloor is also home to chains of seamounts (</a:t>
            </a:r>
            <a:r>
              <a:rPr lang="en-GB" sz="1200" b="1" i="0" u="none" strike="noStrike" kern="1200">
                <a:solidFill>
                  <a:schemeClr val="tx1"/>
                </a:solidFill>
                <a:effectLst/>
                <a:latin typeface="+mn-lt"/>
                <a:ea typeface="+mn-ea"/>
                <a:cs typeface="+mn-cs"/>
              </a:rPr>
              <a:t>D</a:t>
            </a:r>
            <a:r>
              <a:rPr lang="en-GB" sz="1200" b="0" i="0" u="none" strike="noStrike" kern="1200">
                <a:solidFill>
                  <a:schemeClr val="tx1"/>
                </a:solidFill>
                <a:effectLst/>
                <a:latin typeface="+mn-lt"/>
                <a:ea typeface="+mn-ea"/>
                <a:cs typeface="+mn-cs"/>
              </a:rPr>
              <a:t>) - massive underwater mountains supporting incredibly rich biodiversity (</a:t>
            </a:r>
            <a:r>
              <a:rPr lang="en-GB" sz="1200" b="1" i="0" u="none" strike="noStrike" kern="1200">
                <a:solidFill>
                  <a:schemeClr val="tx1"/>
                </a:solidFill>
                <a:effectLst/>
                <a:latin typeface="+mn-lt"/>
                <a:ea typeface="+mn-ea"/>
                <a:cs typeface="+mn-cs"/>
              </a:rPr>
              <a:t>E</a:t>
            </a:r>
            <a:r>
              <a:rPr lang="en-GB" sz="1200" b="0" i="0" u="none" strike="noStrike" kern="1200">
                <a:solidFill>
                  <a:schemeClr val="tx1"/>
                </a:solidFill>
                <a:effectLst/>
                <a:latin typeface="+mn-lt"/>
                <a:ea typeface="+mn-ea"/>
                <a:cs typeface="+mn-cs"/>
              </a:rPr>
              <a:t>), such as cold water corals (</a:t>
            </a:r>
            <a:r>
              <a:rPr lang="en-GB" sz="1200" b="1" i="0" u="none" strike="noStrike" kern="1200">
                <a:solidFill>
                  <a:schemeClr val="tx1"/>
                </a:solidFill>
                <a:effectLst/>
                <a:latin typeface="+mn-lt"/>
                <a:ea typeface="+mn-ea"/>
                <a:cs typeface="+mn-cs"/>
              </a:rPr>
              <a:t>F</a:t>
            </a:r>
            <a:r>
              <a:rPr lang="en-GB" sz="1200" b="0" i="0" u="none" strike="noStrike" kern="1200">
                <a:solidFill>
                  <a:schemeClr val="tx1"/>
                </a:solidFill>
                <a:effectLst/>
                <a:latin typeface="+mn-lt"/>
                <a:ea typeface="+mn-ea"/>
                <a:cs typeface="+mn-cs"/>
              </a:rPr>
              <a:t>) and deep sea sponges (</a:t>
            </a:r>
            <a:r>
              <a:rPr lang="en-GB" sz="1200" b="1" i="0" u="none" strike="noStrike" kern="1200">
                <a:solidFill>
                  <a:schemeClr val="tx1"/>
                </a:solidFill>
                <a:effectLst/>
                <a:latin typeface="+mn-lt"/>
                <a:ea typeface="+mn-ea"/>
                <a:cs typeface="+mn-cs"/>
              </a:rPr>
              <a:t>G</a:t>
            </a:r>
            <a:r>
              <a:rPr lang="en-GB" sz="1200" b="0" i="0" u="none" strike="noStrike"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​The map (</a:t>
            </a:r>
            <a:r>
              <a:rPr lang="en-GB" sz="1200" b="1" i="0" kern="1200">
                <a:solidFill>
                  <a:schemeClr val="tx1"/>
                </a:solidFill>
                <a:effectLst/>
                <a:latin typeface="+mn-lt"/>
                <a:ea typeface="+mn-ea"/>
                <a:cs typeface="+mn-cs"/>
              </a:rPr>
              <a:t>H</a:t>
            </a:r>
            <a:r>
              <a:rPr lang="en-GB" sz="1200" b="0" i="0" kern="1200">
                <a:solidFill>
                  <a:schemeClr val="tx1"/>
                </a:solidFill>
                <a:effectLst/>
                <a:latin typeface="+mn-lt"/>
                <a:ea typeface="+mn-ea"/>
                <a:cs typeface="+mn-cs"/>
              </a:rPr>
              <a:t>) shows the geographic location of seamounts in the western Indian ocean and highlights the widespread existence of such habitats. </a:t>
            </a:r>
          </a:p>
        </p:txBody>
      </p:sp>
      <p:sp>
        <p:nvSpPr>
          <p:cNvPr id="4" name="Slide Number Placeholder 3"/>
          <p:cNvSpPr>
            <a:spLocks noGrp="1"/>
          </p:cNvSpPr>
          <p:nvPr>
            <p:ph type="sldNum" sz="quarter" idx="5"/>
          </p:nvPr>
        </p:nvSpPr>
        <p:spPr/>
        <p:txBody>
          <a:bodyPr/>
          <a:lstStyle/>
          <a:p>
            <a:fld id="{2C507DDD-51E6-407E-BFA6-7569AD8C1136}" type="slidenum">
              <a:rPr lang="en-GB" smtClean="0"/>
              <a:t>13</a:t>
            </a:fld>
            <a:endParaRPr lang="en-GB"/>
          </a:p>
        </p:txBody>
      </p:sp>
    </p:spTree>
    <p:extLst>
      <p:ext uri="{BB962C8B-B14F-4D97-AF65-F5344CB8AC3E}">
        <p14:creationId xmlns:p14="http://schemas.microsoft.com/office/powerpoint/2010/main" val="3702585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​ABNJ are important in terms of oceanographic and ecological </a:t>
            </a:r>
            <a:r>
              <a:rPr lang="en-GB" sz="1200" b="1" i="0" kern="1200">
                <a:solidFill>
                  <a:schemeClr val="tx1"/>
                </a:solidFill>
                <a:effectLst/>
                <a:latin typeface="+mn-lt"/>
                <a:ea typeface="+mn-ea"/>
                <a:cs typeface="+mn-cs"/>
              </a:rPr>
              <a:t>connectivity</a:t>
            </a:r>
            <a:r>
              <a:rPr lang="en-GB" sz="1200" b="0" i="0" kern="1200">
                <a:solidFill>
                  <a:schemeClr val="tx1"/>
                </a:solidFill>
                <a:effectLst/>
                <a:latin typeface="+mn-lt"/>
                <a:ea typeface="+mn-ea"/>
                <a:cs typeface="+mn-cs"/>
              </a:rPr>
              <a:t>, whereby different countries or areas are connected via ocean currents </a:t>
            </a:r>
            <a:r>
              <a:rPr lang="en-GB"/>
              <a:t>AND</a:t>
            </a:r>
            <a:r>
              <a:rPr lang="en-GB" sz="1200" b="0" i="0" kern="1200">
                <a:solidFill>
                  <a:schemeClr val="tx1"/>
                </a:solidFill>
                <a:effectLst/>
                <a:latin typeface="+mn-lt"/>
                <a:ea typeface="+mn-ea"/>
                <a:cs typeface="+mn-cs"/>
              </a:rPr>
              <a:t> species that traverse ABNJ.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graphic, from a scientific study, shows the routes of multiple species that have been tracked across the Pacific Ocean. These routes are linked to species lifecycles and their specific needs (e.g. seasonal, mating). It can be seen that these routes do not adhere to jurisdictional boundaries of any one country’s waters.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As we increase our understanding of oceanographic connectivity, we are also finding increasing </a:t>
            </a:r>
            <a:r>
              <a:rPr lang="en-GB" sz="1200" b="0" i="0" u="none" strike="noStrike" kern="1200">
                <a:solidFill>
                  <a:schemeClr val="tx1"/>
                </a:solidFill>
                <a:effectLst/>
                <a:latin typeface="+mn-lt"/>
                <a:ea typeface="+mn-ea"/>
                <a:cs typeface="+mn-cs"/>
              </a:rPr>
              <a:t>evidence of the importance of connected seascapes in maintaining the health and quality of ecosystems, and ultimately the benefits they provide to people. For instance, migratory whale species generate important revenue from whale watching tourism in many coastal countries.</a:t>
            </a:r>
          </a:p>
          <a:p>
            <a:pPr rtl="0" fontAlgn="base"/>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14</a:t>
            </a:fld>
            <a:endParaRPr lang="en-GB"/>
          </a:p>
        </p:txBody>
      </p:sp>
    </p:spTree>
    <p:extLst>
      <p:ext uri="{BB962C8B-B14F-4D97-AF65-F5344CB8AC3E}">
        <p14:creationId xmlns:p14="http://schemas.microsoft.com/office/powerpoint/2010/main" val="111034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As our understanding of the ocean increases, so to does our ability to identify important areas that may benefit from conservation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For instance, EBSAs are </a:t>
            </a:r>
            <a:r>
              <a:rPr lang="en-GB" b="1" u="sng">
                <a:cs typeface="Calibri"/>
              </a:rPr>
              <a:t>descriptions</a:t>
            </a:r>
            <a:r>
              <a:rPr lang="en-GB">
                <a:cs typeface="Calibri"/>
              </a:rPr>
              <a:t> of ecologically and biologically important marine areas in open-ocean waters and deep-sea habitats. They are not in themselves legal designations or management measures, such as MPAs. Rather, EBSA descriptions raise awareness that there are potentially important areas for future management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r>
              <a:rPr lang="en-GB">
                <a:cs typeface="Calibri"/>
              </a:rPr>
              <a:t>Identification and description of EBSAs is a matter for States, with support from the CBD and other competent intergovernmental organisations that encourage cooperation and coordination between states. </a:t>
            </a:r>
          </a:p>
          <a:p>
            <a:r>
              <a:rPr lang="en-GB">
                <a:cs typeface="Calibri"/>
              </a:rPr>
              <a:t>Sites are proposed by states and assessed at regional workshops using scientific criteria and the best available scientific and technical information. </a:t>
            </a:r>
          </a:p>
          <a:p>
            <a:endParaRPr lang="en-GB">
              <a:cs typeface="Calibri"/>
            </a:endParaRPr>
          </a:p>
          <a:p>
            <a:r>
              <a:rPr lang="en-GB">
                <a:cs typeface="Calibri"/>
              </a:rPr>
              <a:t>EBSAs can be described in both ABNJ and EEZs, however most to date have been described in ABNJ.</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https://doi.org/10.1016/j.marpol.2017.11.014</a:t>
            </a:r>
          </a:p>
          <a:p>
            <a:endParaRPr lang="en-GB">
              <a:cs typeface="Calibri"/>
            </a:endParaRPr>
          </a:p>
          <a:p>
            <a:endParaRPr lang="en-GB">
              <a:cs typeface="Calibri"/>
            </a:endParaRPr>
          </a:p>
          <a:p>
            <a:r>
              <a:rPr lang="en-GB">
                <a:cs typeface="Calibri"/>
              </a:rPr>
              <a:t>Image: </a:t>
            </a:r>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expl1220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expl1220, Voyage To Inner Space - Exploring the Seas With NOAA Collection </a:t>
            </a:r>
            <a:r>
              <a:rPr lang="en-GB" sz="1200" b="1" i="0" kern="1200">
                <a:solidFill>
                  <a:schemeClr val="tx1"/>
                </a:solidFill>
                <a:effectLst/>
                <a:latin typeface="+mn-lt"/>
                <a:ea typeface="+mn-ea"/>
                <a:cs typeface="+mn-cs"/>
              </a:rPr>
              <a:t>(CC BY 2.0)</a:t>
            </a:r>
          </a:p>
          <a:p>
            <a:endParaRPr lang="en-GB">
              <a:cs typeface="Calibri"/>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15</a:t>
            </a:fld>
            <a:endParaRPr lang="en-GB"/>
          </a:p>
        </p:txBody>
      </p:sp>
    </p:spTree>
    <p:extLst>
      <p:ext uri="{BB962C8B-B14F-4D97-AF65-F5344CB8AC3E}">
        <p14:creationId xmlns:p14="http://schemas.microsoft.com/office/powerpoint/2010/main" val="4293170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ABNJ are important for biodiversity and ecosystem services and can influence the health of coastal waters.</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Ecosystem goods and services</a:t>
            </a:r>
            <a:r>
              <a:rPr lang="en-GB" sz="1200" kern="1200">
                <a:solidFill>
                  <a:schemeClr val="tx1"/>
                </a:solidFill>
                <a:effectLst/>
                <a:latin typeface="+mn-lt"/>
                <a:ea typeface="+mn-ea"/>
                <a:cs typeface="+mn-cs"/>
              </a:rPr>
              <a:t>: food and resources that can be used to support the development of pharmaceuticals in the medical and beauty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a:solidFill>
                  <a:schemeClr val="tx1"/>
                </a:solidFill>
                <a:effectLst/>
                <a:latin typeface="+mn-lt"/>
                <a:ea typeface="+mn-ea"/>
                <a:cs typeface="+mn-cs"/>
              </a:rPr>
              <a:t>Climate regulation</a:t>
            </a:r>
            <a:r>
              <a:rPr lang="en-GB" sz="1200" b="0" u="none" kern="1200">
                <a:solidFill>
                  <a:schemeClr val="tx1"/>
                </a:solidFill>
                <a:effectLst/>
                <a:latin typeface="+mn-lt"/>
                <a:ea typeface="+mn-ea"/>
                <a:cs typeface="+mn-cs"/>
              </a:rPr>
              <a:t>: ABNJ have absorbed 93% of the heat resulting from CO2 emissions, reducing the rate of atmospheric warming.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a:solidFill>
                  <a:schemeClr val="tx1"/>
                </a:solidFill>
                <a:effectLst/>
                <a:latin typeface="+mn-lt"/>
                <a:ea typeface="+mn-ea"/>
                <a:cs typeface="+mn-cs"/>
              </a:rPr>
              <a:t>Cultural &amp; social: </a:t>
            </a:r>
            <a:r>
              <a:rPr lang="en-GB" sz="1200" kern="1200">
                <a:solidFill>
                  <a:schemeClr val="tx1"/>
                </a:solidFill>
                <a:effectLst/>
                <a:latin typeface="+mn-lt"/>
                <a:ea typeface="+mn-ea"/>
                <a:cs typeface="+mn-cs"/>
              </a:rPr>
              <a:t>the open ocean provides a source of wonder and inspiration for humans, encouraging scientific and philosophical advances. Due to the uniqueness and irreplaceability of some deep-sea habitats there have even been proposals for World Heritage Sites in ABNJ. For instance,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Pacific ocean:		The Costa Rica Thermal Dome – upwelling system that forms a highly productive area and critical habitat for spawning, feeding grounds and migration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Atlantic ocean:		The Sargasso Sea – ‘Golden Floating Rainforest of the Ocean’ ecosystem built around floating Sargassum seaweeds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The Lost City Hydrothermal Field – geobiological feature in the deep sea – unlike any other ecosystem yet known on earth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a:t>
            </a:r>
            <a:endParaRPr lang="en-GB" sz="1200" b="1" u="sng"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Shipping: </a:t>
            </a:r>
            <a:r>
              <a:rPr lang="en-GB" sz="1200" b="0" u="none" kern="1200">
                <a:solidFill>
                  <a:schemeClr val="tx1"/>
                </a:solidFill>
                <a:effectLst/>
                <a:latin typeface="+mn-lt"/>
                <a:ea typeface="+mn-ea"/>
                <a:cs typeface="+mn-cs"/>
              </a:rPr>
              <a:t>over 70% of all global trade occurs by sea, with most passing through ABNJ. </a:t>
            </a:r>
          </a:p>
          <a:p>
            <a:endParaRPr lang="en-GB" sz="1200" b="0" u="none"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Cables: </a:t>
            </a:r>
            <a:r>
              <a:rPr lang="en-GB" sz="1200" kern="1200">
                <a:solidFill>
                  <a:schemeClr val="tx1"/>
                </a:solidFill>
                <a:effectLst/>
                <a:latin typeface="+mn-lt"/>
                <a:ea typeface="+mn-ea"/>
                <a:cs typeface="+mn-cs"/>
              </a:rPr>
              <a:t>over 1 million km of cable traverse the deep ocean in ABNJ, providing critical infrastructure and 99% of internet communications.</a:t>
            </a:r>
          </a:p>
          <a:p>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Nereus 2018: </a:t>
            </a:r>
            <a:r>
              <a:rPr lang="en-GB" sz="1200" u="sng" kern="1200">
                <a:solidFill>
                  <a:schemeClr val="tx1"/>
                </a:solidFill>
                <a:effectLst/>
                <a:latin typeface="+mn-lt"/>
                <a:ea typeface="+mn-ea"/>
                <a:cs typeface="+mn-cs"/>
                <a:hlinkClick r:id="rId3"/>
              </a:rPr>
              <a:t>https://nereusprogram.org/wp-content/uploads/2018/09/BBNJ-Policy-brief-climate-change.pdf</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16</a:t>
            </a:fld>
            <a:endParaRPr lang="en-GB"/>
          </a:p>
        </p:txBody>
      </p:sp>
    </p:spTree>
    <p:extLst>
      <p:ext uri="{BB962C8B-B14F-4D97-AF65-F5344CB8AC3E}">
        <p14:creationId xmlns:p14="http://schemas.microsoft.com/office/powerpoint/2010/main" val="423894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a:solidFill>
                  <a:schemeClr val="tx1"/>
                </a:solidFill>
                <a:effectLst/>
                <a:latin typeface="+mn-lt"/>
                <a:ea typeface="+mn-ea"/>
                <a:cs typeface="+mn-cs"/>
              </a:rPr>
              <a:t>Overfishing: </a:t>
            </a:r>
            <a:r>
              <a:rPr lang="en-GB" sz="1200" kern="1200">
                <a:solidFill>
                  <a:schemeClr val="tx1"/>
                </a:solidFill>
                <a:effectLst/>
                <a:latin typeface="+mn-lt"/>
                <a:ea typeface="+mn-ea"/>
                <a:cs typeface="+mn-cs"/>
              </a:rPr>
              <a:t>60% of global marine fish stocks are fully exploited (FAO, 2020). Overexploitation of species occurs via a combination of both legal and illegal means and has resulted in significant population declines. This can also have impacts beyond the removal target species, including bycatch of non–target species (such as sharks), habitat destruction and food web alterations. </a:t>
            </a:r>
          </a:p>
          <a:p>
            <a:endParaRPr lang="en-GB" sz="1200" b="1" u="sng"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Seabed disturbance</a:t>
            </a:r>
            <a:r>
              <a:rPr lang="en-GB" sz="1200" b="0" u="none" kern="1200">
                <a:solidFill>
                  <a:schemeClr val="tx1"/>
                </a:solidFill>
                <a:effectLst/>
                <a:latin typeface="+mn-lt"/>
                <a:ea typeface="+mn-ea"/>
                <a:cs typeface="+mn-cs"/>
              </a:rPr>
              <a:t> from some activities:</a:t>
            </a:r>
            <a:r>
              <a:rPr lang="en-GB" sz="1200" b="1" kern="1200">
                <a:solidFill>
                  <a:schemeClr val="tx1"/>
                </a:solidFill>
                <a:effectLst/>
                <a:latin typeface="+mn-lt"/>
                <a:ea typeface="+mn-ea"/>
                <a:cs typeface="+mn-cs"/>
              </a:rPr>
              <a:t> </a:t>
            </a:r>
            <a:r>
              <a:rPr lang="en-GB" sz="1200" b="0" u="none" kern="1200">
                <a:solidFill>
                  <a:schemeClr val="tx1"/>
                </a:solidFill>
                <a:effectLst/>
                <a:latin typeface="+mn-lt"/>
                <a:ea typeface="+mn-ea"/>
                <a:cs typeface="+mn-cs"/>
              </a:rPr>
              <a:t>can cause sediment resuspension, or </a:t>
            </a:r>
            <a:r>
              <a:rPr lang="en-GB" sz="1200" kern="1200">
                <a:solidFill>
                  <a:schemeClr val="tx1"/>
                </a:solidFill>
                <a:effectLst/>
                <a:latin typeface="+mn-lt"/>
                <a:ea typeface="+mn-ea"/>
                <a:cs typeface="+mn-cs"/>
              </a:rPr>
              <a:t>directly damage slow-growing fragile habitats that may never recover. With r</a:t>
            </a:r>
            <a:r>
              <a:rPr lang="en-GB" sz="1200" b="0" u="none" kern="1200">
                <a:solidFill>
                  <a:schemeClr val="tx1"/>
                </a:solidFill>
                <a:effectLst/>
                <a:latin typeface="+mn-lt"/>
                <a:ea typeface="+mn-ea"/>
                <a:cs typeface="+mn-cs"/>
              </a:rPr>
              <a:t>ising demand for minerals such as </a:t>
            </a:r>
            <a:r>
              <a:rPr lang="en-GB" sz="1200" kern="1200">
                <a:solidFill>
                  <a:schemeClr val="tx1"/>
                </a:solidFill>
                <a:effectLst/>
                <a:latin typeface="+mn-lt"/>
                <a:ea typeface="+mn-ea"/>
                <a:cs typeface="+mn-cs"/>
              </a:rPr>
              <a:t>nickel, copper, manganese and cobalt, there is increased interest in seabed </a:t>
            </a:r>
            <a:r>
              <a:rPr lang="en-GB" sz="1200" kern="1200" err="1">
                <a:solidFill>
                  <a:schemeClr val="tx1"/>
                </a:solidFill>
                <a:effectLst/>
                <a:latin typeface="+mn-lt"/>
                <a:ea typeface="+mn-ea"/>
                <a:cs typeface="+mn-cs"/>
              </a:rPr>
              <a:t>explorationand</a:t>
            </a:r>
            <a:r>
              <a:rPr lang="en-GB" sz="1200" kern="1200">
                <a:solidFill>
                  <a:schemeClr val="tx1"/>
                </a:solidFill>
                <a:effectLst/>
                <a:latin typeface="+mn-lt"/>
                <a:ea typeface="+mn-ea"/>
                <a:cs typeface="+mn-cs"/>
              </a:rPr>
              <a:t> prospecting for minerals, which means that seabed disturbance could increase in future. </a:t>
            </a:r>
          </a:p>
          <a:p>
            <a:endParaRPr lang="en-GB" sz="1200" b="1" u="sng" kern="1200">
              <a:solidFill>
                <a:schemeClr val="tx1"/>
              </a:solidFill>
              <a:effectLst/>
              <a:latin typeface="+mn-lt"/>
              <a:ea typeface="+mn-ea"/>
              <a:cs typeface="+mn-cs"/>
            </a:endParaRPr>
          </a:p>
          <a:p>
            <a:pPr>
              <a:defRPr/>
            </a:pPr>
            <a:r>
              <a:rPr lang="en-GB" sz="1200" b="1" u="sng" kern="1200">
                <a:solidFill>
                  <a:schemeClr val="tx1"/>
                </a:solidFill>
                <a:effectLst/>
                <a:latin typeface="+mn-lt"/>
                <a:ea typeface="+mn-ea"/>
                <a:cs typeface="+mn-cs"/>
              </a:rPr>
              <a:t>Marine and land-based pollution:</a:t>
            </a:r>
            <a:r>
              <a:rPr lang="en-GB" sz="1200" b="0" u="none" kern="1200">
                <a:solidFill>
                  <a:schemeClr val="tx1"/>
                </a:solidFill>
                <a:effectLst/>
                <a:latin typeface="+mn-lt"/>
                <a:ea typeface="+mn-ea"/>
                <a:cs typeface="+mn-cs"/>
              </a:rPr>
              <a:t> such as, </a:t>
            </a:r>
            <a:r>
              <a:rPr lang="en-GB" sz="1200" kern="1200">
                <a:solidFill>
                  <a:schemeClr val="tx1"/>
                </a:solidFill>
                <a:effectLst/>
                <a:latin typeface="+mn-lt"/>
                <a:ea typeface="+mn-ea"/>
                <a:cs typeface="+mn-cs"/>
              </a:rPr>
              <a:t>nutrients, hydrocarbons and plastics, can alter ocean chemistry, reduce oxygen content in the water column or entangle species. Up to 12.7 million metric tonnes of plastic are estimated to make it into the ocean each year from land-based sources and plastics have already been found in the Mariana trench </a:t>
            </a:r>
            <a:r>
              <a:rPr lang="en-GB">
                <a:effectLst/>
              </a:rPr>
              <a:t>(</a:t>
            </a:r>
            <a:r>
              <a:rPr lang="en-GB" sz="1200" kern="1200">
                <a:solidFill>
                  <a:schemeClr val="tx1"/>
                </a:solidFill>
                <a:effectLst/>
                <a:latin typeface="+mn-lt"/>
                <a:ea typeface="+mn-ea"/>
                <a:cs typeface="+mn-cs"/>
              </a:rPr>
              <a:t>China et al. 2018). </a:t>
            </a:r>
          </a:p>
          <a:p>
            <a:pPr>
              <a:defRPr/>
            </a:pPr>
            <a:endParaRPr lang="en-GB" sz="1200" b="1" u="sng" kern="1200">
              <a:solidFill>
                <a:schemeClr val="tx1"/>
              </a:solidFill>
              <a:effectLst/>
              <a:latin typeface="+mn-lt"/>
              <a:ea typeface="+mn-ea"/>
              <a:cs typeface="+mn-cs"/>
            </a:endParaRPr>
          </a:p>
          <a:p>
            <a:pPr>
              <a:defRPr/>
            </a:pPr>
            <a:r>
              <a:rPr lang="en-GB" sz="1200" b="1" u="sng" kern="1200">
                <a:solidFill>
                  <a:schemeClr val="tx1"/>
                </a:solidFill>
                <a:effectLst/>
                <a:latin typeface="+mn-lt"/>
                <a:ea typeface="+mn-ea"/>
                <a:cs typeface="+mn-cs"/>
              </a:rPr>
              <a:t>Climate change </a:t>
            </a:r>
            <a:r>
              <a:rPr lang="en-GB" sz="1200" b="0" u="none" kern="1200">
                <a:solidFill>
                  <a:schemeClr val="tx1"/>
                </a:solidFill>
                <a:effectLst/>
                <a:latin typeface="+mn-lt"/>
                <a:ea typeface="+mn-ea"/>
                <a:cs typeface="+mn-cs"/>
              </a:rPr>
              <a:t>causes </a:t>
            </a:r>
            <a:r>
              <a:rPr lang="en-GB" sz="1200" kern="1200">
                <a:solidFill>
                  <a:schemeClr val="tx1"/>
                </a:solidFill>
                <a:effectLst/>
                <a:latin typeface="+mn-lt"/>
                <a:ea typeface="+mn-ea"/>
                <a:cs typeface="+mn-cs"/>
              </a:rPr>
              <a:t>changes in ocean temperature, circulation patterns and acidity, drive ecosystem level changes and decreases in productivity</a:t>
            </a:r>
            <a:endParaRPr lang="en-GB"/>
          </a:p>
          <a:p>
            <a:pPr>
              <a:defRPr/>
            </a:pPr>
            <a:endParaRPr lang="en-GB">
              <a:cs typeface="Calibri"/>
            </a:endParaRPr>
          </a:p>
          <a:p>
            <a:pPr>
              <a:defRPr/>
            </a:pPr>
            <a:r>
              <a:rPr lang="en-GB">
                <a:cs typeface="Calibri"/>
              </a:rPr>
              <a:t>Ocean deoxygenation - </a:t>
            </a:r>
            <a:r>
              <a:rPr lang="en-GB">
                <a:hlinkClick r:id="rId3"/>
              </a:rPr>
              <a:t>https://www.dosi-project.org/wp-content/uploads/053-DOSI-Deoxygenation-V9.pdf</a:t>
            </a:r>
            <a:endParaRPr lang="en-GB" sz="1200" kern="1200">
              <a:solidFill>
                <a:schemeClr val="tx1"/>
              </a:solidFill>
              <a:effectLst/>
              <a:latin typeface="+mn-lt"/>
              <a:cs typeface="Calibri"/>
            </a:endParaRPr>
          </a:p>
          <a:p>
            <a:endParaRPr lang="en-GB">
              <a:cs typeface="Calibri"/>
            </a:endParaRPr>
          </a:p>
          <a:p>
            <a:endParaRPr lang="en-GB">
              <a:cs typeface="Calibri"/>
            </a:endParaRPr>
          </a:p>
          <a:p>
            <a:r>
              <a:rPr lang="en-GB">
                <a:cs typeface="Calibri"/>
              </a:rPr>
              <a:t>Overview of threats</a:t>
            </a:r>
            <a:endParaRPr lang="en-GB"/>
          </a:p>
          <a:p>
            <a:r>
              <a:rPr lang="en-GB">
                <a:hlinkClick r:id="rId4"/>
              </a:rPr>
              <a:t>https://www.frontiersin.org/articles/10.3389/fmars.2014.00006/full</a:t>
            </a: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FAO, 2020. The State of World Fisheries and Aquaculture 2020. Available at: http://www.fao.org/documents/card/en/c/ca9229en/</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Sharples et al. (2017). What proportion of riverine nutrients reaches the open ocean? Available at: https://doi.org/10.1002/2016GB005483</a:t>
            </a:r>
            <a:r>
              <a:rPr lang="en-GB"/>
              <a:t> </a:t>
            </a:r>
            <a:endParaRPr lang="en-GB"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China et al. (2018) Human footprint in the abyss: 30 year records of deep-sea plastic debris. </a:t>
            </a:r>
            <a:r>
              <a:rPr lang="nb-NO" sz="1200" kern="1200">
                <a:solidFill>
                  <a:schemeClr val="tx1"/>
                </a:solidFill>
                <a:effectLst/>
                <a:latin typeface="+mn-lt"/>
                <a:ea typeface="+mn-ea"/>
                <a:cs typeface="+mn-cs"/>
              </a:rPr>
              <a:t>Available at: https://doi.org/10.1016/j.marpol.2018.03.022</a:t>
            </a:r>
            <a:endParaRPr lang="en-GB"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Kuhn et al. </a:t>
            </a:r>
            <a:r>
              <a:rPr lang="en-GB" sz="1200" kern="1200">
                <a:solidFill>
                  <a:schemeClr val="tx1"/>
                </a:solidFill>
                <a:effectLst/>
                <a:latin typeface="+mn-lt"/>
                <a:ea typeface="+mn-ea"/>
                <a:cs typeface="+mn-cs"/>
              </a:rPr>
              <a:t>(2020). Quantitative overview of marine debris ingested by marine megafauna. </a:t>
            </a:r>
            <a:r>
              <a:rPr lang="nb-NO" sz="1200" kern="1200">
                <a:solidFill>
                  <a:schemeClr val="tx1"/>
                </a:solidFill>
                <a:effectLst/>
                <a:latin typeface="+mn-lt"/>
                <a:ea typeface="+mn-ea"/>
                <a:cs typeface="+mn-cs"/>
              </a:rPr>
              <a:t>Available at: https://doi.org/10.1016/j.marpolbul.2019.110858</a:t>
            </a:r>
            <a:endParaRPr lang="en-GB" sz="1200" b="0" u="none" kern="1200">
              <a:solidFill>
                <a:schemeClr val="tx1"/>
              </a:solidFill>
              <a:effectLst/>
              <a:latin typeface="+mn-lt"/>
              <a:ea typeface="+mn-ea"/>
              <a:cs typeface="+mn-cs"/>
            </a:endParaRPr>
          </a:p>
          <a:p>
            <a:endParaRPr lang="en-GB" b="0" u="none"/>
          </a:p>
          <a:p>
            <a:r>
              <a:rPr lang="en-GB" sz="1200" b="0" i="0" kern="1200">
                <a:solidFill>
                  <a:schemeClr val="tx1"/>
                </a:solidFill>
                <a:effectLst/>
                <a:latin typeface="+mn-lt"/>
                <a:ea typeface="+mn-ea"/>
                <a:cs typeface="+mn-cs"/>
              </a:rPr>
              <a:t>Image by </a:t>
            </a:r>
            <a:r>
              <a:rPr lang="en-GB" sz="1200" b="0" i="0" u="sng" kern="1200">
                <a:solidFill>
                  <a:schemeClr val="tx1"/>
                </a:solidFill>
                <a:effectLst/>
                <a:latin typeface="+mn-lt"/>
                <a:ea typeface="+mn-ea"/>
                <a:cs typeface="+mn-cs"/>
                <a:hlinkClick r:id="rId5"/>
              </a:rPr>
              <a:t>Martin Winkler</a:t>
            </a:r>
            <a:r>
              <a:rPr lang="en-GB" sz="1200" b="0" i="0" kern="1200">
                <a:solidFill>
                  <a:schemeClr val="tx1"/>
                </a:solidFill>
                <a:effectLst/>
                <a:latin typeface="+mn-lt"/>
                <a:ea typeface="+mn-ea"/>
                <a:cs typeface="+mn-cs"/>
              </a:rPr>
              <a:t> from </a:t>
            </a:r>
            <a:r>
              <a:rPr lang="en-GB" sz="1200" b="0" i="0" u="sng" kern="1200" err="1">
                <a:solidFill>
                  <a:schemeClr val="tx1"/>
                </a:solidFill>
                <a:effectLst/>
                <a:latin typeface="+mn-lt"/>
                <a:ea typeface="+mn-ea"/>
                <a:cs typeface="+mn-cs"/>
                <a:hlinkClick r:id="rId6"/>
              </a:rPr>
              <a:t>Pixabay</a:t>
            </a:r>
            <a:r>
              <a:rPr lang="en-GB" sz="1200" b="0" i="0" kern="1200">
                <a:solidFill>
                  <a:schemeClr val="tx1"/>
                </a:solidFill>
                <a:effectLst/>
                <a:latin typeface="+mn-lt"/>
                <a:ea typeface="+mn-ea"/>
                <a:cs typeface="+mn-cs"/>
              </a:rPr>
              <a:t> </a:t>
            </a:r>
            <a:endParaRPr lang="en-GB" b="0" u="none">
              <a:cs typeface="Calibri"/>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17</a:t>
            </a:fld>
            <a:endParaRPr lang="en-GB"/>
          </a:p>
        </p:txBody>
      </p:sp>
    </p:spTree>
    <p:extLst>
      <p:ext uri="{BB962C8B-B14F-4D97-AF65-F5344CB8AC3E}">
        <p14:creationId xmlns:p14="http://schemas.microsoft.com/office/powerpoint/2010/main" val="1661917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Photo by </a:t>
            </a:r>
            <a:r>
              <a:rPr lang="en-GB" sz="1200" b="0" i="0" kern="1200">
                <a:solidFill>
                  <a:schemeClr val="tx1"/>
                </a:solidFill>
                <a:effectLst/>
                <a:latin typeface="+mn-lt"/>
                <a:ea typeface="+mn-ea"/>
                <a:cs typeface="+mn-cs"/>
                <a:hlinkClick r:id="rId3"/>
              </a:rPr>
              <a:t>Matt Alaniz</a:t>
            </a:r>
            <a:r>
              <a:rPr lang="en-GB" sz="1200" b="0" i="0" kern="1200">
                <a:solidFill>
                  <a:schemeClr val="tx1"/>
                </a:solidFill>
                <a:effectLst/>
                <a:latin typeface="+mn-lt"/>
                <a:ea typeface="+mn-ea"/>
                <a:cs typeface="+mn-cs"/>
              </a:rPr>
              <a:t> on </a:t>
            </a:r>
            <a:r>
              <a:rPr lang="en-GB" sz="1200" b="0" i="0" kern="1200" err="1">
                <a:solidFill>
                  <a:schemeClr val="tx1"/>
                </a:solidFill>
                <a:effectLst/>
                <a:latin typeface="+mn-lt"/>
                <a:ea typeface="+mn-ea"/>
                <a:cs typeface="+mn-cs"/>
                <a:hlinkClick r:id="rId4"/>
              </a:rPr>
              <a:t>Unsplash</a:t>
            </a:r>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18</a:t>
            </a:fld>
            <a:endParaRPr lang="en-GB"/>
          </a:p>
        </p:txBody>
      </p:sp>
    </p:spTree>
    <p:extLst>
      <p:ext uri="{BB962C8B-B14F-4D97-AF65-F5344CB8AC3E}">
        <p14:creationId xmlns:p14="http://schemas.microsoft.com/office/powerpoint/2010/main" val="393623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new agreement seeks to bridge gaps in the current governance arrangements. </a:t>
            </a:r>
          </a:p>
          <a:p>
            <a:endParaRPr lang="en-GB"/>
          </a:p>
          <a:p>
            <a:r>
              <a:rPr lang="en-GB"/>
              <a:t>It is an </a:t>
            </a:r>
            <a:r>
              <a:rPr lang="en-GB" b="1"/>
              <a:t>implementing agreement under the umbrella of UNCLOS</a:t>
            </a:r>
            <a:r>
              <a:rPr lang="en-GB"/>
              <a:t>, providing a legally binding framework for the purposes of the conservation and sustainable use of BBNJ. It is likely to include modern conservation principles such as, precautionary approach, ecosystem-based management / ecosystem approach and participatory and science-based approaches. </a:t>
            </a:r>
          </a:p>
          <a:p>
            <a:endParaRPr lang="en-GB"/>
          </a:p>
          <a:p>
            <a:r>
              <a:rPr lang="en-GB"/>
              <a:t>Common platform for organisations and states to work towards shared biodiversity goals for ABNJ . </a:t>
            </a:r>
          </a:p>
          <a:p>
            <a:endParaRPr lang="en-GB"/>
          </a:p>
          <a:p>
            <a:r>
              <a:rPr lang="en-GB"/>
              <a:t>Encourage cooperation to progress towards shared goals, via consultations, info exchange, joint monitoring and enforcement, joint, regionally-based action plans/strategies.</a:t>
            </a:r>
          </a:p>
          <a:p>
            <a:endParaRPr lang="en-GB"/>
          </a:p>
          <a:p>
            <a:r>
              <a:rPr lang="en-GB"/>
              <a:t>The agreement seeks to compliment the existing sectoral regulatory frameworks. A key aspect of this is to “not undermine” any of the existing work that goes on in ABNJ under UNCLOS. Whilst a definition of “not undermine” has not yet been agreed, broadly speaking this means that the new agreement aims to recognise the existing sectoral processes in place to support environmental conservation and sustainable use in ABNJ, including in relation to EIAs, ABMTs, cooperation and scientific research. For instance, the IMO will still be responsible for shipping, and can implement environmental measures as before, however the BBNJ agreement may provide a mechanism which promotes transparency and aids the implementation of environmental measures in areas where multiple sectors operate. </a:t>
            </a:r>
          </a:p>
          <a:p>
            <a:endParaRPr lang="en-GB"/>
          </a:p>
          <a:p>
            <a:r>
              <a:rPr lang="en-GB"/>
              <a:t>It is </a:t>
            </a:r>
            <a:r>
              <a:rPr lang="en-GB" b="1"/>
              <a:t>structured around 4 core elements known as the ‘package deal</a:t>
            </a:r>
            <a:r>
              <a:rPr lang="en-GB"/>
              <a:t>’: Marine Genetic Resources and issues on benefit sharing, Area-based Management Tools, including MPAs, Environmental Impact Assessments, and Capacity building and technology transfer. Cross cutting issues, such as cooperation and coordination are also key elements of the agreement.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Reference: </a:t>
            </a:r>
            <a:r>
              <a:rPr lang="en-GB" sz="1200" kern="1200">
                <a:solidFill>
                  <a:schemeClr val="tx1"/>
                </a:solidFill>
                <a:effectLst/>
                <a:latin typeface="+mn-lt"/>
                <a:ea typeface="+mn-ea"/>
                <a:cs typeface="+mn-cs"/>
              </a:rPr>
              <a:t>https://brill.com/view/journals/ocyo/33/1/article-p1_1.xml?language=en</a:t>
            </a:r>
          </a:p>
          <a:p>
            <a:endParaRPr lang="en-GB"/>
          </a:p>
          <a:p>
            <a:endParaRPr lang="en-GB"/>
          </a:p>
          <a:p>
            <a:r>
              <a:rPr lang="en-GB"/>
              <a:t>Image: </a:t>
            </a:r>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expl7477, </a:t>
            </a:r>
            <a:r>
              <a:rPr lang="en-GB" sz="1200" b="0" i="0" kern="1200">
                <a:solidFill>
                  <a:schemeClr val="tx1"/>
                </a:solidFill>
                <a:effectLst/>
                <a:latin typeface="+mn-lt"/>
                <a:ea typeface="+mn-ea"/>
                <a:cs typeface="+mn-cs"/>
              </a:rPr>
              <a:t>A stalked octocoral. An example of the amazing creatures found in the Gulf of Mexico.</a:t>
            </a:r>
          </a:p>
          <a:p>
            <a:r>
              <a:rPr lang="en-GB" sz="1200" b="0" i="0" kern="1200">
                <a:solidFill>
                  <a:schemeClr val="tx1"/>
                </a:solidFill>
                <a:effectLst/>
                <a:latin typeface="+mn-lt"/>
                <a:ea typeface="+mn-ea"/>
                <a:cs typeface="+mn-cs"/>
              </a:rPr>
              <a:t>Image ID: expl7477, Voyage To Inner Space - Exploring the Seas With NOAA Collect Location: Gulf of Mexico, North</a:t>
            </a:r>
          </a:p>
          <a:p>
            <a:r>
              <a:rPr lang="en-GB" sz="1200" b="0" i="0" kern="1200">
                <a:solidFill>
                  <a:schemeClr val="tx1"/>
                </a:solidFill>
                <a:effectLst/>
                <a:latin typeface="+mn-lt"/>
                <a:ea typeface="+mn-ea"/>
                <a:cs typeface="+mn-cs"/>
              </a:rPr>
              <a:t>Credit: NOAA </a:t>
            </a:r>
            <a:r>
              <a:rPr lang="en-GB" sz="1200" b="0" i="0" kern="1200" err="1">
                <a:solidFill>
                  <a:schemeClr val="tx1"/>
                </a:solidFill>
                <a:effectLst/>
                <a:latin typeface="+mn-lt"/>
                <a:ea typeface="+mn-ea"/>
                <a:cs typeface="+mn-cs"/>
              </a:rPr>
              <a:t>Okeanos</a:t>
            </a:r>
            <a:r>
              <a:rPr lang="en-GB" sz="1200" b="0" i="0" kern="1200">
                <a:solidFill>
                  <a:schemeClr val="tx1"/>
                </a:solidFill>
                <a:effectLst/>
                <a:latin typeface="+mn-lt"/>
                <a:ea typeface="+mn-ea"/>
                <a:cs typeface="+mn-cs"/>
              </a:rPr>
              <a:t> Explorer Program, Gulf of Mexico 2012 Expedition https://www.flickr.com/photos/noaaphotolib/9617949452/in/album-72157635344658741/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19</a:t>
            </a:fld>
            <a:endParaRPr lang="en-GB"/>
          </a:p>
        </p:txBody>
      </p:sp>
    </p:spTree>
    <p:extLst>
      <p:ext uri="{BB962C8B-B14F-4D97-AF65-F5344CB8AC3E}">
        <p14:creationId xmlns:p14="http://schemas.microsoft.com/office/powerpoint/2010/main" val="393658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a:solidFill>
                  <a:schemeClr val="tx1"/>
                </a:solidFill>
                <a:effectLst/>
                <a:latin typeface="+mn-lt"/>
                <a:ea typeface="+mn-ea"/>
                <a:cs typeface="+mn-cs"/>
              </a:rPr>
              <a:t>I think that many of you have attended one of these sessions before, but for anyone who hasn’t, this is part of the Horizon Scan webinar series that UNEP-WCMC run for Partners. </a:t>
            </a:r>
          </a:p>
          <a:p>
            <a:pPr marL="171450" indent="-171450">
              <a:buFont typeface="Arial" panose="020B0604020202020204" pitchFamily="34" charset="0"/>
              <a:buChar char="•"/>
            </a:pPr>
            <a:r>
              <a:rPr lang="en-GB" sz="1200" kern="1200">
                <a:solidFill>
                  <a:schemeClr val="tx1"/>
                </a:solidFill>
                <a:effectLst/>
                <a:latin typeface="+mn-lt"/>
                <a:ea typeface="+mn-ea"/>
                <a:cs typeface="+mn-cs"/>
              </a:rPr>
              <a:t>There are four webinars each year, focusing on new and emerging topics and trends in biodiversity including new tools, updates to guidance, policy developments and upcoming initiatives.</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420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a:solidFill>
                  <a:schemeClr val="tx1"/>
                </a:solidFill>
                <a:effectLst/>
                <a:latin typeface="+mn-lt"/>
                <a:ea typeface="+mn-ea"/>
                <a:cs typeface="+mn-cs"/>
              </a:rPr>
              <a:t>Here you can see that the process has been going on for a long time. This new agreement represents one of the most significant steps for biodiversity conservation and sustainable use in the last 50 years due to the huge area covered by and volume of ABNJ.</a:t>
            </a:r>
          </a:p>
          <a:p>
            <a:pPr rtl="0" fontAlgn="base"/>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Preparatory committee meetings </a:t>
            </a:r>
            <a:r>
              <a:rPr lang="en-US" sz="1200" b="0" i="0" u="none" strike="noStrike" kern="1200">
                <a:solidFill>
                  <a:schemeClr val="tx1"/>
                </a:solidFill>
                <a:effectLst/>
                <a:latin typeface="+mn-lt"/>
                <a:ea typeface="+mn-ea"/>
                <a:cs typeface="+mn-cs"/>
              </a:rPr>
              <a:t>discussed and produced elements of a draft text </a:t>
            </a:r>
            <a:r>
              <a:rPr lang="en-US" sz="1200" b="0" i="0" kern="1200">
                <a:solidFill>
                  <a:schemeClr val="tx1"/>
                </a:solidFill>
                <a:effectLst/>
                <a:latin typeface="+mn-lt"/>
                <a:ea typeface="+mn-ea"/>
                <a:cs typeface="+mn-cs"/>
              </a:rPr>
              <a:t>​in line with the ‘Package deal’. At the end of </a:t>
            </a:r>
            <a:r>
              <a:rPr lang="en-US" sz="1200" b="0" i="0" kern="1200" err="1">
                <a:solidFill>
                  <a:schemeClr val="tx1"/>
                </a:solidFill>
                <a:effectLst/>
                <a:latin typeface="+mn-lt"/>
                <a:ea typeface="+mn-ea"/>
                <a:cs typeface="+mn-cs"/>
              </a:rPr>
              <a:t>PrepCom</a:t>
            </a:r>
            <a:r>
              <a:rPr lang="en-US" sz="1200" b="0" i="0" kern="1200">
                <a:solidFill>
                  <a:schemeClr val="tx1"/>
                </a:solidFill>
                <a:effectLst/>
                <a:latin typeface="+mn-lt"/>
                <a:ea typeface="+mn-ea"/>
                <a:cs typeface="+mn-cs"/>
              </a:rPr>
              <a:t> 4, the committee made a recommendation to the UN </a:t>
            </a:r>
            <a:r>
              <a:rPr lang="en-US" sz="1200" b="0" i="0" u="none" strike="noStrike" kern="1200">
                <a:solidFill>
                  <a:schemeClr val="tx1"/>
                </a:solidFill>
                <a:effectLst/>
                <a:latin typeface="+mn-lt"/>
                <a:ea typeface="+mn-ea"/>
                <a:cs typeface="+mn-cs"/>
              </a:rPr>
              <a:t>General Assembly </a:t>
            </a: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UN General Assembly 72nd Session</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Result:</a:t>
            </a:r>
            <a:r>
              <a:rPr lang="en-US" sz="1200" b="0" i="1" u="none" strike="noStrike" kern="1200">
                <a:solidFill>
                  <a:schemeClr val="tx1"/>
                </a:solidFill>
                <a:effectLst/>
                <a:latin typeface="+mn-lt"/>
                <a:ea typeface="+mn-ea"/>
                <a:cs typeface="+mn-cs"/>
              </a:rPr>
              <a:t> decided</a:t>
            </a:r>
            <a:r>
              <a:rPr lang="en-US" sz="1200" b="0" i="0" u="none" strike="noStrike" kern="1200">
                <a:solidFill>
                  <a:schemeClr val="tx1"/>
                </a:solidFill>
                <a:effectLst/>
                <a:latin typeface="+mn-lt"/>
                <a:ea typeface="+mn-ea"/>
                <a:cs typeface="+mn-cs"/>
              </a:rPr>
              <a:t> to convene an Intergovernmental Conference to elaborate the text of a legally binding instrument under UNCLOS on the conservation and sustainable use of BBNJ</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Key point here is that the process has been going on for a long time and care is being taken to ensure that any new agreement meets the existing and potential future needs of actors in ABNJ. The process will not be finished in 2022, it is likely to take several years before the treaty is ratified and implemented.</a:t>
            </a:r>
          </a:p>
          <a:p>
            <a:endParaRPr lang="en-GB"/>
          </a:p>
          <a:p>
            <a:r>
              <a:rPr lang="en-GB"/>
              <a:t>Possibly one of the most significant steps for biodiversity conservation and sustainable use in the last 50 years because of the huge area and volume of ABNJ – will plug a gap in the governance </a:t>
            </a:r>
            <a:r>
              <a:rPr lang="en-GB" err="1"/>
              <a:t>fw</a:t>
            </a:r>
            <a:r>
              <a:rPr lang="en-GB"/>
              <a:t>.</a:t>
            </a:r>
          </a:p>
        </p:txBody>
      </p:sp>
      <p:sp>
        <p:nvSpPr>
          <p:cNvPr id="4" name="Slide Number Placeholder 3"/>
          <p:cNvSpPr>
            <a:spLocks noGrp="1"/>
          </p:cNvSpPr>
          <p:nvPr>
            <p:ph type="sldNum" sz="quarter" idx="5"/>
          </p:nvPr>
        </p:nvSpPr>
        <p:spPr/>
        <p:txBody>
          <a:bodyPr/>
          <a:lstStyle/>
          <a:p>
            <a:fld id="{2C507DDD-51E6-407E-BFA6-7569AD8C1136}" type="slidenum">
              <a:rPr lang="en-GB" smtClean="0"/>
              <a:t>20</a:t>
            </a:fld>
            <a:endParaRPr lang="en-GB"/>
          </a:p>
        </p:txBody>
      </p:sp>
    </p:spTree>
    <p:extLst>
      <p:ext uri="{BB962C8B-B14F-4D97-AF65-F5344CB8AC3E}">
        <p14:creationId xmlns:p14="http://schemas.microsoft.com/office/powerpoint/2010/main" val="15071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E.g. </a:t>
            </a:r>
            <a:r>
              <a:rPr lang="en-GB" sz="1200" b="0" i="0" u="none" strike="noStrike" kern="1200" baseline="0">
                <a:solidFill>
                  <a:schemeClr val="tx1"/>
                </a:solidFill>
                <a:latin typeface="+mn-lt"/>
                <a:ea typeface="+mn-ea"/>
                <a:cs typeface="+mn-cs"/>
              </a:rPr>
              <a:t>delegations noted that “not undermining” should not mean preserving the </a:t>
            </a:r>
            <a:r>
              <a:rPr lang="en-GB" sz="1200" b="0" i="1" u="none" strike="noStrike" kern="1200" baseline="0">
                <a:solidFill>
                  <a:schemeClr val="tx1"/>
                </a:solidFill>
                <a:latin typeface="+mn-lt"/>
                <a:ea typeface="+mn-ea"/>
                <a:cs typeface="+mn-cs"/>
              </a:rPr>
              <a:t>status quo</a:t>
            </a:r>
          </a:p>
          <a:p>
            <a:endParaRPr lang="en-GB" sz="1200" b="0" i="1" u="none" strike="noStrike" kern="1200" baseline="0">
              <a:solidFill>
                <a:schemeClr val="tx1"/>
              </a:solidFill>
              <a:latin typeface="+mn-lt"/>
              <a:ea typeface="+mn-ea"/>
              <a:cs typeface="+mn-cs"/>
            </a:endParaRPr>
          </a:p>
          <a:p>
            <a:pPr lvl="1">
              <a:spcAft>
                <a:spcPts val="600"/>
              </a:spcAft>
            </a:pPr>
            <a:r>
              <a:rPr lang="en-GB" sz="1800">
                <a:latin typeface="Roboto Light" panose="02000000000000000000" pitchFamily="2" charset="0"/>
                <a:ea typeface="Roboto Light" panose="02000000000000000000" pitchFamily="2" charset="0"/>
              </a:rPr>
              <a:t>Definition of “not undermine”</a:t>
            </a:r>
          </a:p>
          <a:p>
            <a:pPr lvl="1">
              <a:spcAft>
                <a:spcPts val="600"/>
              </a:spcAft>
            </a:pPr>
            <a:r>
              <a:rPr lang="en-GB" sz="1800">
                <a:latin typeface="Roboto Light" panose="02000000000000000000" pitchFamily="2" charset="0"/>
                <a:ea typeface="Roboto Light" panose="02000000000000000000" pitchFamily="2" charset="0"/>
              </a:rPr>
              <a:t>Institutional arrangements</a:t>
            </a:r>
          </a:p>
          <a:p>
            <a:pPr lvl="1">
              <a:spcAft>
                <a:spcPts val="600"/>
              </a:spcAft>
            </a:pPr>
            <a:r>
              <a:rPr lang="en-GB" sz="1800">
                <a:latin typeface="Roboto Light" panose="02000000000000000000" pitchFamily="2" charset="0"/>
                <a:ea typeface="Roboto Light" panose="02000000000000000000" pitchFamily="2" charset="0"/>
              </a:rPr>
              <a:t>temporal scope</a:t>
            </a:r>
          </a:p>
          <a:p>
            <a:pPr lvl="1">
              <a:spcAft>
                <a:spcPts val="600"/>
              </a:spcAft>
            </a:pPr>
            <a:r>
              <a:rPr lang="en-GB" sz="1800">
                <a:latin typeface="Roboto Light" panose="02000000000000000000" pitchFamily="2" charset="0"/>
                <a:ea typeface="Roboto Light" panose="02000000000000000000" pitchFamily="2" charset="0"/>
              </a:rPr>
              <a:t>Cooperation and coordination</a:t>
            </a:r>
          </a:p>
          <a:p>
            <a:pPr lvl="1">
              <a:spcAft>
                <a:spcPts val="600"/>
              </a:spcAft>
            </a:pPr>
            <a:r>
              <a:rPr lang="en-GB" sz="1800">
                <a:latin typeface="Roboto Light" panose="02000000000000000000" pitchFamily="2" charset="0"/>
                <a:ea typeface="Roboto Light" panose="02000000000000000000" pitchFamily="2" charset="0"/>
              </a:rPr>
              <a:t>How to consider future uses of the ocean </a:t>
            </a:r>
          </a:p>
          <a:p>
            <a:pPr lvl="1">
              <a:spcAft>
                <a:spcPts val="600"/>
              </a:spcAft>
            </a:pPr>
            <a:r>
              <a:rPr lang="en-GB" sz="1800">
                <a:latin typeface="Roboto Light" panose="02000000000000000000" pitchFamily="2" charset="0"/>
                <a:ea typeface="Roboto Light" panose="02000000000000000000" pitchFamily="2" charset="0"/>
              </a:rPr>
              <a:t>List of activities requiring EIAs </a:t>
            </a:r>
          </a:p>
          <a:p>
            <a:pPr lvl="1">
              <a:spcAft>
                <a:spcPts val="600"/>
              </a:spcAft>
            </a:pPr>
            <a:r>
              <a:rPr lang="en-GB" sz="1800">
                <a:latin typeface="Roboto Light" panose="02000000000000000000" pitchFamily="2" charset="0"/>
                <a:ea typeface="Roboto Light" panose="02000000000000000000" pitchFamily="2" charset="0"/>
              </a:rPr>
              <a:t>How to balance environmental and socio-economic needs</a:t>
            </a:r>
            <a:endParaRPr lang="en-GB" sz="120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Roboto Light" panose="02000000000000000000" pitchFamily="2" charset="0"/>
                <a:ea typeface="Roboto Light" panose="02000000000000000000" pitchFamily="2" charset="0"/>
              </a:rPr>
              <a:t>Cooperation and coordination between organisations are needed for ABMTs and EIAs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expl0129 </a:t>
            </a:r>
            <a:r>
              <a:rPr lang="en-GB" sz="1200" b="0" i="0" kern="1200">
                <a:solidFill>
                  <a:schemeClr val="tx1"/>
                </a:solidFill>
                <a:effectLst/>
                <a:latin typeface="+mn-lt"/>
                <a:ea typeface="+mn-ea"/>
                <a:cs typeface="+mn-cs"/>
              </a:rPr>
              <a:t>NOAA Office of Ocean Exploration. Gulf of Alaska Seamount Expedition. Large bamboo coral with </a:t>
            </a:r>
            <a:r>
              <a:rPr lang="en-GB" sz="1200" b="0" i="0" kern="1200" err="1">
                <a:solidFill>
                  <a:schemeClr val="tx1"/>
                </a:solidFill>
                <a:effectLst/>
                <a:latin typeface="+mn-lt"/>
                <a:ea typeface="+mn-ea"/>
                <a:cs typeface="+mn-cs"/>
              </a:rPr>
              <a:t>galatheid</a:t>
            </a:r>
            <a:r>
              <a:rPr lang="en-GB" sz="1200" b="0" i="0" kern="1200">
                <a:solidFill>
                  <a:schemeClr val="tx1"/>
                </a:solidFill>
                <a:effectLst/>
                <a:latin typeface="+mn-lt"/>
                <a:ea typeface="+mn-ea"/>
                <a:cs typeface="+mn-cs"/>
              </a:rPr>
              <a:t> crabs and sweeper tentacles on Dickins Seamount at 800 meters. Pacific Ocean, Gulf of Alaska. 2004. </a:t>
            </a:r>
            <a:r>
              <a:rPr lang="en-GB" sz="1200" b="1" i="0" kern="1200">
                <a:solidFill>
                  <a:schemeClr val="tx1"/>
                </a:solidFill>
                <a:effectLst/>
                <a:latin typeface="+mn-lt"/>
                <a:ea typeface="+mn-ea"/>
                <a:cs typeface="+mn-cs"/>
              </a:rPr>
              <a:t>(CC BY 2.0)</a:t>
            </a:r>
          </a:p>
          <a:p>
            <a:endParaRPr lang="en-GB" sz="1200" b="1"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21</a:t>
            </a:fld>
            <a:endParaRPr lang="en-GB"/>
          </a:p>
        </p:txBody>
      </p:sp>
    </p:spTree>
    <p:extLst>
      <p:ext uri="{BB962C8B-B14F-4D97-AF65-F5344CB8AC3E}">
        <p14:creationId xmlns:p14="http://schemas.microsoft.com/office/powerpoint/2010/main" val="3550496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Progress towards sustainable operations of ocean industries and activities (e.g. shipping impacts from noise, light, pollution – supply chains) </a:t>
            </a:r>
          </a:p>
          <a:p>
            <a:pPr marL="171450" indent="-171450">
              <a:buFont typeface="Arial" panose="020B0604020202020204" pitchFamily="34" charset="0"/>
              <a:buChar char="•"/>
              <a:defRPr/>
            </a:pPr>
            <a:r>
              <a:rPr lang="en-GB"/>
              <a:t>The new agreement will likely raise awareness of the different types and extent of biodiversity in ABNJ and the threats that is faces. </a:t>
            </a:r>
          </a:p>
          <a:p>
            <a:pPr marL="171450" indent="-171450">
              <a:buFont typeface="Arial" panose="020B0604020202020204" pitchFamily="34" charset="0"/>
              <a:buChar char="•"/>
              <a:defRPr/>
            </a:pPr>
            <a:r>
              <a:rPr lang="en-GB"/>
              <a:t>Supporting ecosystem and species recovery </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Support international environment and sustainability targets (e.g. (SDGs, Post-2020 GBF)</a:t>
            </a:r>
            <a:endParaRPr lang="en-GB">
              <a:cs typeface="Calibri"/>
            </a:endParaRPr>
          </a:p>
          <a:p>
            <a:pPr marL="171450" indent="-171450">
              <a:buFont typeface="Arial" panose="020B0604020202020204" pitchFamily="34" charset="0"/>
              <a:buChar char="•"/>
            </a:pPr>
            <a:r>
              <a:rPr lang="en-GB"/>
              <a:t>Wider business and investment opportunities / partnerships and provide opportunities for strategy revision or strategic realignment. </a:t>
            </a:r>
            <a:endParaRPr lang="en-GB">
              <a:cs typeface="Calibri"/>
            </a:endParaRPr>
          </a:p>
          <a:p>
            <a:pPr marL="0" indent="0">
              <a:buFont typeface="Arial" panose="020B0604020202020204" pitchFamily="34" charset="0"/>
              <a:buNone/>
              <a:defRPr/>
            </a:pPr>
            <a:r>
              <a:rPr lang="en-GB"/>
              <a:t> </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r>
              <a:rPr lang="en-GB"/>
              <a:t>Image:  </a:t>
            </a:r>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1"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expl0718, </a:t>
            </a:r>
            <a:r>
              <a:rPr lang="en-GB" sz="1200" b="0" i="0" kern="1200">
                <a:solidFill>
                  <a:schemeClr val="tx1"/>
                </a:solidFill>
                <a:effectLst/>
                <a:latin typeface="+mn-lt"/>
                <a:ea typeface="+mn-ea"/>
                <a:cs typeface="+mn-cs"/>
              </a:rPr>
              <a:t>An octopus. Gulf of Mexico, West Bank, Flower Garden Banks NMS. Credit: NURC/UNCW and NOAA/FGBNMS. (CC-BY-2.0) https://www.flickr.com/photos/noaaphotolib/5083608801/in/album-72157638866849503/</a:t>
            </a:r>
            <a:r>
              <a:rPr lang="en-GB"/>
              <a:t> </a:t>
            </a:r>
            <a:endParaRPr lang="en-GB"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22</a:t>
            </a:fld>
            <a:endParaRPr lang="en-GB"/>
          </a:p>
        </p:txBody>
      </p:sp>
    </p:spTree>
    <p:extLst>
      <p:ext uri="{BB962C8B-B14F-4D97-AF65-F5344CB8AC3E}">
        <p14:creationId xmlns:p14="http://schemas.microsoft.com/office/powerpoint/2010/main" val="1441454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Photo by </a:t>
            </a:r>
            <a:r>
              <a:rPr lang="en-GB" sz="1200" b="0" i="0" kern="1200" err="1">
                <a:solidFill>
                  <a:schemeClr val="tx1"/>
                </a:solidFill>
                <a:effectLst/>
                <a:latin typeface="+mn-lt"/>
                <a:ea typeface="+mn-ea"/>
                <a:cs typeface="+mn-cs"/>
                <a:hlinkClick r:id="rId3"/>
              </a:rPr>
              <a:t>naomi</a:t>
            </a:r>
            <a:r>
              <a:rPr lang="en-GB" sz="1200" b="0" i="0" kern="1200">
                <a:solidFill>
                  <a:schemeClr val="tx1"/>
                </a:solidFill>
                <a:effectLst/>
                <a:latin typeface="+mn-lt"/>
                <a:ea typeface="+mn-ea"/>
                <a:cs typeface="+mn-cs"/>
                <a:hlinkClick r:id="rId3"/>
              </a:rPr>
              <a:t> </a:t>
            </a:r>
            <a:r>
              <a:rPr lang="en-GB" sz="1200" b="0" i="0" kern="1200" err="1">
                <a:solidFill>
                  <a:schemeClr val="tx1"/>
                </a:solidFill>
                <a:effectLst/>
                <a:latin typeface="+mn-lt"/>
                <a:ea typeface="+mn-ea"/>
                <a:cs typeface="+mn-cs"/>
                <a:hlinkClick r:id="rId3"/>
              </a:rPr>
              <a:t>tamar</a:t>
            </a:r>
            <a:r>
              <a:rPr lang="en-GB" sz="1200" b="0" i="0" kern="1200">
                <a:solidFill>
                  <a:schemeClr val="tx1"/>
                </a:solidFill>
                <a:effectLst/>
                <a:latin typeface="+mn-lt"/>
                <a:ea typeface="+mn-ea"/>
                <a:cs typeface="+mn-cs"/>
              </a:rPr>
              <a:t> on </a:t>
            </a:r>
            <a:r>
              <a:rPr lang="en-GB" sz="1200" b="0" i="0" kern="1200" err="1">
                <a:solidFill>
                  <a:schemeClr val="tx1"/>
                </a:solidFill>
                <a:effectLst/>
                <a:latin typeface="+mn-lt"/>
                <a:ea typeface="+mn-ea"/>
                <a:cs typeface="+mn-cs"/>
                <a:hlinkClick r:id="rId4"/>
              </a:rPr>
              <a:t>Unsplash</a:t>
            </a:r>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23</a:t>
            </a:fld>
            <a:endParaRPr lang="en-GB"/>
          </a:p>
        </p:txBody>
      </p:sp>
    </p:spTree>
    <p:extLst>
      <p:ext uri="{BB962C8B-B14F-4D97-AF65-F5344CB8AC3E}">
        <p14:creationId xmlns:p14="http://schemas.microsoft.com/office/powerpoint/2010/main" val="432969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a:t>The treaty text is still being negotiated so it is difficult to know exactly what the practical implications of the new agreement will be for ocean industries. However, based on the current themes of the discussion on certain elements, we can speculate what may change as a result. </a:t>
            </a:r>
          </a:p>
          <a:p>
            <a:endParaRPr lang="en-GB" b="0" u="none"/>
          </a:p>
          <a:p>
            <a:r>
              <a:rPr lang="en-GB" b="0" u="none"/>
              <a:t>The new agreement seeks to </a:t>
            </a:r>
            <a:r>
              <a:rPr lang="en-GB" b="1" u="none"/>
              <a:t>build on existing institutional frameworks </a:t>
            </a:r>
            <a:r>
              <a:rPr lang="en-GB" b="0" u="none"/>
              <a:t>and sectoral organisations that already exist and these mandates will not change. </a:t>
            </a:r>
          </a:p>
          <a:p>
            <a:endParaRPr lang="en-GB" b="0" u="none"/>
          </a:p>
          <a:p>
            <a:r>
              <a:rPr lang="en-GB" b="0" u="none"/>
              <a:t>For example the IMO will continue to govern states in the management of their shipping activities, however a new BBNJ agreement may affect the location of shipping measures such as shipping lanes or emission zones, based on the scientific evidence and decision-making processes established under the agreement. </a:t>
            </a:r>
          </a:p>
          <a:p>
            <a:endParaRPr lang="en-GB" b="0" u="none"/>
          </a:p>
          <a:p>
            <a:r>
              <a:rPr lang="en-GB" b="0" u="none"/>
              <a:t>Under the new agreement, there may be opportunities for increased data sharing and improved accessibility to existing data through the establishment of a clearinghouse mechanism. However, as noted previously, what this will look like is still under discussion. </a:t>
            </a:r>
          </a:p>
          <a:p>
            <a:endParaRPr lang="en-GB" b="0" u="none"/>
          </a:p>
          <a:p>
            <a:r>
              <a:rPr lang="en-GB"/>
              <a:t>The agreement could provide new mechanisms to encourage cooperation between sectors and regions, helping in the establishment of joint activities and information sharing, which could ultimately help ocean industries to streamline operations and maximise efficiencies. </a:t>
            </a:r>
          </a:p>
          <a:p>
            <a:endParaRPr lang="en-GB"/>
          </a:p>
          <a:p>
            <a:pPr marL="0" indent="0">
              <a:buFont typeface="Arial" panose="020B0604020202020204" pitchFamily="34" charset="0"/>
              <a:buNone/>
            </a:pPr>
            <a:endParaRPr lang="en-GB"/>
          </a:p>
          <a:p>
            <a:pPr marL="171450" indent="-171450">
              <a:buFont typeface="Arial" panose="020B0604020202020204" pitchFamily="34" charset="0"/>
              <a:buChar char="•"/>
            </a:pPr>
            <a:endParaRPr lang="en-GB" i="1"/>
          </a:p>
          <a:p>
            <a:r>
              <a:rPr lang="en-GB" sz="1200" b="1" i="1" u="none" strike="noStrike" kern="1200">
                <a:solidFill>
                  <a:schemeClr val="tx1"/>
                </a:solidFill>
                <a:effectLst/>
                <a:latin typeface="+mn-lt"/>
                <a:ea typeface="+mn-ea"/>
                <a:cs typeface="+mn-cs"/>
                <a:hlinkClick r:id="rId3" tooltip="Go to NOAA Photo Library's photostream"/>
              </a:rPr>
              <a:t>NOAA Photo Library</a:t>
            </a:r>
            <a:r>
              <a:rPr lang="en-GB" sz="1200" b="0" i="1" u="none" strike="noStrike" kern="1200">
                <a:solidFill>
                  <a:schemeClr val="tx1"/>
                </a:solidFill>
                <a:effectLst/>
                <a:latin typeface="+mn-lt"/>
                <a:ea typeface="+mn-ea"/>
                <a:cs typeface="+mn-cs"/>
              </a:rPr>
              <a:t> </a:t>
            </a:r>
            <a:r>
              <a:rPr lang="en-GB" sz="1200" b="1" i="1" kern="1200">
                <a:solidFill>
                  <a:schemeClr val="tx1"/>
                </a:solidFill>
                <a:effectLst/>
                <a:latin typeface="+mn-lt"/>
                <a:ea typeface="+mn-ea"/>
                <a:cs typeface="+mn-cs"/>
              </a:rPr>
              <a:t>anim1086 </a:t>
            </a:r>
            <a:r>
              <a:rPr lang="en-GB" sz="1200" b="0" i="1" kern="1200">
                <a:solidFill>
                  <a:schemeClr val="tx1"/>
                </a:solidFill>
                <a:effectLst/>
                <a:latin typeface="+mn-lt"/>
                <a:ea typeface="+mn-ea"/>
                <a:cs typeface="+mn-cs"/>
              </a:rPr>
              <a:t>Curious humpback whale inspecting diver.  Image ID: anim1086, NOAA's Ark - Animals Collection (CC-BY-2.0) https://www.flickr.com/photos/noaaphotolib/5187319717/in/album-72157624899593711/ </a:t>
            </a:r>
          </a:p>
          <a:p>
            <a:r>
              <a:rPr lang="en-GB" sz="1200" b="0" i="1" kern="1200">
                <a:solidFill>
                  <a:schemeClr val="tx1"/>
                </a:solidFill>
                <a:effectLst/>
                <a:latin typeface="+mn-lt"/>
                <a:ea typeface="+mn-ea"/>
                <a:cs typeface="+mn-cs"/>
              </a:rPr>
              <a:t> </a:t>
            </a:r>
          </a:p>
          <a:p>
            <a:r>
              <a:rPr lang="en-GB" sz="1200" b="0" i="1" kern="1200">
                <a:solidFill>
                  <a:schemeClr val="tx1"/>
                </a:solidFill>
                <a:effectLst/>
                <a:latin typeface="+mn-lt"/>
                <a:ea typeface="+mn-ea"/>
                <a:cs typeface="+mn-cs"/>
              </a:rPr>
              <a:t> </a:t>
            </a:r>
          </a:p>
          <a:p>
            <a:r>
              <a:rPr lang="en-GB" i="1"/>
              <a:t>Regional – obligations of agreement carried out entirely by existing sectoral and regional organisations. There would be no need for a decision-making body or scientific body to carry out the agreement – minimal institutional requirements. </a:t>
            </a:r>
          </a:p>
          <a:p>
            <a:r>
              <a:rPr lang="en-GB" i="1"/>
              <a:t>Global – creation of a new global body consisting (at least) a decision-making body, science/technical body and secretariat.</a:t>
            </a:r>
          </a:p>
          <a:p>
            <a:r>
              <a:rPr lang="en-GB" i="1"/>
              <a:t>Hybrid – aims to advance governance of BBNJ beyond the status quo, but fall short of global-level decision making. Would require a decision-making body, science and technical body and secretariat, however their precise functions have not been agreed</a:t>
            </a:r>
          </a:p>
          <a:p>
            <a:endParaRPr lang="en-GB" b="0" i="1" u="none"/>
          </a:p>
          <a:p>
            <a:endParaRPr lang="en-GB" b="1" i="1" u="sng"/>
          </a:p>
          <a:p>
            <a:pPr marL="171450" lvl="0" indent="-171450">
              <a:buFont typeface="Arial" panose="020B0604020202020204" pitchFamily="34" charset="0"/>
              <a:buChar char="•"/>
            </a:pPr>
            <a:r>
              <a:rPr lang="en-GB" b="1" i="1"/>
              <a:t>New, stricter requirements and controls by States over the activities conducted by companies under their control or jurisdiction </a:t>
            </a:r>
          </a:p>
          <a:p>
            <a:pPr marL="171450" lvl="0" indent="-171450">
              <a:buFont typeface="Arial" panose="020B0604020202020204" pitchFamily="34" charset="0"/>
              <a:buChar char="•"/>
            </a:pPr>
            <a:r>
              <a:rPr lang="en-GB" b="1" i="1"/>
              <a:t>New methods of declaration, authorisation and reporting of activities to authorities </a:t>
            </a:r>
          </a:p>
          <a:p>
            <a:pPr marL="171450" lvl="0" indent="-171450">
              <a:buFont typeface="Arial" panose="020B0604020202020204" pitchFamily="34" charset="0"/>
              <a:buChar char="•"/>
            </a:pPr>
            <a:r>
              <a:rPr lang="en-GB" b="1" i="1"/>
              <a:t>Greater cooperation and data sharing under a new agreement could help industries to streamline their operations and maximise efficiencies.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24</a:t>
            </a:fld>
            <a:endParaRPr lang="en-GB"/>
          </a:p>
        </p:txBody>
      </p:sp>
    </p:spTree>
    <p:extLst>
      <p:ext uri="{BB962C8B-B14F-4D97-AF65-F5344CB8AC3E}">
        <p14:creationId xmlns:p14="http://schemas.microsoft.com/office/powerpoint/2010/main" val="1432542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ABMTs  are spatially explicit measures that are used by organisations/authorities to respond to a particular issue and achieve a specific objective. There are many different types including specific tools that are used by individual sectors. </a:t>
            </a:r>
          </a:p>
          <a:p>
            <a:endParaRPr lang="en-GB" b="1" u="sng"/>
          </a:p>
          <a:p>
            <a:pPr marL="171450" indent="-171450">
              <a:buFont typeface="Arial" panose="020B0604020202020204" pitchFamily="34" charset="0"/>
              <a:buChar char="•"/>
            </a:pPr>
            <a:r>
              <a:rPr lang="en-GB" b="0" u="none"/>
              <a:t>The new agreement could lead to changes in the </a:t>
            </a:r>
            <a:r>
              <a:rPr lang="en-GB"/>
              <a:t>geographical areas in which some activities can occur. For instance, ABMTs may be implemented which result in procedures which need to be applied or certain activities are restricted.</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Ocean industries/sectors may have an increased role in contributing to consultations on new proposals for ABMTs, as they aim to include all relevant stakeholders.</a:t>
            </a:r>
            <a:r>
              <a:rPr lang="en-GB" sz="1200" kern="1200">
                <a:solidFill>
                  <a:schemeClr val="tx1"/>
                </a:solidFill>
                <a:effectLst/>
                <a:latin typeface="+mn-lt"/>
                <a:ea typeface="+mn-ea"/>
                <a:cs typeface="+mn-cs"/>
              </a:rPr>
              <a:t> Provides an opportunity to open dialogue and improve visibility of ocean industry and good industry practice</a:t>
            </a:r>
            <a:endParaRPr lang="en-GB"/>
          </a:p>
          <a:p>
            <a:pPr marL="171450" indent="-171450">
              <a:buFont typeface="Arial" panose="020B0604020202020204" pitchFamily="34" charset="0"/>
              <a:buChar char="•"/>
            </a:pPr>
            <a:endParaRPr lang="en-GB"/>
          </a:p>
          <a:p>
            <a:r>
              <a:rPr lang="en-GB" b="1" u="sng"/>
              <a:t>EIAs</a:t>
            </a:r>
          </a:p>
          <a:p>
            <a:pPr marL="171450" indent="-171450">
              <a:buFont typeface="Arial" panose="020B0604020202020204" pitchFamily="34" charset="0"/>
              <a:buChar char="•"/>
            </a:pPr>
            <a:r>
              <a:rPr lang="en-GB"/>
              <a:t>Broader suite of activities that would require/trigger an EIA </a:t>
            </a:r>
          </a:p>
          <a:p>
            <a:pPr marL="171450" indent="-171450">
              <a:buFont typeface="Arial" panose="020B0604020202020204" pitchFamily="34" charset="0"/>
              <a:buChar cha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a:solidFill>
                  <a:schemeClr val="tx1"/>
                </a:solidFill>
                <a:latin typeface="+mn-lt"/>
                <a:ea typeface="+mn-ea"/>
                <a:cs typeface="+mn-cs"/>
              </a:rPr>
              <a:t>May set out provisions to encourage the use of SEA. The potential benefits of which include: enhancing understanding of the main environmental issues in a particular region; identifying cumulative impacts at an early stage and informing the establishment of adequate thresholds for EIAs; </a:t>
            </a:r>
            <a:r>
              <a:rPr lang="en-GB"/>
              <a:t>*</a:t>
            </a:r>
            <a:r>
              <a:rPr lang="en-GB" sz="1200" b="0" i="0" u="none" strike="noStrike" kern="1200" baseline="0">
                <a:solidFill>
                  <a:schemeClr val="tx1"/>
                </a:solidFill>
                <a:latin typeface="+mn-lt"/>
                <a:ea typeface="+mn-ea"/>
                <a:cs typeface="+mn-cs"/>
              </a:rPr>
              <a:t>provision on SEAs would provide a link between EIAs and area-based management tools, *HOWEVER NO COMMON UNDERSTANDING OF WHAT SEA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indent="-171450">
              <a:buFont typeface="Arial" panose="020B0604020202020204" pitchFamily="34" charset="0"/>
              <a:buChar char="•"/>
            </a:pPr>
            <a:r>
              <a:rPr lang="en-GB"/>
              <a:t>The agreement may also help to encourage consistency in the use of EIAs across sectors and regions. .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r>
              <a:rPr lang="en-GB"/>
              <a:t>Image: </a:t>
            </a:r>
            <a:r>
              <a:rPr lang="en-GB" sz="1200" b="1" i="0" u="none" strike="noStrike" kern="1200">
                <a:solidFill>
                  <a:schemeClr val="tx1"/>
                </a:solidFill>
                <a:effectLst/>
                <a:latin typeface="+mn-lt"/>
                <a:ea typeface="+mn-ea"/>
                <a:cs typeface="+mn-cs"/>
                <a:hlinkClick r:id="rId3" tooltip="Go to Graham Cook's photostream"/>
              </a:rPr>
              <a:t>Graham Cook</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Waves, </a:t>
            </a:r>
            <a:r>
              <a:rPr lang="en-GB" sz="1200" b="0" i="0" kern="1200">
                <a:solidFill>
                  <a:schemeClr val="tx1"/>
                </a:solidFill>
                <a:effectLst/>
                <a:latin typeface="+mn-lt"/>
                <a:ea typeface="+mn-ea"/>
                <a:cs typeface="+mn-cs"/>
              </a:rPr>
              <a:t>Waves crashing (CC-BY-2.0) https://www.flickr.com/photos/grazza123/47710765242/in/photolist-2fG39hJ-aH9RuZ-a8933T-3JUjA-bWV52B-a8bXUC-69dw5K-cRiHF7-3JnCge-yWdw9-5Eb7Ry-7RdgCQ-2N5xWA-a897wp-xW4vP-5s9Cub-zZ2Dt-5gruQa-QSm4Ns-BJ6Wk-4s3pkL-ixveB-dLf2AE-7yztt-5gm3y7-edj6Xq-dL9xct-n1c97-6V1h5H-oFrHRs-69dvSD-5s9BHd-3JUm7-bnSmFE-b64C2v-5jpdrD-iw3nLQ-5AntgN-cYgDTj-bVCEN-9W1MSr-3PkQeh-5ohv7Z-dL9y2T-oqmWLV-MbJsn-bNmDk8-zrskC-3Hxni-4rYkZF </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25</a:t>
            </a:fld>
            <a:endParaRPr lang="en-GB"/>
          </a:p>
        </p:txBody>
      </p:sp>
    </p:spTree>
    <p:extLst>
      <p:ext uri="{BB962C8B-B14F-4D97-AF65-F5344CB8AC3E}">
        <p14:creationId xmlns:p14="http://schemas.microsoft.com/office/powerpoint/2010/main" val="3141587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kern="1200">
                <a:solidFill>
                  <a:schemeClr val="tx1"/>
                </a:solidFill>
                <a:effectLst/>
                <a:latin typeface="+mn-lt"/>
                <a:ea typeface="+mn-ea"/>
                <a:cs typeface="+mn-cs"/>
              </a:rPr>
              <a:t>So what are some things to consider in the present… </a:t>
            </a:r>
          </a:p>
          <a:p>
            <a:pPr>
              <a:defRPr/>
            </a:pPr>
            <a:endParaRPr lang="en-GB" sz="1200" b="0" i="0" kern="1200">
              <a:solidFill>
                <a:schemeClr val="tx1"/>
              </a:solidFill>
              <a:effectLst/>
              <a:latin typeface="+mn-lt"/>
              <a:ea typeface="+mn-ea"/>
              <a:cs typeface="+mn-cs"/>
            </a:endParaRPr>
          </a:p>
          <a:p>
            <a:pPr>
              <a:defRPr/>
            </a:pPr>
            <a:r>
              <a:rPr lang="en-GB" sz="1200" b="0" i="0" kern="1200">
                <a:solidFill>
                  <a:schemeClr val="tx1"/>
                </a:solidFill>
                <a:effectLst/>
                <a:latin typeface="+mn-lt"/>
                <a:ea typeface="+mn-ea"/>
                <a:cs typeface="+mn-cs"/>
              </a:rPr>
              <a:t>The new agreement </a:t>
            </a:r>
            <a:r>
              <a:rPr lang="en-GB"/>
              <a:t>may increase awareness and visibility of biodiversity in ABNJ. It could therefore be beneficial for ocean industries to be aware of what species and habitats may be affected by your operations and if there are any potential transboundary impacts. We recognise that many industries are not yet operating in ABNJ, however with evolving demands for resources and products, this could change in the near future.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a:defRPr/>
            </a:pPr>
            <a:r>
              <a:rPr lang="en-GB"/>
              <a:t>Consideration of any current or future risks associated with ocean industry activities, in particular relating to transboundary impacts or impacts on specific species, could be useful for ocean industries.</a:t>
            </a:r>
          </a:p>
          <a:p>
            <a:pPr>
              <a:defRPr/>
            </a:pPr>
            <a:endParaRPr lang="en-GB"/>
          </a:p>
          <a:p>
            <a:pPr>
              <a:defRPr/>
            </a:pPr>
            <a:r>
              <a:rPr lang="en-GB"/>
              <a:t>For example, consider if any activities may result in transboundary pollution issues. There may vertical transboundary considerations for example if any exploitation occurs on the extended continental shelf, the water column above it will still be in ABNJ.</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a:defRPr/>
            </a:pPr>
            <a:r>
              <a:rPr lang="en-GB"/>
              <a:t>It may also be beneficial to consider how ocean industry can increase v</a:t>
            </a:r>
            <a:r>
              <a:rPr lang="en-GB" sz="1200" b="0" i="0" kern="1200">
                <a:solidFill>
                  <a:schemeClr val="tx1"/>
                </a:solidFill>
                <a:effectLst/>
                <a:latin typeface="+mn-lt"/>
                <a:ea typeface="+mn-ea"/>
                <a:cs typeface="+mn-cs"/>
              </a:rPr>
              <a:t>isibility of their activities and considering how good practice in national jurisdiction can be adapted for use in ABNJ. </a:t>
            </a:r>
            <a:endParaRPr lang="en-GB" b="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Image: </a:t>
            </a:r>
            <a:r>
              <a:rPr lang="en-GB" sz="1200" b="1" i="0" u="none" strike="noStrike" kern="1200">
                <a:solidFill>
                  <a:schemeClr val="tx1"/>
                </a:solidFill>
                <a:effectLst/>
                <a:latin typeface="+mn-lt"/>
                <a:ea typeface="+mn-ea"/>
                <a:cs typeface="+mn-cs"/>
                <a:hlinkClick r:id="rId3" tooltip="Go to NOAA's National Ocean Service's photostream"/>
              </a:rPr>
              <a:t>NOAA's National Ocean Service</a:t>
            </a:r>
            <a:r>
              <a:rPr lang="en-GB" sz="1200" b="1" i="0" u="none" strike="noStrike"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Flower Garden Manta Ray. Dec 20 2012. (Original source: </a:t>
            </a:r>
            <a:r>
              <a:rPr lang="en-GB" sz="1200" b="0" i="0" u="none" strike="noStrike" kern="1200">
                <a:solidFill>
                  <a:schemeClr val="tx1"/>
                </a:solidFill>
                <a:effectLst/>
                <a:latin typeface="+mn-lt"/>
                <a:ea typeface="+mn-ea"/>
                <a:cs typeface="+mn-cs"/>
                <a:hlinkClick r:id="rId4"/>
              </a:rPr>
              <a:t>National Ocean Service Image Gallery</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(CC BY 2.0)</a:t>
            </a:r>
            <a:endParaRPr lang="en-GB" sz="1200" b="1"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26</a:t>
            </a:fld>
            <a:endParaRPr lang="en-GB"/>
          </a:p>
        </p:txBody>
      </p:sp>
    </p:spTree>
    <p:extLst>
      <p:ext uri="{BB962C8B-B14F-4D97-AF65-F5344CB8AC3E}">
        <p14:creationId xmlns:p14="http://schemas.microsoft.com/office/powerpoint/2010/main" val="3166551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What are the ways that you can engage with the ongoing BBNJ discussions. </a:t>
            </a:r>
          </a:p>
          <a:p>
            <a:endParaRPr lang="en-GB"/>
          </a:p>
          <a:p>
            <a:r>
              <a:rPr lang="en-GB"/>
              <a:t>Negotiations are only open to states representatives, however IGOs and NGOs can provide supporting information and evidence to inform state discussions, for example on connectivity or ABMTs. </a:t>
            </a:r>
          </a:p>
          <a:p>
            <a:endParaRPr lang="en-GB"/>
          </a:p>
          <a:p>
            <a:r>
              <a:rPr lang="en-GB"/>
              <a:t>Further engagement with national ministries who set the regulatory framework under which Proteus Partners can operate.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BBNJ agreement process has the difficult task of addressing the needs of all sectors and states, whilst providing enough consistency in its regulations and implementation. To assist in this, ocean industries could</a:t>
            </a:r>
            <a:r>
              <a:rPr lang="en-GB" sz="1200" b="0" i="0" kern="1200">
                <a:solidFill>
                  <a:schemeClr val="tx1"/>
                </a:solidFill>
                <a:effectLst/>
                <a:latin typeface="+mn-lt"/>
                <a:ea typeface="+mn-ea"/>
                <a:cs typeface="+mn-cs"/>
              </a:rPr>
              <a:t> encourage wider coordination across different industries to develop common approaches or levels of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One way to do this, could be to consider participation in marine events, or working in partnership with IGOs or NGOs to raise awareness, identify risks and opportunities or create information materials or partnerships.</a:t>
            </a:r>
            <a:r>
              <a:rPr lang="en-GB"/>
              <a:t> </a:t>
            </a:r>
            <a:endParaRPr lang="en-GB" sz="1200" b="0" i="0" kern="1200">
              <a:solidFill>
                <a:schemeClr val="tx1"/>
              </a:solidFill>
              <a:effectLst/>
              <a:latin typeface="+mn-lt"/>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Finally, industries could consider the work of, or becoming a member of, the World Ocean Council (WOC). The WOC is a </a:t>
            </a:r>
            <a:r>
              <a:rPr lang="en-GB" b="1"/>
              <a:t>cross-sector global network of over 35,000 ocean industry and media stakeholders </a:t>
            </a:r>
            <a:r>
              <a:rPr lang="en-GB"/>
              <a:t>committed to “Corporate Ocean Responsibility”. As part of this, the WOC has established a </a:t>
            </a:r>
            <a:r>
              <a:rPr lang="en-GB" sz="1200" b="1" i="0" kern="1200">
                <a:solidFill>
                  <a:schemeClr val="tx1"/>
                </a:solidFill>
                <a:effectLst/>
                <a:latin typeface="+mn-lt"/>
                <a:ea typeface="+mn-ea"/>
                <a:cs typeface="+mn-cs"/>
              </a:rPr>
              <a:t>WOC BBNJ Business Coalition</a:t>
            </a:r>
            <a:r>
              <a:rPr lang="en-GB" sz="1200" b="0" i="0" kern="1200">
                <a:solidFill>
                  <a:schemeClr val="tx1"/>
                </a:solidFill>
                <a:effectLst/>
                <a:latin typeface="+mn-lt"/>
                <a:ea typeface="+mn-ea"/>
                <a:cs typeface="+mn-cs"/>
              </a:rPr>
              <a:t> of key ocean industry organizations and companies that are collaborating to systematically and strategically engage in the BBNJ process.</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conclusion, it is important to recognise that whilst there may seem to be relatively limited opportunities to engage in the BBNJ process, it is important that industry voices are heard. As I said, the text of the agreement is still being negotiated and there remain opportunities to provide input on how to balance environmental and socio economic needs to ensure that the agreement is effective into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Engaging in the BBNJ process and representing ocean industry may help to increase consideration of the need to avoid </a:t>
            </a:r>
            <a:r>
              <a:rPr lang="en-GB" sz="1200" kern="1200">
                <a:solidFill>
                  <a:schemeClr val="tx1"/>
                </a:solidFill>
                <a:effectLst/>
                <a:latin typeface="+mn-lt"/>
                <a:ea typeface="+mn-ea"/>
                <a:cs typeface="+mn-cs"/>
              </a:rPr>
              <a:t>undue impacts on industry where the activities represent low or negligible risks and help to ensure that the agreement balances environmental and socio-economic needs. </a:t>
            </a:r>
          </a:p>
          <a:p>
            <a:r>
              <a:rPr lang="en-GB"/>
              <a:t> </a:t>
            </a:r>
          </a:p>
          <a:p>
            <a:endParaRPr lang="en-GB" i="1"/>
          </a:p>
          <a:p>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expl5447, </a:t>
            </a:r>
            <a:r>
              <a:rPr lang="en-GB" sz="1200" b="0" i="0" kern="1200">
                <a:solidFill>
                  <a:schemeClr val="tx1"/>
                </a:solidFill>
                <a:effectLst/>
                <a:latin typeface="+mn-lt"/>
                <a:ea typeface="+mn-ea"/>
                <a:cs typeface="+mn-cs"/>
              </a:rPr>
              <a:t>Red sea lily stalked crinoid. Note the hydroids colonizing the stalk.  </a:t>
            </a:r>
          </a:p>
          <a:p>
            <a:r>
              <a:rPr lang="en-GB" sz="1200" b="0" i="0" kern="1200">
                <a:solidFill>
                  <a:schemeClr val="tx1"/>
                </a:solidFill>
                <a:effectLst/>
                <a:latin typeface="+mn-lt"/>
                <a:ea typeface="+mn-ea"/>
                <a:cs typeface="+mn-cs"/>
              </a:rPr>
              <a:t>Image ID: expl5447, Voyage To Inner Space - Exploring the Seas With NOAA Collect, Photo Date: 2010 July 26 Credit: NOAA </a:t>
            </a:r>
            <a:r>
              <a:rPr lang="en-GB" sz="1200" b="0" i="0" kern="1200" err="1">
                <a:solidFill>
                  <a:schemeClr val="tx1"/>
                </a:solidFill>
                <a:effectLst/>
                <a:latin typeface="+mn-lt"/>
                <a:ea typeface="+mn-ea"/>
                <a:cs typeface="+mn-cs"/>
              </a:rPr>
              <a:t>Okeanos</a:t>
            </a:r>
            <a:r>
              <a:rPr lang="en-GB" sz="1200" b="0" i="0" kern="1200">
                <a:solidFill>
                  <a:schemeClr val="tx1"/>
                </a:solidFill>
                <a:effectLst/>
                <a:latin typeface="+mn-lt"/>
                <a:ea typeface="+mn-ea"/>
                <a:cs typeface="+mn-cs"/>
              </a:rPr>
              <a:t> Explorer Program, INDEX-SATAL 2010</a:t>
            </a:r>
          </a:p>
          <a:p>
            <a:r>
              <a:rPr lang="en-GB"/>
              <a:t>https://www.flickr.com/photos/noaaphotolib/9720863894/in/album-72157635438729212/ </a:t>
            </a:r>
          </a:p>
        </p:txBody>
      </p:sp>
      <p:sp>
        <p:nvSpPr>
          <p:cNvPr id="4" name="Slide Number Placeholder 3"/>
          <p:cNvSpPr>
            <a:spLocks noGrp="1"/>
          </p:cNvSpPr>
          <p:nvPr>
            <p:ph type="sldNum" sz="quarter" idx="5"/>
          </p:nvPr>
        </p:nvSpPr>
        <p:spPr/>
        <p:txBody>
          <a:bodyPr/>
          <a:lstStyle/>
          <a:p>
            <a:fld id="{2C507DDD-51E6-407E-BFA6-7569AD8C1136}" type="slidenum">
              <a:rPr lang="en-GB" smtClean="0"/>
              <a:t>27</a:t>
            </a:fld>
            <a:endParaRPr lang="en-GB"/>
          </a:p>
        </p:txBody>
      </p:sp>
    </p:spTree>
    <p:extLst>
      <p:ext uri="{BB962C8B-B14F-4D97-AF65-F5344CB8AC3E}">
        <p14:creationId xmlns:p14="http://schemas.microsoft.com/office/powerpoint/2010/main" val="283545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GB" sz="1200" kern="1200">
                <a:solidFill>
                  <a:schemeClr val="tx1"/>
                </a:solidFill>
                <a:effectLst/>
                <a:latin typeface="+mn-lt"/>
                <a:ea typeface="+mn-ea"/>
                <a:cs typeface="+mn-cs"/>
              </a:rPr>
              <a:t>Have you considered BBNJs within your business operations?</a:t>
            </a:r>
          </a:p>
          <a:p>
            <a:pPr lvl="2"/>
            <a:r>
              <a:rPr lang="en-GB" sz="1200" kern="1200">
                <a:solidFill>
                  <a:schemeClr val="tx1"/>
                </a:solidFill>
                <a:effectLst/>
                <a:latin typeface="+mn-lt"/>
                <a:ea typeface="+mn-ea"/>
                <a:cs typeface="+mn-cs"/>
              </a:rPr>
              <a:t>How will the BBNJ link to the IMO/affect shipping? </a:t>
            </a:r>
          </a:p>
          <a:p>
            <a:pPr lvl="2"/>
            <a:r>
              <a:rPr lang="en-GB" sz="1200" kern="1200">
                <a:solidFill>
                  <a:schemeClr val="tx1"/>
                </a:solidFill>
                <a:effectLst/>
                <a:latin typeface="+mn-lt"/>
                <a:ea typeface="+mn-ea"/>
                <a:cs typeface="+mn-cs"/>
              </a:rPr>
              <a:t>Question to ask partner: are any of you keeping up-to-date with the current BBNJ process or been involved in any of the discussions/events so far?</a:t>
            </a:r>
          </a:p>
          <a:p>
            <a:endParaRPr lang="en-GB" sz="1200" b="1" i="0" u="none" strike="noStrike" kern="1200">
              <a:solidFill>
                <a:schemeClr val="tx1"/>
              </a:solidFill>
              <a:effectLst/>
              <a:latin typeface="+mn-lt"/>
              <a:ea typeface="+mn-ea"/>
              <a:cs typeface="+mn-cs"/>
              <a:hlinkClick r:id="rId3" tooltip="Go to NOAA Photo Library's photostream"/>
            </a:endParaRPr>
          </a:p>
          <a:p>
            <a:endParaRPr lang="en-GB" sz="1200" b="1" i="0" u="none" strike="noStrike" kern="1200">
              <a:solidFill>
                <a:schemeClr val="tx1"/>
              </a:solidFill>
              <a:effectLst/>
              <a:latin typeface="+mn-lt"/>
              <a:ea typeface="+mn-ea"/>
              <a:cs typeface="+mn-cs"/>
              <a:hlinkClick r:id="rId3" tooltip="Go to NOAA Photo Library's photostream"/>
            </a:endParaRPr>
          </a:p>
          <a:p>
            <a:endParaRPr lang="en-GB" sz="1200" b="1" i="0" u="none" strike="noStrike" kern="1200">
              <a:solidFill>
                <a:schemeClr val="tx1"/>
              </a:solidFill>
              <a:effectLst/>
              <a:latin typeface="+mn-lt"/>
              <a:ea typeface="+mn-ea"/>
              <a:cs typeface="+mn-cs"/>
              <a:hlinkClick r:id="rId3" tooltip="Go to NOAA Photo Library's photostream"/>
            </a:endParaRPr>
          </a:p>
          <a:p>
            <a:endParaRPr lang="en-GB" sz="1200" b="1" i="0" u="none" strike="noStrike" kern="1200">
              <a:solidFill>
                <a:schemeClr val="tx1"/>
              </a:solidFill>
              <a:effectLst/>
              <a:latin typeface="+mn-lt"/>
              <a:ea typeface="+mn-ea"/>
              <a:cs typeface="+mn-cs"/>
              <a:hlinkClick r:id="rId3" tooltip="Go to NOAA Photo Library's photostream"/>
            </a:endParaRPr>
          </a:p>
          <a:p>
            <a:endParaRPr lang="en-GB" sz="1200" b="1" i="0" u="none" strike="noStrike" kern="1200">
              <a:solidFill>
                <a:schemeClr val="tx1"/>
              </a:solidFill>
              <a:effectLst/>
              <a:latin typeface="+mn-lt"/>
              <a:ea typeface="+mn-ea"/>
              <a:cs typeface="+mn-cs"/>
              <a:hlinkClick r:id="rId3" tooltip="Go to NOAA Photo Library's photostream"/>
            </a:endParaRPr>
          </a:p>
          <a:p>
            <a:r>
              <a:rPr lang="en-GB" sz="1200" b="1" i="0" u="none" strike="noStrike" kern="1200">
                <a:solidFill>
                  <a:schemeClr val="tx1"/>
                </a:solidFill>
                <a:effectLst/>
                <a:latin typeface="+mn-lt"/>
                <a:ea typeface="+mn-ea"/>
                <a:cs typeface="+mn-cs"/>
                <a:hlinkClick r:id="rId3" tooltip="Go to NOAA Photo Library's photostream"/>
              </a:rPr>
              <a:t>NOAA Photo Library</a:t>
            </a:r>
            <a:r>
              <a:rPr lang="en-GB" sz="1200" b="0"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anim0694, </a:t>
            </a:r>
            <a:r>
              <a:rPr lang="en-GB" sz="1200" b="0" i="0" kern="1200">
                <a:solidFill>
                  <a:schemeClr val="tx1"/>
                </a:solidFill>
                <a:effectLst/>
                <a:latin typeface="+mn-lt"/>
                <a:ea typeface="+mn-ea"/>
                <a:cs typeface="+mn-cs"/>
              </a:rPr>
              <a:t>Black-browed albatross. Southern Ocean, Drake's Passage area. 2008 Austral summer. Photographer: Lieutenant Elizabeth Crapo, NOAA Corps. (CC-BY-2.0) https://www.flickr.com/photos/noaaphotolib/5019903765/in/album-72157670392720525/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28</a:t>
            </a:fld>
            <a:endParaRPr lang="en-GB"/>
          </a:p>
        </p:txBody>
      </p:sp>
    </p:spTree>
    <p:extLst>
      <p:ext uri="{BB962C8B-B14F-4D97-AF65-F5344CB8AC3E}">
        <p14:creationId xmlns:p14="http://schemas.microsoft.com/office/powerpoint/2010/main" val="1108157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29</a:t>
            </a:fld>
            <a:endParaRPr lang="en-GB"/>
          </a:p>
        </p:txBody>
      </p:sp>
    </p:spTree>
    <p:extLst>
      <p:ext uri="{BB962C8B-B14F-4D97-AF65-F5344CB8AC3E}">
        <p14:creationId xmlns:p14="http://schemas.microsoft.com/office/powerpoint/2010/main" val="62421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a:solidFill>
                  <a:schemeClr val="tx1"/>
                </a:solidFill>
                <a:effectLst/>
                <a:latin typeface="+mn-lt"/>
                <a:ea typeface="+mn-ea"/>
                <a:cs typeface="+mn-cs"/>
              </a:rPr>
              <a:t>We run each webinar twice to try and maximise the number of partners who are able to attend, accounting for different time zones – this is the first session of the day. </a:t>
            </a:r>
          </a:p>
          <a:p>
            <a:pPr marL="171450" indent="-171450">
              <a:buFont typeface="Arial" panose="020B0604020202020204" pitchFamily="34" charset="0"/>
              <a:buChar char="•"/>
            </a:pPr>
            <a:r>
              <a:rPr lang="en-GB" sz="1200" kern="1200">
                <a:solidFill>
                  <a:schemeClr val="tx1"/>
                </a:solidFill>
                <a:effectLst/>
                <a:latin typeface="+mn-lt"/>
                <a:ea typeface="+mn-ea"/>
                <a:cs typeface="+mn-cs"/>
              </a:rPr>
              <a:t>We do also record the main presentation section of the webinar and make it available through our website for anyone who isn’t able to make the live sessions. Please do circulate the link to the recording to your colleagues and encourage them to get in touch if they have any questions. </a:t>
            </a:r>
          </a:p>
          <a:p>
            <a:pPr marL="171450" indent="-171450">
              <a:buFont typeface="Arial" panose="020B0604020202020204" pitchFamily="34" charset="0"/>
              <a:buChar char="•"/>
            </a:pPr>
            <a:r>
              <a:rPr lang="en-GB" sz="1200" kern="1200">
                <a:solidFill>
                  <a:schemeClr val="tx1"/>
                </a:solidFill>
                <a:effectLst/>
                <a:latin typeface="+mn-lt"/>
                <a:ea typeface="+mn-ea"/>
                <a:cs typeface="+mn-cs"/>
              </a:rPr>
              <a:t>As per the slide here, we conduct the discussion part of the webinar under the Chatham House Rule so please do view these sessions as an opportunity to ask questions and share insights. We have around 15mins at the end of the presentation for discussion and we also have a few questions for you, so we really appreciate it if you are able to turn your camera and microphone on and join in. </a:t>
            </a:r>
          </a:p>
          <a:p>
            <a:pPr marL="171450" indent="-171450">
              <a:buFont typeface="Arial" panose="020B0604020202020204" pitchFamily="34" charset="0"/>
              <a:buChar char="•"/>
            </a:pPr>
            <a:r>
              <a:rPr lang="en-GB" sz="1200" kern="1200">
                <a:solidFill>
                  <a:schemeClr val="tx1"/>
                </a:solidFill>
                <a:effectLst/>
                <a:latin typeface="+mn-lt"/>
                <a:ea typeface="+mn-ea"/>
                <a:cs typeface="+mn-cs"/>
              </a:rPr>
              <a:t>Please do raise a virtual hand if you’d like to speak. You’re also very welcome to post comments or questions in the chat function if you’d prefer. Please also use this if you’re having any technical difficulties. </a:t>
            </a:r>
          </a:p>
          <a:p>
            <a:pPr marL="171450" indent="-171450">
              <a:buFont typeface="Arial" panose="020B0604020202020204" pitchFamily="34" charset="0"/>
              <a:buChar char="•"/>
            </a:pPr>
            <a:r>
              <a:rPr lang="en-GB" sz="1200" kern="1200">
                <a:solidFill>
                  <a:schemeClr val="tx1"/>
                </a:solidFill>
                <a:effectLst/>
                <a:latin typeface="+mn-lt"/>
                <a:ea typeface="+mn-ea"/>
                <a:cs typeface="+mn-cs"/>
              </a:rPr>
              <a:t>Finally, I wanted to take this opportunity to ask for your suggestions for potential future Horizon Scan webinar topics – we’re always keen to know what partners would like to hear more about through these sessions.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01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Kiran</a:t>
            </a:r>
          </a:p>
          <a:p>
            <a:r>
              <a:rPr lang="en-GB"/>
              <a:t>For this session we will be starting with an introduction to Areas Beyond National Jurisdiction and Biodiversity Beyond National Jurisdiction </a:t>
            </a:r>
          </a:p>
          <a:p>
            <a:r>
              <a:rPr lang="en-GB"/>
              <a:t>This will be followed by what are the BBNJ negotiations</a:t>
            </a:r>
          </a:p>
          <a:p>
            <a:r>
              <a:rPr lang="en-GB"/>
              <a:t>We will then cover what are the implications for and reference to Proteus Partners</a:t>
            </a:r>
          </a:p>
          <a:p>
            <a:r>
              <a:rPr lang="en-GB"/>
              <a:t>Ending on a Q&amp;A session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4</a:t>
            </a:fld>
            <a:endParaRPr lang="en-GB"/>
          </a:p>
        </p:txBody>
      </p:sp>
    </p:spTree>
    <p:extLst>
      <p:ext uri="{BB962C8B-B14F-4D97-AF65-F5344CB8AC3E}">
        <p14:creationId xmlns:p14="http://schemas.microsoft.com/office/powerpoint/2010/main" val="427114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Kiran to start the recording </a:t>
            </a:r>
          </a:p>
          <a:p>
            <a:endParaRPr lang="en-GB"/>
          </a:p>
          <a:p>
            <a:r>
              <a:rPr lang="en-GB"/>
              <a:t>Photo by </a:t>
            </a:r>
            <a:r>
              <a:rPr lang="en-GB">
                <a:hlinkClick r:id="rId3"/>
              </a:rPr>
              <a:t>Sarah Lee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fld id="{2C507DDD-51E6-407E-BFA6-7569AD8C1136}" type="slidenum">
              <a:rPr lang="en-GB" smtClean="0"/>
              <a:t>5</a:t>
            </a:fld>
            <a:endParaRPr lang="en-GB"/>
          </a:p>
        </p:txBody>
      </p:sp>
    </p:spTree>
    <p:extLst>
      <p:ext uri="{BB962C8B-B14F-4D97-AF65-F5344CB8AC3E}">
        <p14:creationId xmlns:p14="http://schemas.microsoft.com/office/powerpoint/2010/main" val="13493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ABNJ refer to areas beyond national jurisdiction. These are areas of open ocean that lie beyond the boundaries of any country’s marine territory. </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These areas belong to, nor are they governed by, any one state. </a:t>
            </a:r>
          </a:p>
          <a:p>
            <a:endParaRPr lang="en-GB"/>
          </a:p>
          <a:p>
            <a:r>
              <a:rPr lang="en-GB"/>
              <a:t>They are subject to various principles that enable multiple parties/all humans to benefit from the resources and services that ABNJ provide.  </a:t>
            </a:r>
          </a:p>
          <a:p>
            <a:endParaRPr lang="en-GB" b="1"/>
          </a:p>
          <a:p>
            <a:r>
              <a:rPr lang="en-GB" b="0"/>
              <a:t>For instance, </a:t>
            </a:r>
            <a:r>
              <a:rPr lang="en-GB" b="1"/>
              <a:t>under the Freedom of the High Seas, </a:t>
            </a:r>
            <a:r>
              <a:rPr lang="en-GB"/>
              <a:t>any state (coastal or land-locked) has a right to undertake activities such as navigation, fishing (subject to specific regulations), the laying of submarine cables or scientific research.</a:t>
            </a:r>
          </a:p>
          <a:p>
            <a:r>
              <a:rPr lang="en-GB" i="1"/>
              <a:t>   </a:t>
            </a:r>
            <a:endParaRPr lang="en-GB"/>
          </a:p>
          <a:p>
            <a:r>
              <a:rPr lang="en-GB" sz="1200" b="0" i="0" u="none" strike="noStrike" kern="1200">
                <a:solidFill>
                  <a:schemeClr val="tx1"/>
                </a:solidFill>
                <a:effectLst/>
                <a:latin typeface="+mn-lt"/>
                <a:ea typeface="+mn-ea"/>
                <a:cs typeface="+mn-cs"/>
              </a:rPr>
              <a:t>ABNJ are characterised by deep ocean areas, with slow-growing species and delicate seabed ecosystems, which we will hear more about later in the presentation. </a:t>
            </a:r>
          </a:p>
          <a:p>
            <a:endParaRPr lang="en-GB" sz="1200" b="0" i="0" u="none" strike="noStrike"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p>
          <a:p>
            <a:endParaRPr lang="en-GB" sz="1200" b="0" i="0" u="none" strike="noStrike" kern="1200">
              <a:solidFill>
                <a:schemeClr val="tx1"/>
              </a:solidFill>
              <a:effectLst/>
              <a:latin typeface="+mn-lt"/>
              <a:ea typeface="+mn-ea"/>
              <a:cs typeface="+mn-cs"/>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Photo by </a:t>
            </a:r>
            <a:r>
              <a:rPr lang="en-GB">
                <a:hlinkClick r:id="rId3"/>
              </a:rPr>
              <a:t>Linda Xu</a:t>
            </a:r>
            <a:r>
              <a:rPr lang="en-GB"/>
              <a:t> on </a:t>
            </a:r>
            <a:r>
              <a:rPr lang="en-GB" err="1">
                <a:hlinkClick r:id="rId4"/>
              </a:rPr>
              <a:t>Unsplash</a:t>
            </a:r>
            <a:r>
              <a:rPr lang="en-GB"/>
              <a:t> </a:t>
            </a: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6</a:t>
            </a:fld>
            <a:endParaRPr lang="en-GB"/>
          </a:p>
        </p:txBody>
      </p:sp>
    </p:spTree>
    <p:extLst>
      <p:ext uri="{BB962C8B-B14F-4D97-AF65-F5344CB8AC3E}">
        <p14:creationId xmlns:p14="http://schemas.microsoft.com/office/powerpoint/2010/main" val="78063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So what does this look like in terms of global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This map shows that more than 60% of the ocean lies beyond the limits of national jurisdiction (dark blue colour). This equates to around 95% of global ocean volume and covers over 40% of the entire planet. In other words, ABNJ are vast! </a:t>
            </a:r>
            <a:endParaRPr lang="en-GB"/>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7</a:t>
            </a:fld>
            <a:endParaRPr lang="en-GB"/>
          </a:p>
        </p:txBody>
      </p:sp>
    </p:spTree>
    <p:extLst>
      <p:ext uri="{BB962C8B-B14F-4D97-AF65-F5344CB8AC3E}">
        <p14:creationId xmlns:p14="http://schemas.microsoft.com/office/powerpoint/2010/main" val="1864327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how are ABNJ governed or managed? </a:t>
            </a:r>
          </a:p>
          <a:p>
            <a:endParaRPr lang="en-GB"/>
          </a:p>
          <a:p>
            <a:r>
              <a:rPr lang="en-GB"/>
              <a:t>The global ocean is governed under an overarching legal framework - UNCLOS</a:t>
            </a:r>
          </a:p>
          <a:p>
            <a:endParaRPr lang="en-GB"/>
          </a:p>
          <a:p>
            <a:r>
              <a:rPr lang="en-GB"/>
              <a:t>UNCLOS represents a comprehensive legal framework that establishes maritime boundaries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It also sets out provisions for the regulation of specific activities, and for some, establishes or recognises competent international authorities to guide and coordinate management to ensure fair and equitable access.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GB"/>
          </a:p>
          <a:p>
            <a:r>
              <a:rPr lang="en-GB"/>
              <a:t>Image: </a:t>
            </a:r>
            <a:r>
              <a:rPr lang="en-GB" sz="1200" b="1" i="0" u="sng" kern="1200">
                <a:solidFill>
                  <a:schemeClr val="tx1"/>
                </a:solidFill>
                <a:effectLst/>
                <a:latin typeface="+mn-lt"/>
                <a:ea typeface="+mn-ea"/>
                <a:cs typeface="+mn-cs"/>
                <a:hlinkClick r:id="rId3" tooltip="Go to NOAA Photo Library's photostream"/>
              </a:rPr>
              <a:t>NOAA Photo Library</a:t>
            </a:r>
            <a:r>
              <a:rPr lang="en-GB" sz="1200" b="0" i="0" u="sng"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expl0017, </a:t>
            </a:r>
            <a:r>
              <a:rPr lang="en-GB" sz="1200" b="0" i="0" kern="1200">
                <a:solidFill>
                  <a:schemeClr val="tx1"/>
                </a:solidFill>
                <a:effectLst/>
                <a:latin typeface="+mn-lt"/>
                <a:ea typeface="+mn-ea"/>
                <a:cs typeface="+mn-cs"/>
              </a:rPr>
              <a:t>Pacific Ring of Fire Expedition. Stunning image of Aquarium site. A picturesque gully with abundant life including algae (red and green), soft corals (pink with white stalks) and tropical fish abound. Mariana Arc region, Western Pacific Ocean. April, 2004.  Credit: Pacific Ring of Fire 2004 Expedition. NOAA Office of Ocean Exploration; </a:t>
            </a:r>
            <a:r>
              <a:rPr lang="en-GB" sz="1200" b="0" i="0" kern="1200" err="1">
                <a:solidFill>
                  <a:schemeClr val="tx1"/>
                </a:solidFill>
                <a:effectLst/>
                <a:latin typeface="+mn-lt"/>
                <a:ea typeface="+mn-ea"/>
                <a:cs typeface="+mn-cs"/>
              </a:rPr>
              <a:t>Dr.</a:t>
            </a:r>
            <a:r>
              <a:rPr lang="en-GB" sz="1200" b="0" i="0" kern="1200">
                <a:solidFill>
                  <a:schemeClr val="tx1"/>
                </a:solidFill>
                <a:effectLst/>
                <a:latin typeface="+mn-lt"/>
                <a:ea typeface="+mn-ea"/>
                <a:cs typeface="+mn-cs"/>
              </a:rPr>
              <a:t> Bob </a:t>
            </a:r>
            <a:r>
              <a:rPr lang="en-GB" sz="1200" b="0" i="0" kern="1200" err="1">
                <a:solidFill>
                  <a:schemeClr val="tx1"/>
                </a:solidFill>
                <a:effectLst/>
                <a:latin typeface="+mn-lt"/>
                <a:ea typeface="+mn-ea"/>
                <a:cs typeface="+mn-cs"/>
              </a:rPr>
              <a:t>Embley</a:t>
            </a:r>
            <a:r>
              <a:rPr lang="en-GB" sz="1200" b="0" i="0" kern="1200">
                <a:solidFill>
                  <a:schemeClr val="tx1"/>
                </a:solidFill>
                <a:effectLst/>
                <a:latin typeface="+mn-lt"/>
                <a:ea typeface="+mn-ea"/>
                <a:cs typeface="+mn-cs"/>
              </a:rPr>
              <a:t>, NOAA PMEL, Chief Scientist.</a:t>
            </a:r>
          </a:p>
          <a:p>
            <a:r>
              <a:rPr lang="en-GB"/>
              <a:t> https://www.flickr.com/photos/noaaphotolib/5014883427/in/album-72157635360690997/ </a:t>
            </a:r>
          </a:p>
        </p:txBody>
      </p:sp>
      <p:sp>
        <p:nvSpPr>
          <p:cNvPr id="4" name="Slide Number Placeholder 3"/>
          <p:cNvSpPr>
            <a:spLocks noGrp="1"/>
          </p:cNvSpPr>
          <p:nvPr>
            <p:ph type="sldNum" sz="quarter" idx="5"/>
          </p:nvPr>
        </p:nvSpPr>
        <p:spPr/>
        <p:txBody>
          <a:bodyPr/>
          <a:lstStyle/>
          <a:p>
            <a:fld id="{2C507DDD-51E6-407E-BFA6-7569AD8C1136}" type="slidenum">
              <a:rPr lang="en-GB" smtClean="0"/>
              <a:t>8</a:t>
            </a:fld>
            <a:endParaRPr lang="en-GB"/>
          </a:p>
        </p:txBody>
      </p:sp>
    </p:spTree>
    <p:extLst>
      <p:ext uri="{BB962C8B-B14F-4D97-AF65-F5344CB8AC3E}">
        <p14:creationId xmlns:p14="http://schemas.microsoft.com/office/powerpoint/2010/main" val="102068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a:solidFill>
                  <a:schemeClr val="tx1"/>
                </a:solidFill>
                <a:effectLst/>
                <a:latin typeface="+mn-lt"/>
                <a:ea typeface="+mn-ea"/>
                <a:cs typeface="+mn-cs"/>
              </a:rPr>
              <a:t>Here you can see a visual representation of the maritime boundaries set out by UNCLOS. </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UNCLOS states that the area from the coastal baseline out to 200nm (or an international maritime boundary with another state, such as is the case in the North Sea)) is the exclusive economic zone - as represented by the green arrow. </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In this area, coastal states have sovereign rights for exploring, exploiting, conserving and managing natural resources in the water column and seabed. This includes activities such as energy production, resource extraction, installation of artificial structures and designation of environmental conservation measures.</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Beyond 200nm, is ABNJ, which are made up of 2 elements: 1) the water column, known as the ‘ High Seas’; and 2) the seabed and subsoil, known as the ‘Area’. In ABNJ, any state (coastal or landlocked) can use and exploit the resources available in line with the provisions/ regulations set out for specific activities under UNCLOS, </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In some cases, states may extent their jurisdiction over the seabed up to 350nm where the continental shelf extends beyond 200nm, e.g. Portugal. Here they have rights to manage the resources of the seabed, but their jurisdiction does not include the water column above, which would be considered the High Seas still. </a:t>
            </a:r>
            <a:endParaRPr lang="en-US"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9</a:t>
            </a:fld>
            <a:endParaRPr lang="en-GB"/>
          </a:p>
        </p:txBody>
      </p:sp>
    </p:spTree>
    <p:extLst>
      <p:ext uri="{BB962C8B-B14F-4D97-AF65-F5344CB8AC3E}">
        <p14:creationId xmlns:p14="http://schemas.microsoft.com/office/powerpoint/2010/main" val="764770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11" name="Picture 10" descr="A close up of a logo&#10;&#10;Description automatically generated">
            <a:extLst>
              <a:ext uri="{FF2B5EF4-FFF2-40B4-BE49-F238E27FC236}">
                <a16:creationId xmlns:a16="http://schemas.microsoft.com/office/drawing/2014/main" id="{824EF218-2645-4E7D-BE95-102AD79C3F4D}"/>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417527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Picture (below)">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40"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8"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505808" y="1347789"/>
            <a:ext cx="11155840" cy="3166337"/>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4" name="Picture Placeholder 2"/>
          <p:cNvSpPr>
            <a:spLocks noGrp="1"/>
          </p:cNvSpPr>
          <p:nvPr>
            <p:ph type="pic" sz="quarter" idx="14"/>
          </p:nvPr>
        </p:nvSpPr>
        <p:spPr>
          <a:xfrm>
            <a:off x="1928" y="5146766"/>
            <a:ext cx="12190072" cy="1711233"/>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3968622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hasCustomPrompt="1"/>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r>
              <a:rPr lang="en-US"/>
              <a:t>picture</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E94B3009-108C-994E-8753-0731901AD461}"/>
              </a:ext>
            </a:extLst>
          </p:cNvPr>
          <p:cNvSpPr>
            <a:spLocks noGrp="1"/>
          </p:cNvSpPr>
          <p:nvPr>
            <p:ph type="body" sz="quarter" idx="12" hasCustomPrompt="1"/>
          </p:nvPr>
        </p:nvSpPr>
        <p:spPr>
          <a:xfrm>
            <a:off x="548641" y="4554415"/>
            <a:ext cx="5315712" cy="752439"/>
          </a:xfrm>
          <a:prstGeom prst="rect">
            <a:avLst/>
          </a:prstGeom>
        </p:spPr>
        <p:txBody>
          <a:bodyPr anchor="b" anchorCtr="0"/>
          <a:lstStyle>
            <a:lvl1pPr marL="0" indent="0" algn="ctr">
              <a:buFontTx/>
              <a:buNone/>
              <a:defRPr sz="1600" b="0" i="0" cap="all" spc="200" baseline="0">
                <a:solidFill>
                  <a:srgbClr val="53626F"/>
                </a:solidFill>
                <a:latin typeface="Arial" panose="020B0604020202020204" pitchFamily="34" charset="0"/>
              </a:defRPr>
            </a:lvl1pPr>
          </a:lstStyle>
          <a:p>
            <a:pPr lvl="0"/>
            <a:r>
              <a:rPr lang="en-US"/>
              <a:t>Contact information / Logos etc.</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485" y="5677286"/>
            <a:ext cx="2030840" cy="595377"/>
          </a:xfrm>
          <a:prstGeom prst="rect">
            <a:avLst/>
          </a:prstGeom>
        </p:spPr>
      </p:pic>
      <p:sp>
        <p:nvSpPr>
          <p:cNvPr id="11"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70053" y="1475032"/>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latin typeface="Roboto" panose="02000000000000000000" pitchFamily="2" charset="0"/>
                <a:ea typeface="Roboto" panose="02000000000000000000" pitchFamily="2" charset="0"/>
              </a:defRPr>
            </a:lvl1pPr>
          </a:lstStyle>
          <a:p>
            <a:pPr lvl="0"/>
            <a:r>
              <a:rPr lang="en-US"/>
              <a:t>Title</a:t>
            </a:r>
          </a:p>
        </p:txBody>
      </p:sp>
      <p:sp>
        <p:nvSpPr>
          <p:cNvPr id="12" name="Text Placeholder 3"/>
          <p:cNvSpPr>
            <a:spLocks noGrp="1"/>
          </p:cNvSpPr>
          <p:nvPr>
            <p:ph type="body" sz="quarter" idx="17" hasCustomPrompt="1"/>
          </p:nvPr>
        </p:nvSpPr>
        <p:spPr>
          <a:xfrm>
            <a:off x="670053" y="2846387"/>
            <a:ext cx="5200650" cy="1165225"/>
          </a:xfrm>
          <a:prstGeom prst="rect">
            <a:avLst/>
          </a:prstGeom>
        </p:spPr>
        <p:txBody>
          <a:bodyPr/>
          <a:lstStyle>
            <a:lvl1pPr marL="0" indent="0" algn="ctr">
              <a:buNone/>
              <a:defRPr sz="3600" b="0" baseline="0">
                <a:ln>
                  <a:noFill/>
                </a:ln>
                <a:solidFill>
                  <a:srgbClr val="0070C0"/>
                </a:solidFill>
                <a:latin typeface="Roboto" panose="02000000000000000000" pitchFamily="2" charset="0"/>
                <a:ea typeface="Roboto" panose="02000000000000000000" pitchFamily="2" charset="0"/>
              </a:defRPr>
            </a:lvl1pPr>
          </a:lstStyle>
          <a:p>
            <a:pPr lvl="0"/>
            <a:r>
              <a:rPr lang="en-US"/>
              <a:t>Name of Proteus partner</a:t>
            </a:r>
          </a:p>
        </p:txBody>
      </p:sp>
      <p:pic>
        <p:nvPicPr>
          <p:cNvPr id="9" name="Picture 8" descr="A close up of a logo&#10;&#10;Description automatically generated">
            <a:extLst>
              <a:ext uri="{FF2B5EF4-FFF2-40B4-BE49-F238E27FC236}">
                <a16:creationId xmlns:a16="http://schemas.microsoft.com/office/drawing/2014/main" id="{9A3A2619-45E6-4705-A2C1-9C66B5AF7968}"/>
              </a:ext>
            </a:extLst>
          </p:cNvPr>
          <p:cNvPicPr>
            <a:picLocks noChangeAspect="1"/>
          </p:cNvPicPr>
          <p:nvPr userDrawn="1"/>
        </p:nvPicPr>
        <p:blipFill>
          <a:blip r:embed="rId3"/>
          <a:stretch>
            <a:fillRect/>
          </a:stretch>
        </p:blipFill>
        <p:spPr>
          <a:xfrm>
            <a:off x="3546131" y="5577839"/>
            <a:ext cx="1844491" cy="592111"/>
          </a:xfrm>
          <a:prstGeom prst="rect">
            <a:avLst/>
          </a:prstGeom>
        </p:spPr>
      </p:pic>
    </p:spTree>
    <p:extLst>
      <p:ext uri="{BB962C8B-B14F-4D97-AF65-F5344CB8AC3E}">
        <p14:creationId xmlns:p14="http://schemas.microsoft.com/office/powerpoint/2010/main" val="3603092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35C6B-2893-6A4E-B020-7AA043D3AF99}"/>
              </a:ext>
            </a:extLst>
          </p:cNvPr>
          <p:cNvSpPr txBox="1"/>
          <p:nvPr userDrawn="1"/>
        </p:nvSpPr>
        <p:spPr>
          <a:xfrm>
            <a:off x="12859173" y="-25400"/>
            <a:ext cx="2844800" cy="379656"/>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a:ln>
                  <a:noFill/>
                </a:ln>
                <a:solidFill>
                  <a:srgbClr val="000000"/>
                </a:solidFill>
                <a:effectLst/>
                <a:uLnTx/>
                <a:uFillTx/>
                <a:latin typeface="Arial" panose="020B0604020202020204"/>
                <a:ea typeface="+mn-ea"/>
                <a:cs typeface="+mn-cs"/>
              </a:rPr>
              <a:t>Layout guide</a:t>
            </a:r>
          </a:p>
        </p:txBody>
      </p:sp>
      <p:sp>
        <p:nvSpPr>
          <p:cNvPr id="7" name="TextBox 6">
            <a:extLst>
              <a:ext uri="{FF2B5EF4-FFF2-40B4-BE49-F238E27FC236}">
                <a16:creationId xmlns:a16="http://schemas.microsoft.com/office/drawing/2014/main" id="{9CB0C322-C8BD-4143-9006-E3ECF055A3A9}"/>
              </a:ext>
            </a:extLst>
          </p:cNvPr>
          <p:cNvSpPr txBox="1"/>
          <p:nvPr userDrawn="1"/>
        </p:nvSpPr>
        <p:spPr>
          <a:xfrm>
            <a:off x="12876107" y="640477"/>
            <a:ext cx="3786293" cy="2554545"/>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Plain logo slide </a:t>
            </a: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Please do not edit this slide.</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You can use this slide between talks at an event, during a questions and answers session etc.</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79E0967-727B-254F-ACDF-C024AB1FD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633" y="2483015"/>
            <a:ext cx="6422734" cy="1891969"/>
          </a:xfrm>
          <a:prstGeom prst="rect">
            <a:avLst/>
          </a:prstGeom>
        </p:spPr>
      </p:pic>
    </p:spTree>
    <p:extLst>
      <p:ext uri="{BB962C8B-B14F-4D97-AF65-F5344CB8AC3E}">
        <p14:creationId xmlns:p14="http://schemas.microsoft.com/office/powerpoint/2010/main" val="10526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19" name="Rectangle 18">
            <a:extLst>
              <a:ext uri="{FF2B5EF4-FFF2-40B4-BE49-F238E27FC236}">
                <a16:creationId xmlns:a16="http://schemas.microsoft.com/office/drawing/2014/main" id="{33AB8462-3341-9F47-A091-6706B0573681}"/>
              </a:ext>
            </a:extLst>
          </p:cNvPr>
          <p:cNvSpPr/>
          <p:nvPr userDrawn="1"/>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16" name="Rectangle 15">
            <a:extLst>
              <a:ext uri="{FF2B5EF4-FFF2-40B4-BE49-F238E27FC236}">
                <a16:creationId xmlns:a16="http://schemas.microsoft.com/office/drawing/2014/main" id="{46F0A084-861D-EA40-BEEA-2A547CFC7E9A}"/>
              </a:ext>
            </a:extLst>
          </p:cNvPr>
          <p:cNvSpPr/>
          <p:nvPr userDrawn="1"/>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5" name="Picture 4" descr="A close up of a logo&#10;&#10;Description automatically generated">
            <a:extLst>
              <a:ext uri="{FF2B5EF4-FFF2-40B4-BE49-F238E27FC236}">
                <a16:creationId xmlns:a16="http://schemas.microsoft.com/office/drawing/2014/main" id="{AD908A70-C080-4E9A-AB16-CCBDCC5F9D60}"/>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784640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9" y="695517"/>
            <a:ext cx="5309774"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Overview</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4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Chapters in bullet points</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spTree>
    <p:extLst>
      <p:ext uri="{BB962C8B-B14F-4D97-AF65-F5344CB8AC3E}">
        <p14:creationId xmlns:p14="http://schemas.microsoft.com/office/powerpoint/2010/main" val="119101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head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0" y="1"/>
            <a:ext cx="12192000" cy="6858000"/>
          </a:xfrm>
          <a:prstGeom prst="rect">
            <a:avLst/>
          </a:prstGeom>
        </p:spPr>
        <p:txBody>
          <a:bodyPr/>
          <a:lstStyle>
            <a:lvl1pPr marL="0" indent="0" algn="ctr">
              <a:buFontTx/>
              <a:buNone/>
              <a:defRPr sz="1800" baseline="0">
                <a:solidFill>
                  <a:srgbClr val="D2CAB8"/>
                </a:solidFill>
                <a:latin typeface="Roboto Light" panose="02000000000000000000" pitchFamily="2" charset="0"/>
                <a:ea typeface="Roboto Light" panose="02000000000000000000" pitchFamily="2" charset="0"/>
              </a:defRPr>
            </a:lvl1pPr>
          </a:lstStyle>
          <a:p>
            <a:endParaRPr lang="en-US"/>
          </a:p>
          <a:p>
            <a:r>
              <a:rPr lang="en-US"/>
              <a:t>  </a:t>
            </a:r>
          </a:p>
          <a:p>
            <a:r>
              <a:rPr lang="en-US"/>
              <a:t>Click the icon to insert a picture</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chemeClr val="bg2"/>
                </a:solidFill>
                <a:latin typeface="Roboto Light" panose="02000000000000000000" pitchFamily="2" charset="0"/>
                <a:ea typeface="Roboto Light" panose="02000000000000000000" pitchFamily="2" charset="0"/>
              </a:defRPr>
            </a:lvl1pPr>
          </a:lstStyle>
          <a:p>
            <a:pPr lvl="0"/>
            <a:r>
              <a:rPr lang="en-US"/>
              <a:t>Credit: XXX</a:t>
            </a:r>
          </a:p>
        </p:txBody>
      </p:sp>
      <p:sp>
        <p:nvSpPr>
          <p:cNvPr id="6" name="TextBox 5"/>
          <p:cNvSpPr txBox="1"/>
          <p:nvPr userDrawn="1"/>
        </p:nvSpPr>
        <p:spPr>
          <a:xfrm>
            <a:off x="12535382" y="259079"/>
            <a:ext cx="2639027" cy="2000548"/>
          </a:xfrm>
          <a:prstGeom prst="rect">
            <a:avLst/>
          </a:prstGeom>
          <a:noFill/>
        </p:spPr>
        <p:txBody>
          <a:bodyPr wrap="square" rtlCol="0">
            <a:spAutoFit/>
          </a:bodyPr>
          <a:lstStyle/>
          <a:p>
            <a:r>
              <a:rPr lang="en-GB" b="1">
                <a:latin typeface="Roboto Light" panose="02000000000000000000" pitchFamily="2" charset="0"/>
                <a:ea typeface="Roboto Light" panose="02000000000000000000" pitchFamily="2" charset="0"/>
              </a:rPr>
              <a:t>Layout Guide</a:t>
            </a:r>
          </a:p>
          <a:p>
            <a:endParaRPr lang="en-GB" sz="1400" b="0" i="1">
              <a:solidFill>
                <a:srgbClr val="FF0000"/>
              </a:solidFill>
              <a:latin typeface="Roboto Light" panose="02000000000000000000" pitchFamily="2" charset="0"/>
              <a:ea typeface="Roboto Light" panose="02000000000000000000" pitchFamily="2" charset="0"/>
            </a:endParaRPr>
          </a:p>
          <a:p>
            <a:r>
              <a:rPr lang="en-GB" sz="1400" b="0" i="1">
                <a:solidFill>
                  <a:srgbClr val="FF0000"/>
                </a:solidFill>
                <a:latin typeface="Roboto Light" panose="02000000000000000000" pitchFamily="2" charset="0"/>
                <a:ea typeface="Roboto Light" panose="02000000000000000000" pitchFamily="2" charset="0"/>
              </a:rPr>
              <a:t>Be aware: The grey box has to added manually for each slide!</a:t>
            </a:r>
          </a:p>
          <a:p>
            <a:r>
              <a:rPr lang="en-GB" sz="1400" b="0" i="0">
                <a:solidFill>
                  <a:schemeClr val="tx1"/>
                </a:solidFill>
                <a:latin typeface="Roboto Light" panose="02000000000000000000" pitchFamily="2" charset="0"/>
                <a:ea typeface="Roboto Light" panose="02000000000000000000" pitchFamily="2" charset="0"/>
              </a:rPr>
              <a:t>(just</a:t>
            </a:r>
            <a:r>
              <a:rPr lang="en-GB" sz="1400" b="0" i="0" baseline="0">
                <a:solidFill>
                  <a:schemeClr val="tx1"/>
                </a:solidFill>
                <a:latin typeface="Roboto Light" panose="02000000000000000000" pitchFamily="2" charset="0"/>
                <a:ea typeface="Roboto Light" panose="02000000000000000000" pitchFamily="2" charset="0"/>
              </a:rPr>
              <a:t> copy and paste previous slide)</a:t>
            </a:r>
            <a:endParaRPr lang="en-GB" sz="1400" b="0" i="0">
              <a:solidFill>
                <a:schemeClr val="tx1"/>
              </a:solidFill>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p:txBody>
      </p:sp>
      <p:sp>
        <p:nvSpPr>
          <p:cNvPr id="7" name="TextBox 6"/>
          <p:cNvSpPr txBox="1"/>
          <p:nvPr userDrawn="1"/>
        </p:nvSpPr>
        <p:spPr>
          <a:xfrm>
            <a:off x="12535382" y="1823719"/>
            <a:ext cx="2639027" cy="1292662"/>
          </a:xfrm>
          <a:prstGeom prst="rect">
            <a:avLst/>
          </a:prstGeom>
          <a:noFill/>
        </p:spPr>
        <p:txBody>
          <a:bodyPr wrap="square" rtlCol="0">
            <a:spAutoFit/>
          </a:bodyPr>
          <a:lstStyle/>
          <a:p>
            <a:r>
              <a:rPr lang="en-GB" sz="1400" b="0" i="0">
                <a:solidFill>
                  <a:schemeClr val="tx1"/>
                </a:solidFill>
                <a:latin typeface="Roboto Light" panose="02000000000000000000" pitchFamily="2" charset="0"/>
                <a:ea typeface="Roboto Light" panose="02000000000000000000" pitchFamily="2" charset="0"/>
              </a:rPr>
              <a:t>The chapter</a:t>
            </a:r>
            <a:r>
              <a:rPr lang="en-GB" sz="1400" b="0" i="0" baseline="0">
                <a:solidFill>
                  <a:schemeClr val="tx1"/>
                </a:solidFill>
                <a:latin typeface="Roboto Light" panose="02000000000000000000" pitchFamily="2" charset="0"/>
                <a:ea typeface="Roboto Light" panose="02000000000000000000" pitchFamily="2" charset="0"/>
              </a:rPr>
              <a:t> headings may be placed in any corner, depending on the underlying picture</a:t>
            </a:r>
            <a:endParaRPr lang="en-GB" sz="1400" b="0" i="0">
              <a:solidFill>
                <a:schemeClr val="tx1"/>
              </a:solidFill>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p:txBody>
      </p:sp>
      <p:sp>
        <p:nvSpPr>
          <p:cNvPr id="5" name="Text Placeholder 4"/>
          <p:cNvSpPr>
            <a:spLocks noGrp="1"/>
          </p:cNvSpPr>
          <p:nvPr>
            <p:ph type="body" sz="quarter" idx="15" hasCustomPrompt="1"/>
          </p:nvPr>
        </p:nvSpPr>
        <p:spPr>
          <a:xfrm>
            <a:off x="636266" y="5532438"/>
            <a:ext cx="10546846" cy="787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0">
                <a:solidFill>
                  <a:schemeClr val="tx1"/>
                </a:solidFill>
              </a:rPr>
              <a:t>Chapter heading</a:t>
            </a:r>
            <a:r>
              <a:rPr lang="en-GB" sz="2800" b="0" baseline="0">
                <a:solidFill>
                  <a:schemeClr val="tx1"/>
                </a:solidFill>
              </a:rPr>
              <a:t> (in white)</a:t>
            </a:r>
            <a:endParaRPr lang="en-GB" sz="2800" b="0">
              <a:solidFill>
                <a:schemeClr val="tx1"/>
              </a:solidFill>
            </a:endParaRPr>
          </a:p>
          <a:p>
            <a:pPr lvl="0"/>
            <a:endParaRPr lang="en-GB"/>
          </a:p>
        </p:txBody>
      </p:sp>
    </p:spTree>
    <p:extLst>
      <p:ext uri="{BB962C8B-B14F-4D97-AF65-F5344CB8AC3E}">
        <p14:creationId xmlns:p14="http://schemas.microsoft.com/office/powerpoint/2010/main" val="57813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1 block)">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11155839"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3389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2 block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6351872"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65917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7" name="Content Placeholder 6"/>
          <p:cNvSpPr>
            <a:spLocks noGrp="1"/>
          </p:cNvSpPr>
          <p:nvPr>
            <p:ph sz="quarter" idx="13" hasCustomPrompt="1"/>
          </p:nvPr>
        </p:nvSpPr>
        <p:spPr>
          <a:xfrm>
            <a:off x="505808" y="1347280"/>
            <a:ext cx="11155839" cy="5065712"/>
          </a:xfrm>
          <a:prstGeom prst="rect">
            <a:avLst/>
          </a:prstGeom>
        </p:spPr>
        <p:txBody>
          <a:bodyPr/>
          <a:lstStyle>
            <a:lvl1pPr marL="0" indent="0">
              <a:buNone/>
              <a:defRPr baseline="0">
                <a:latin typeface="Roboto Light" panose="02000000000000000000" pitchFamily="2" charset="0"/>
                <a:ea typeface="Roboto Light" panose="02000000000000000000" pitchFamily="2" charset="0"/>
              </a:defRPr>
            </a:lvl1pPr>
          </a:lstStyle>
          <a:p>
            <a:pPr lvl="0"/>
            <a:r>
              <a:rPr lang="en-GB"/>
              <a:t>Graphic</a:t>
            </a:r>
          </a:p>
        </p:txBody>
      </p:sp>
    </p:spTree>
    <p:extLst>
      <p:ext uri="{BB962C8B-B14F-4D97-AF65-F5344CB8AC3E}">
        <p14:creationId xmlns:p14="http://schemas.microsoft.com/office/powerpoint/2010/main" val="4020973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Picture (righ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7029311"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7029311"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3" name="Picture Placeholder 2"/>
          <p:cNvSpPr>
            <a:spLocks noGrp="1"/>
          </p:cNvSpPr>
          <p:nvPr>
            <p:ph type="pic" sz="quarter" idx="13"/>
          </p:nvPr>
        </p:nvSpPr>
        <p:spPr>
          <a:xfrm>
            <a:off x="8252749" y="0"/>
            <a:ext cx="3939250" cy="6858000"/>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2393399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lef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4664596" y="695517"/>
            <a:ext cx="6997051"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Title</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4664598" y="1347789"/>
            <a:ext cx="6997050"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8" name="Picture Placeholder 2"/>
          <p:cNvSpPr>
            <a:spLocks noGrp="1"/>
          </p:cNvSpPr>
          <p:nvPr>
            <p:ph type="pic" sz="quarter" idx="14"/>
          </p:nvPr>
        </p:nvSpPr>
        <p:spPr>
          <a:xfrm>
            <a:off x="1928" y="0"/>
            <a:ext cx="3939250" cy="6858000"/>
          </a:xfrm>
          <a:prstGeom prst="rect">
            <a:avLst/>
          </a:prstGeom>
        </p:spPr>
        <p:txBody>
          <a:bodyPr/>
          <a:lstStyle>
            <a:lvl1pPr marL="0" indent="0">
              <a:buNone/>
              <a:defRPr>
                <a:solidFill>
                  <a:schemeClr val="bg2">
                    <a:lumMod val="75000"/>
                  </a:schemeClr>
                </a:solidFill>
                <a:latin typeface="Roboto" panose="02000000000000000000" pitchFamily="2" charset="0"/>
                <a:ea typeface="Roboto" panose="02000000000000000000" pitchFamily="2" charset="0"/>
              </a:defRPr>
            </a:lvl1pPr>
          </a:lstStyle>
          <a:p>
            <a:endParaRPr lang="en-GB"/>
          </a:p>
        </p:txBody>
      </p:sp>
    </p:spTree>
    <p:extLst>
      <p:ext uri="{BB962C8B-B14F-4D97-AF65-F5344CB8AC3E}">
        <p14:creationId xmlns:p14="http://schemas.microsoft.com/office/powerpoint/2010/main" val="320635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801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4" r:id="rId4"/>
    <p:sldLayoutId id="2147483656" r:id="rId5"/>
    <p:sldLayoutId id="2147483653" r:id="rId6"/>
    <p:sldLayoutId id="2147483660" r:id="rId7"/>
    <p:sldLayoutId id="2147483657" r:id="rId8"/>
    <p:sldLayoutId id="2147483658" r:id="rId9"/>
    <p:sldLayoutId id="2147483659" r:id="rId10"/>
    <p:sldLayoutId id="2147483655"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undocs.org/en/a/conf.232/202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Rachael.Scrimgeour@unep-wcmc.org"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hyperlink" Target="mailto:Ruth.fletcher@unep-wcm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vertebrate, jellyfish&#10;&#10;Description automatically generated">
            <a:extLst>
              <a:ext uri="{FF2B5EF4-FFF2-40B4-BE49-F238E27FC236}">
                <a16:creationId xmlns:a16="http://schemas.microsoft.com/office/drawing/2014/main" id="{D8796505-0773-4EA5-AAC1-DE1314EE5B27}"/>
              </a:ext>
            </a:extLst>
          </p:cNvPr>
          <p:cNvPicPr>
            <a:picLocks noGrp="1" noChangeAspect="1"/>
          </p:cNvPicPr>
          <p:nvPr>
            <p:ph type="pic" sz="quarter" idx="13"/>
          </p:nvPr>
        </p:nvPicPr>
        <p:blipFill>
          <a:blip r:embed="rId3"/>
          <a:srcRect t="12617" b="12617"/>
          <a:stretch>
            <a:fillRect/>
          </a:stretch>
        </p:blipFill>
        <p:spPr/>
      </p:pic>
      <p:sp>
        <p:nvSpPr>
          <p:cNvPr id="3" name="Text Placeholder 2"/>
          <p:cNvSpPr>
            <a:spLocks noGrp="1"/>
          </p:cNvSpPr>
          <p:nvPr>
            <p:ph type="body" sz="quarter" idx="10"/>
          </p:nvPr>
        </p:nvSpPr>
        <p:spPr>
          <a:xfrm>
            <a:off x="6507335" y="1671796"/>
            <a:ext cx="5194300" cy="1166481"/>
          </a:xfrm>
        </p:spPr>
        <p:txBody>
          <a:bodyPr lIns="91440" tIns="45720" rIns="91440" bIns="45720" anchor="t"/>
          <a:lstStyle/>
          <a:p>
            <a:r>
              <a:rPr lang="en-GB" dirty="0">
                <a:solidFill>
                  <a:srgbClr val="A9A392"/>
                </a:solidFill>
              </a:rPr>
              <a:t>Proteus Horizon Scan Webinar</a:t>
            </a:r>
          </a:p>
          <a:p>
            <a:endParaRPr lang="en-GB" dirty="0"/>
          </a:p>
        </p:txBody>
      </p:sp>
      <p:sp>
        <p:nvSpPr>
          <p:cNvPr id="4" name="Text Placeholder 3"/>
          <p:cNvSpPr>
            <a:spLocks noGrp="1"/>
          </p:cNvSpPr>
          <p:nvPr>
            <p:ph type="body" sz="quarter" idx="12"/>
          </p:nvPr>
        </p:nvSpPr>
        <p:spPr>
          <a:xfrm>
            <a:off x="6690737" y="5950795"/>
            <a:ext cx="4840288" cy="383475"/>
          </a:xfrm>
        </p:spPr>
        <p:txBody>
          <a:bodyPr/>
          <a:lstStyle/>
          <a:p>
            <a:r>
              <a:rPr lang="en-GB"/>
              <a:t> 27</a:t>
            </a:r>
            <a:r>
              <a:rPr lang="en-GB" baseline="30000"/>
              <a:t>th</a:t>
            </a:r>
            <a:r>
              <a:rPr lang="en-GB"/>
              <a:t> October 2021</a:t>
            </a:r>
          </a:p>
        </p:txBody>
      </p:sp>
      <p:sp>
        <p:nvSpPr>
          <p:cNvPr id="7" name="Text Placeholder 6"/>
          <p:cNvSpPr>
            <a:spLocks noGrp="1"/>
          </p:cNvSpPr>
          <p:nvPr>
            <p:ph type="body" sz="quarter" idx="17"/>
          </p:nvPr>
        </p:nvSpPr>
        <p:spPr>
          <a:xfrm>
            <a:off x="6145723" y="3437111"/>
            <a:ext cx="5930317" cy="1165225"/>
          </a:xfrm>
        </p:spPr>
        <p:txBody>
          <a:bodyPr lIns="91440" tIns="45720" rIns="91440" bIns="45720" anchor="t"/>
          <a:lstStyle/>
          <a:p>
            <a:r>
              <a:rPr lang="en-GB" sz="3400" dirty="0"/>
              <a:t>Biodiversity Beyond National Jurisdiction (BBNJ)</a:t>
            </a:r>
          </a:p>
        </p:txBody>
      </p:sp>
      <p:sp>
        <p:nvSpPr>
          <p:cNvPr id="10" name="Rectangle 9">
            <a:extLst>
              <a:ext uri="{FF2B5EF4-FFF2-40B4-BE49-F238E27FC236}">
                <a16:creationId xmlns:a16="http://schemas.microsoft.com/office/drawing/2014/main" id="{54AACCC9-72ED-4FC7-87FC-B5371A907B2E}"/>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46692773-4D37-4FC5-85A0-69FF27D876CC}"/>
              </a:ext>
            </a:extLst>
          </p:cNvPr>
          <p:cNvSpPr txBox="1">
            <a:spLocks/>
          </p:cNvSpPr>
          <p:nvPr/>
        </p:nvSpPr>
        <p:spPr>
          <a:xfrm>
            <a:off x="-18476" y="0"/>
            <a:ext cx="6114476" cy="6857999"/>
          </a:xfrm>
          <a:prstGeom prst="rect">
            <a:avLst/>
          </a:prstGeom>
        </p:spPr>
      </p:sp>
    </p:spTree>
    <p:extLst>
      <p:ext uri="{BB962C8B-B14F-4D97-AF65-F5344CB8AC3E}">
        <p14:creationId xmlns:p14="http://schemas.microsoft.com/office/powerpoint/2010/main" val="130380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8" descr="A picture containing text, dark, night sky&#10;&#10;Description automatically generated">
            <a:extLst>
              <a:ext uri="{FF2B5EF4-FFF2-40B4-BE49-F238E27FC236}">
                <a16:creationId xmlns:a16="http://schemas.microsoft.com/office/drawing/2014/main" id="{A31548C1-78D2-47C2-8BE0-B4D863BC943C}"/>
              </a:ext>
            </a:extLst>
          </p:cNvPr>
          <p:cNvPicPr>
            <a:picLocks noGrp="1" noChangeAspect="1"/>
          </p:cNvPicPr>
          <p:nvPr>
            <p:ph type="pic" sz="quarter" idx="14"/>
          </p:nvPr>
        </p:nvPicPr>
        <p:blipFill>
          <a:blip r:embed="rId3"/>
          <a:srcRect l="33841" r="33841"/>
          <a:stretch>
            <a:fillRect/>
          </a:stretch>
        </p:blipFill>
        <p:spPr>
          <a:xfrm>
            <a:off x="1588" y="0"/>
            <a:ext cx="3940175" cy="6858000"/>
          </a:xfr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a:xfrm>
            <a:off x="4111210" y="393018"/>
            <a:ext cx="7551334" cy="944008"/>
          </a:xfrm>
        </p:spPr>
        <p:txBody>
          <a:bodyPr/>
          <a:lstStyle/>
          <a:p>
            <a:r>
              <a:rPr lang="en-GB"/>
              <a:t>What activities occur in </a:t>
            </a:r>
            <a:r>
              <a:rPr lang="en-GB" err="1"/>
              <a:t>Abnj</a:t>
            </a:r>
            <a:r>
              <a:rPr lang="en-GB"/>
              <a:t> and who governs them?</a:t>
            </a:r>
          </a:p>
        </p:txBody>
      </p:sp>
      <p:graphicFrame>
        <p:nvGraphicFramePr>
          <p:cNvPr id="2" name="Table 2">
            <a:extLst>
              <a:ext uri="{FF2B5EF4-FFF2-40B4-BE49-F238E27FC236}">
                <a16:creationId xmlns:a16="http://schemas.microsoft.com/office/drawing/2014/main" id="{A91D26DC-41AF-4679-8EA3-CC6C9FB58D6A}"/>
              </a:ext>
            </a:extLst>
          </p:cNvPr>
          <p:cNvGraphicFramePr>
            <a:graphicFrameLocks noGrp="1"/>
          </p:cNvGraphicFramePr>
          <p:nvPr>
            <p:extLst>
              <p:ext uri="{D42A27DB-BD31-4B8C-83A1-F6EECF244321}">
                <p14:modId xmlns:p14="http://schemas.microsoft.com/office/powerpoint/2010/main" val="4138411452"/>
              </p:ext>
            </p:extLst>
          </p:nvPr>
        </p:nvGraphicFramePr>
        <p:xfrm>
          <a:off x="4265471" y="2950570"/>
          <a:ext cx="7304117" cy="2381920"/>
        </p:xfrm>
        <a:graphic>
          <a:graphicData uri="http://schemas.openxmlformats.org/drawingml/2006/table">
            <a:tbl>
              <a:tblPr firstRow="1" bandRow="1">
                <a:tableStyleId>{C083E6E3-FA7D-4D7B-A595-EF9225AFEA82}</a:tableStyleId>
              </a:tblPr>
              <a:tblGrid>
                <a:gridCol w="1911809">
                  <a:extLst>
                    <a:ext uri="{9D8B030D-6E8A-4147-A177-3AD203B41FA5}">
                      <a16:colId xmlns:a16="http://schemas.microsoft.com/office/drawing/2014/main" val="212136606"/>
                    </a:ext>
                  </a:extLst>
                </a:gridCol>
                <a:gridCol w="5392308">
                  <a:extLst>
                    <a:ext uri="{9D8B030D-6E8A-4147-A177-3AD203B41FA5}">
                      <a16:colId xmlns:a16="http://schemas.microsoft.com/office/drawing/2014/main" val="4280815526"/>
                    </a:ext>
                  </a:extLst>
                </a:gridCol>
              </a:tblGrid>
              <a:tr h="309530">
                <a:tc>
                  <a:txBody>
                    <a:bodyPr/>
                    <a:lstStyle/>
                    <a:p>
                      <a:r>
                        <a:rPr lang="en-GB" sz="1200">
                          <a:latin typeface="Roboto Light" panose="02000000000000000000" pitchFamily="2" charset="0"/>
                          <a:ea typeface="Roboto Light" panose="02000000000000000000" pitchFamily="2" charset="0"/>
                        </a:rPr>
                        <a:t>Fisheries</a:t>
                      </a:r>
                      <a:endParaRPr lang="en-GB" sz="1200" b="1">
                        <a:latin typeface="Roboto Light" panose="02000000000000000000" pitchFamily="2" charset="0"/>
                        <a:ea typeface="Roboto Light" panose="02000000000000000000" pitchFamily="2"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b="0" kern="1200">
                          <a:latin typeface="Roboto Light" panose="02000000000000000000" pitchFamily="2" charset="0"/>
                          <a:ea typeface="Roboto Light" panose="02000000000000000000" pitchFamily="2" charset="0"/>
                        </a:rPr>
                        <a:t>Regional Fisheries Management Organisations </a:t>
                      </a:r>
                      <a:r>
                        <a:rPr lang="en-GB" sz="1200" b="0" i="1" kern="1200">
                          <a:latin typeface="Roboto Light" panose="02000000000000000000" pitchFamily="2" charset="0"/>
                          <a:ea typeface="Roboto Light" panose="02000000000000000000" pitchFamily="2" charset="0"/>
                        </a:rPr>
                        <a:t>(supported by FAO)</a:t>
                      </a:r>
                      <a:endParaRPr lang="en-GB" sz="1200" b="0" i="1"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801693"/>
                  </a:ext>
                </a:extLst>
              </a:tr>
              <a:tr h="356050">
                <a:tc>
                  <a:txBody>
                    <a:bodyPr/>
                    <a:lstStyle/>
                    <a:p>
                      <a:r>
                        <a:rPr lang="en-GB" sz="1200" b="1">
                          <a:latin typeface="Roboto Light" panose="02000000000000000000" pitchFamily="2" charset="0"/>
                          <a:ea typeface="Roboto Light" panose="02000000000000000000" pitchFamily="2" charset="0"/>
                        </a:rPr>
                        <a:t>Shipping and navigation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kern="1200">
                          <a:latin typeface="Roboto Light" panose="02000000000000000000" pitchFamily="2" charset="0"/>
                          <a:ea typeface="Roboto Light" panose="02000000000000000000" pitchFamily="2" charset="0"/>
                        </a:rPr>
                        <a:t>International Maritime Organization</a:t>
                      </a:r>
                      <a:endParaRPr lang="en-GB" sz="1200"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976079"/>
                  </a:ext>
                </a:extLst>
              </a:tr>
              <a:tr h="309530">
                <a:tc>
                  <a:txBody>
                    <a:bodyPr/>
                    <a:lstStyle/>
                    <a:p>
                      <a:r>
                        <a:rPr lang="en-GB" sz="1200" b="1">
                          <a:latin typeface="Roboto Light" panose="02000000000000000000" pitchFamily="2" charset="0"/>
                          <a:ea typeface="Roboto Light" panose="02000000000000000000" pitchFamily="2" charset="0"/>
                        </a:rPr>
                        <a:t>Deep-sea mining</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kern="1200">
                          <a:latin typeface="Roboto Light" panose="02000000000000000000" pitchFamily="2" charset="0"/>
                          <a:ea typeface="Roboto Light" panose="02000000000000000000" pitchFamily="2" charset="0"/>
                        </a:rPr>
                        <a:t>International Seabed Authority</a:t>
                      </a:r>
                      <a:endParaRPr lang="en-GB" sz="1200"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170084"/>
                  </a:ext>
                </a:extLst>
              </a:tr>
              <a:tr h="309530">
                <a:tc>
                  <a:txBody>
                    <a:bodyPr/>
                    <a:lstStyle/>
                    <a:p>
                      <a:r>
                        <a:rPr lang="en-GB" sz="1200" b="1">
                          <a:latin typeface="Roboto Light" panose="02000000000000000000" pitchFamily="2" charset="0"/>
                          <a:ea typeface="Roboto Light" panose="02000000000000000000" pitchFamily="2" charset="0"/>
                        </a:rPr>
                        <a:t>Cable laying</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kern="1200">
                          <a:latin typeface="Roboto Light" panose="02000000000000000000" pitchFamily="2" charset="0"/>
                          <a:ea typeface="Roboto Light" panose="02000000000000000000" pitchFamily="2" charset="0"/>
                        </a:rPr>
                        <a:t>No competent authority </a:t>
                      </a:r>
                      <a:r>
                        <a:rPr lang="en-GB" sz="1200" i="1" kern="1200">
                          <a:latin typeface="Roboto Light" panose="02000000000000000000" pitchFamily="2" charset="0"/>
                          <a:ea typeface="Roboto Light" panose="02000000000000000000" pitchFamily="2" charset="0"/>
                        </a:rPr>
                        <a:t>(International Cable Protection Committee)</a:t>
                      </a:r>
                      <a:endParaRPr lang="en-GB" sz="1200" i="1"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470069"/>
                  </a:ext>
                </a:extLst>
              </a:tr>
              <a:tr h="433874">
                <a:tc>
                  <a:txBody>
                    <a:bodyPr/>
                    <a:lstStyle/>
                    <a:p>
                      <a:r>
                        <a:rPr lang="en-GB" sz="1200" b="1">
                          <a:latin typeface="Roboto Light" panose="02000000000000000000" pitchFamily="2" charset="0"/>
                          <a:ea typeface="Roboto Light" panose="02000000000000000000" pitchFamily="2" charset="0"/>
                        </a:rPr>
                        <a:t>Marine scientific research </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kern="1200">
                          <a:latin typeface="Roboto Light" panose="02000000000000000000" pitchFamily="2" charset="0"/>
                          <a:ea typeface="Roboto Light" panose="02000000000000000000" pitchFamily="2" charset="0"/>
                        </a:rPr>
                        <a:t>Individual states </a:t>
                      </a:r>
                      <a:r>
                        <a:rPr lang="en-GB" sz="1200" i="1" kern="1200">
                          <a:latin typeface="Roboto Light" panose="02000000000000000000" pitchFamily="2" charset="0"/>
                          <a:ea typeface="Roboto Light" panose="02000000000000000000" pitchFamily="2" charset="0"/>
                        </a:rPr>
                        <a:t>(guided by UNCLOS and scientific bodies)</a:t>
                      </a:r>
                      <a:endParaRPr lang="en-GB" sz="1200" i="1"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6306020"/>
                  </a:ext>
                </a:extLst>
              </a:tr>
              <a:tr h="455234">
                <a:tc>
                  <a:txBody>
                    <a:bodyPr/>
                    <a:lstStyle/>
                    <a:p>
                      <a:r>
                        <a:rPr lang="en-GB" sz="1200" b="1">
                          <a:latin typeface="Roboto Light" panose="02000000000000000000" pitchFamily="2" charset="0"/>
                          <a:ea typeface="Roboto Light" panose="02000000000000000000" pitchFamily="2" charset="0"/>
                        </a:rPr>
                        <a:t>Environmental conservation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200" kern="1200">
                          <a:latin typeface="Roboto Light" panose="02000000000000000000" pitchFamily="2" charset="0"/>
                          <a:ea typeface="Roboto Light" panose="02000000000000000000" pitchFamily="2" charset="0"/>
                        </a:rPr>
                        <a:t>Sectoral competent authorities (as above)</a:t>
                      </a:r>
                    </a:p>
                    <a:p>
                      <a:pPr marL="0" algn="l" defTabSz="914400" rtl="0" eaLnBrk="1" latinLnBrk="0" hangingPunct="1"/>
                      <a:r>
                        <a:rPr lang="en-GB" sz="1200" i="1" kern="1200">
                          <a:latin typeface="Roboto Light" panose="02000000000000000000" pitchFamily="2" charset="0"/>
                          <a:ea typeface="Roboto Light" panose="02000000000000000000" pitchFamily="2" charset="0"/>
                        </a:rPr>
                        <a:t>(Regional Seas Conventions and Action Plans)</a:t>
                      </a:r>
                    </a:p>
                    <a:p>
                      <a:pPr marL="0" algn="l" defTabSz="914400" rtl="0" eaLnBrk="1" latinLnBrk="0" hangingPunct="1"/>
                      <a:r>
                        <a:rPr lang="en-GB" sz="1200" i="1" kern="1200">
                          <a:latin typeface="Roboto Light" panose="02000000000000000000" pitchFamily="2" charset="0"/>
                          <a:ea typeface="Roboto Light" panose="02000000000000000000" pitchFamily="2" charset="0"/>
                        </a:rPr>
                        <a:t>(Convention on Biological Diversity)</a:t>
                      </a:r>
                      <a:endParaRPr lang="en-GB" sz="1200" i="1" kern="1200">
                        <a:solidFill>
                          <a:schemeClr val="tx1"/>
                        </a:solidFill>
                        <a:latin typeface="Roboto Light" panose="02000000000000000000" pitchFamily="2" charset="0"/>
                        <a:ea typeface="Roboto Light" panose="02000000000000000000" pitchFamily="2" charset="0"/>
                        <a:cs typeface="+mn-cs"/>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362357"/>
                  </a:ext>
                </a:extLst>
              </a:tr>
            </a:tbl>
          </a:graphicData>
        </a:graphic>
      </p:graphicFrame>
      <p:sp>
        <p:nvSpPr>
          <p:cNvPr id="15" name="Text Placeholder 2">
            <a:extLst>
              <a:ext uri="{FF2B5EF4-FFF2-40B4-BE49-F238E27FC236}">
                <a16:creationId xmlns:a16="http://schemas.microsoft.com/office/drawing/2014/main" id="{AE747052-E664-4AE6-9AD2-180C2CC5002F}"/>
              </a:ext>
            </a:extLst>
          </p:cNvPr>
          <p:cNvSpPr>
            <a:spLocks noGrp="1"/>
          </p:cNvSpPr>
          <p:nvPr>
            <p:ph type="body" sz="quarter" idx="13"/>
          </p:nvPr>
        </p:nvSpPr>
        <p:spPr>
          <a:xfrm>
            <a:off x="4187925" y="1705994"/>
            <a:ext cx="7551334" cy="875607"/>
          </a:xfrm>
        </p:spPr>
        <p:txBody>
          <a:bodyPr/>
          <a:lstStyle/>
          <a:p>
            <a:r>
              <a:rPr lang="en-GB" sz="1800"/>
              <a:t>Activities governed by States, grouped under the umbrella of Competent Intergovernmental Organisations.</a:t>
            </a:r>
            <a:endParaRPr lang="en-GB" sz="18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80691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nature, outdoor&#10;&#10;Description automatically generated">
            <a:extLst>
              <a:ext uri="{FF2B5EF4-FFF2-40B4-BE49-F238E27FC236}">
                <a16:creationId xmlns:a16="http://schemas.microsoft.com/office/drawing/2014/main" id="{9BD27D1B-23D8-46D9-8FF9-AF3E377BF044}"/>
              </a:ext>
            </a:extLst>
          </p:cNvPr>
          <p:cNvPicPr>
            <a:picLocks noGrp="1" noChangeAspect="1"/>
          </p:cNvPicPr>
          <p:nvPr>
            <p:ph type="pic" sz="quarter" idx="14"/>
          </p:nvPr>
        </p:nvPicPr>
        <p:blipFill>
          <a:blip r:embed="rId3"/>
          <a:srcRect l="6910" r="6910"/>
          <a:stretch>
            <a:fillRect/>
          </a:stretch>
        </p:blipFill>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a:xfrm>
            <a:off x="4157252" y="495259"/>
            <a:ext cx="7551334" cy="921278"/>
          </a:xfrm>
        </p:spPr>
        <p:txBody>
          <a:bodyPr/>
          <a:lstStyle/>
          <a:p>
            <a:r>
              <a:rPr lang="en-GB"/>
              <a:t>Current ABNJ governance framework</a:t>
            </a:r>
          </a:p>
        </p:txBody>
      </p:sp>
      <p:sp>
        <p:nvSpPr>
          <p:cNvPr id="8" name="Text Placeholder 2">
            <a:extLst>
              <a:ext uri="{FF2B5EF4-FFF2-40B4-BE49-F238E27FC236}">
                <a16:creationId xmlns:a16="http://schemas.microsoft.com/office/drawing/2014/main" id="{2B47717D-C17F-411B-AFB4-CB8AFE793DE6}"/>
              </a:ext>
            </a:extLst>
          </p:cNvPr>
          <p:cNvSpPr>
            <a:spLocks noGrp="1"/>
          </p:cNvSpPr>
          <p:nvPr>
            <p:ph type="body" sz="quarter" idx="13"/>
          </p:nvPr>
        </p:nvSpPr>
        <p:spPr>
          <a:xfrm>
            <a:off x="4157252" y="1823259"/>
            <a:ext cx="7551334" cy="4128654"/>
          </a:xfrm>
        </p:spPr>
        <p:txBody>
          <a:bodyPr/>
          <a:lstStyle/>
          <a:p>
            <a:pPr>
              <a:buClr>
                <a:srgbClr val="00B0F0"/>
              </a:buClr>
            </a:pPr>
            <a:r>
              <a:rPr lang="en-GB" sz="1800"/>
              <a:t>​ABNJ governance occurs in silos </a:t>
            </a:r>
          </a:p>
          <a:p>
            <a:pPr>
              <a:buClr>
                <a:srgbClr val="00B0F0"/>
              </a:buClr>
            </a:pPr>
            <a:r>
              <a:rPr lang="en-GB" sz="1800"/>
              <a:t>Geographical gaps in regional organisation coverage in ABNJ</a:t>
            </a:r>
          </a:p>
          <a:p>
            <a:pPr>
              <a:buClr>
                <a:srgbClr val="00B0F0"/>
              </a:buClr>
            </a:pPr>
            <a:r>
              <a:rPr lang="en-GB" sz="1800"/>
              <a:t>No sufficient legal mandate for ecosystem-based management and biodiversity conservation in ABNJ. </a:t>
            </a:r>
          </a:p>
          <a:p>
            <a:pPr>
              <a:buClr>
                <a:srgbClr val="00B0F0"/>
              </a:buClr>
            </a:pPr>
            <a:r>
              <a:rPr lang="en-GB" sz="1800"/>
              <a:t>No mechanism to enable coordination across sectors, regions and institutions for the conservation and sustainable use of biodiversity in ABNJ. </a:t>
            </a:r>
          </a:p>
          <a:p>
            <a:pPr>
              <a:buClr>
                <a:srgbClr val="00B0F0"/>
              </a:buClr>
            </a:pPr>
            <a:endParaRPr lang="en-GB" sz="1800"/>
          </a:p>
        </p:txBody>
      </p:sp>
    </p:spTree>
    <p:extLst>
      <p:ext uri="{BB962C8B-B14F-4D97-AF65-F5344CB8AC3E}">
        <p14:creationId xmlns:p14="http://schemas.microsoft.com/office/powerpoint/2010/main" val="285280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shark, ocean floor&#10;&#10;Description automatically generated">
            <a:extLst>
              <a:ext uri="{FF2B5EF4-FFF2-40B4-BE49-F238E27FC236}">
                <a16:creationId xmlns:a16="http://schemas.microsoft.com/office/drawing/2014/main" id="{6F214678-B46F-4F47-98D9-F598FAE9C0D7}"/>
              </a:ext>
            </a:extLst>
          </p:cNvPr>
          <p:cNvPicPr>
            <a:picLocks noGrp="1" noChangeAspect="1"/>
          </p:cNvPicPr>
          <p:nvPr>
            <p:ph type="pic" sz="quarter" idx="13"/>
          </p:nvPr>
        </p:nvPicPr>
        <p:blipFill>
          <a:blip r:embed="rId3"/>
          <a:srcRect t="1024" b="1024"/>
          <a:stretch>
            <a:fillRect/>
          </a:stretch>
        </p:blipFill>
        <p:spPr/>
      </p:pic>
      <p:sp>
        <p:nvSpPr>
          <p:cNvPr id="2" name="Text Placeholder 1"/>
          <p:cNvSpPr>
            <a:spLocks noGrp="1"/>
          </p:cNvSpPr>
          <p:nvPr>
            <p:ph type="body" sz="quarter" idx="11"/>
          </p:nvPr>
        </p:nvSpPr>
        <p:spPr>
          <a:xfrm>
            <a:off x="505807" y="561636"/>
            <a:ext cx="7029311" cy="523684"/>
          </a:xfrm>
        </p:spPr>
        <p:txBody>
          <a:bodyPr/>
          <a:lstStyle/>
          <a:p>
            <a:r>
              <a:rPr lang="en-GB" b="0"/>
              <a:t>What is BBNJ?</a:t>
            </a:r>
          </a:p>
        </p:txBody>
      </p:sp>
      <p:sp>
        <p:nvSpPr>
          <p:cNvPr id="3" name="Text Placeholder 2"/>
          <p:cNvSpPr>
            <a:spLocks noGrp="1"/>
          </p:cNvSpPr>
          <p:nvPr>
            <p:ph type="body" sz="quarter" idx="12"/>
          </p:nvPr>
        </p:nvSpPr>
        <p:spPr>
          <a:xfrm>
            <a:off x="505808" y="1148821"/>
            <a:ext cx="7029311" cy="5327672"/>
          </a:xfrm>
        </p:spPr>
        <p:txBody>
          <a:bodyPr lIns="90000" tIns="45720" rIns="91440" bIns="45720" anchor="t"/>
          <a:lstStyle/>
          <a:p>
            <a:pPr marL="285750" lvl="1" indent="-285750">
              <a:lnSpc>
                <a:spcPct val="140000"/>
              </a:lnSpc>
              <a:spcBef>
                <a:spcPts val="1000"/>
              </a:spcBef>
              <a:spcAft>
                <a:spcPts val="1800"/>
              </a:spcAft>
            </a:pPr>
            <a:r>
              <a:rPr lang="en-GB" sz="2100" spc="150">
                <a:latin typeface="Roboto Light"/>
                <a:ea typeface="Roboto Light"/>
              </a:rPr>
              <a:t>Marine biological diversity (habitats and species) that inhabit, traverse or use ocean areas that lie beyond the boundaries of national jurisdictions</a:t>
            </a:r>
          </a:p>
          <a:p>
            <a:pPr marL="742950" lvl="2" indent="-285750">
              <a:lnSpc>
                <a:spcPct val="140000"/>
              </a:lnSpc>
              <a:spcBef>
                <a:spcPts val="0"/>
              </a:spcBef>
              <a:spcAft>
                <a:spcPts val="600"/>
              </a:spcAft>
            </a:pPr>
            <a:r>
              <a:rPr lang="en-GB" sz="1800" spc="150">
                <a:latin typeface="Roboto Light"/>
                <a:ea typeface="Roboto Light"/>
              </a:rPr>
              <a:t>Deep-sea fish, cephalopod and crustaceans</a:t>
            </a:r>
          </a:p>
          <a:p>
            <a:pPr marL="742950" lvl="2" indent="-285750">
              <a:lnSpc>
                <a:spcPct val="140000"/>
              </a:lnSpc>
              <a:spcBef>
                <a:spcPts val="0"/>
              </a:spcBef>
              <a:spcAft>
                <a:spcPts val="600"/>
              </a:spcAft>
            </a:pPr>
            <a:r>
              <a:rPr lang="en-GB" sz="1800" spc="150">
                <a:latin typeface="Roboto Light"/>
                <a:ea typeface="Roboto Light"/>
              </a:rPr>
              <a:t>Migratory species (e.g. whales, turtles, tuna)</a:t>
            </a:r>
          </a:p>
          <a:p>
            <a:pPr marL="742950" lvl="2" indent="-285750">
              <a:lnSpc>
                <a:spcPct val="140000"/>
              </a:lnSpc>
              <a:spcBef>
                <a:spcPts val="0"/>
              </a:spcBef>
              <a:spcAft>
                <a:spcPts val="600"/>
              </a:spcAft>
            </a:pPr>
            <a:r>
              <a:rPr lang="en-GB" sz="1800" spc="150">
                <a:latin typeface="Roboto Light"/>
                <a:ea typeface="Roboto Light"/>
              </a:rPr>
              <a:t>Seabirds (e.g. albatrosses, petrels) </a:t>
            </a:r>
          </a:p>
          <a:p>
            <a:pPr marL="742950" lvl="2" indent="-285750">
              <a:lnSpc>
                <a:spcPct val="140000"/>
              </a:lnSpc>
              <a:spcBef>
                <a:spcPts val="0"/>
              </a:spcBef>
              <a:spcAft>
                <a:spcPts val="600"/>
              </a:spcAft>
            </a:pPr>
            <a:r>
              <a:rPr lang="en-GB" sz="1800" spc="150">
                <a:latin typeface="Roboto Light"/>
                <a:ea typeface="Roboto Light"/>
              </a:rPr>
              <a:t>Microscopic marine organisms </a:t>
            </a:r>
          </a:p>
          <a:p>
            <a:pPr marL="742950" lvl="2" indent="-285750">
              <a:lnSpc>
                <a:spcPct val="140000"/>
              </a:lnSpc>
              <a:spcBef>
                <a:spcPts val="0"/>
              </a:spcBef>
              <a:spcAft>
                <a:spcPts val="600"/>
              </a:spcAft>
            </a:pPr>
            <a:r>
              <a:rPr lang="en-GB" sz="1800" spc="150">
                <a:latin typeface="Roboto Light"/>
                <a:ea typeface="Roboto Light"/>
              </a:rPr>
              <a:t>Deep-sea habitats (corals, sponges, seamounts)</a:t>
            </a:r>
          </a:p>
          <a:p>
            <a:pPr marL="742950" lvl="2" indent="-285750">
              <a:lnSpc>
                <a:spcPct val="140000"/>
              </a:lnSpc>
              <a:spcBef>
                <a:spcPts val="1000"/>
              </a:spcBef>
              <a:spcAft>
                <a:spcPts val="600"/>
              </a:spcAft>
            </a:pPr>
            <a:endParaRPr lang="en-GB" sz="1800" spc="150">
              <a:latin typeface="Roboto Light" panose="02000000000000000000" pitchFamily="2" charset="0"/>
              <a:ea typeface="Roboto Light" panose="02000000000000000000" pitchFamily="2" charset="0"/>
            </a:endParaRPr>
          </a:p>
          <a:p>
            <a:pPr marL="285750" lvl="1" indent="-285750">
              <a:lnSpc>
                <a:spcPct val="140000"/>
              </a:lnSpc>
              <a:spcBef>
                <a:spcPts val="1000"/>
              </a:spcBef>
              <a:spcAft>
                <a:spcPts val="600"/>
              </a:spcAft>
            </a:pPr>
            <a:endParaRPr lang="en-GB" sz="2100" spc="150">
              <a:latin typeface="Roboto Light" panose="02000000000000000000" pitchFamily="2" charset="0"/>
              <a:ea typeface="Roboto Light" panose="02000000000000000000" pitchFamily="2" charset="0"/>
            </a:endParaRPr>
          </a:p>
          <a:p>
            <a:pPr marL="285750" lvl="1" indent="-285750">
              <a:lnSpc>
                <a:spcPct val="140000"/>
              </a:lnSpc>
              <a:spcBef>
                <a:spcPts val="1000"/>
              </a:spcBef>
              <a:spcAft>
                <a:spcPts val="600"/>
              </a:spcAft>
            </a:pPr>
            <a:endParaRPr lang="en-GB" sz="2100" spc="150">
              <a:latin typeface="Roboto Light" panose="02000000000000000000" pitchFamily="2" charset="0"/>
              <a:ea typeface="Roboto Light" panose="02000000000000000000" pitchFamily="2" charset="0"/>
            </a:endParaRPr>
          </a:p>
          <a:p>
            <a:endParaRPr lang="en-GB"/>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1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CBAADF5-17E9-4D58-8AEC-E18031E427BC}"/>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0126" t="7991" r="12030" b="26575"/>
          <a:stretch/>
        </p:blipFill>
        <p:spPr bwMode="auto">
          <a:xfrm>
            <a:off x="994568" y="170349"/>
            <a:ext cx="10202863" cy="6432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E59B1F-4DF1-4F8F-B963-2DF33695D835}"/>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872360-8331-475D-A53A-E73EE814D3C6}"/>
              </a:ext>
            </a:extLst>
          </p:cNvPr>
          <p:cNvSpPr txBox="1"/>
          <p:nvPr/>
        </p:nvSpPr>
        <p:spPr>
          <a:xfrm>
            <a:off x="7503621" y="371303"/>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A</a:t>
            </a:r>
          </a:p>
        </p:txBody>
      </p:sp>
      <p:sp>
        <p:nvSpPr>
          <p:cNvPr id="8" name="TextBox 7">
            <a:extLst>
              <a:ext uri="{FF2B5EF4-FFF2-40B4-BE49-F238E27FC236}">
                <a16:creationId xmlns:a16="http://schemas.microsoft.com/office/drawing/2014/main" id="{BA47DBF0-8F15-4138-801C-66F530A4E50D}"/>
              </a:ext>
            </a:extLst>
          </p:cNvPr>
          <p:cNvSpPr txBox="1"/>
          <p:nvPr/>
        </p:nvSpPr>
        <p:spPr>
          <a:xfrm>
            <a:off x="3809811" y="371303"/>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B</a:t>
            </a:r>
          </a:p>
        </p:txBody>
      </p:sp>
      <p:sp>
        <p:nvSpPr>
          <p:cNvPr id="9" name="TextBox 8">
            <a:extLst>
              <a:ext uri="{FF2B5EF4-FFF2-40B4-BE49-F238E27FC236}">
                <a16:creationId xmlns:a16="http://schemas.microsoft.com/office/drawing/2014/main" id="{5AC20557-B066-4543-B7C4-39EA16D38AAD}"/>
              </a:ext>
            </a:extLst>
          </p:cNvPr>
          <p:cNvSpPr txBox="1"/>
          <p:nvPr/>
        </p:nvSpPr>
        <p:spPr>
          <a:xfrm>
            <a:off x="3803037" y="3876503"/>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C</a:t>
            </a:r>
          </a:p>
        </p:txBody>
      </p:sp>
      <p:sp>
        <p:nvSpPr>
          <p:cNvPr id="10" name="TextBox 9">
            <a:extLst>
              <a:ext uri="{FF2B5EF4-FFF2-40B4-BE49-F238E27FC236}">
                <a16:creationId xmlns:a16="http://schemas.microsoft.com/office/drawing/2014/main" id="{FD44A011-03FA-4F77-99F8-167885E050FB}"/>
              </a:ext>
            </a:extLst>
          </p:cNvPr>
          <p:cNvSpPr txBox="1"/>
          <p:nvPr/>
        </p:nvSpPr>
        <p:spPr>
          <a:xfrm>
            <a:off x="1167167" y="6124366"/>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D</a:t>
            </a:r>
          </a:p>
        </p:txBody>
      </p:sp>
      <p:sp>
        <p:nvSpPr>
          <p:cNvPr id="11" name="TextBox 10">
            <a:extLst>
              <a:ext uri="{FF2B5EF4-FFF2-40B4-BE49-F238E27FC236}">
                <a16:creationId xmlns:a16="http://schemas.microsoft.com/office/drawing/2014/main" id="{7C357B6E-B97F-4B00-A287-04008897A241}"/>
              </a:ext>
            </a:extLst>
          </p:cNvPr>
          <p:cNvSpPr txBox="1"/>
          <p:nvPr/>
        </p:nvSpPr>
        <p:spPr>
          <a:xfrm>
            <a:off x="7026101" y="6123190"/>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E</a:t>
            </a:r>
          </a:p>
        </p:txBody>
      </p:sp>
      <p:sp>
        <p:nvSpPr>
          <p:cNvPr id="12" name="TextBox 11">
            <a:extLst>
              <a:ext uri="{FF2B5EF4-FFF2-40B4-BE49-F238E27FC236}">
                <a16:creationId xmlns:a16="http://schemas.microsoft.com/office/drawing/2014/main" id="{588CA8F9-0A23-43DD-BD15-1CCA6E404772}"/>
              </a:ext>
            </a:extLst>
          </p:cNvPr>
          <p:cNvSpPr txBox="1"/>
          <p:nvPr/>
        </p:nvSpPr>
        <p:spPr>
          <a:xfrm>
            <a:off x="6978072" y="3876502"/>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F</a:t>
            </a:r>
          </a:p>
        </p:txBody>
      </p:sp>
      <p:sp>
        <p:nvSpPr>
          <p:cNvPr id="13" name="TextBox 12">
            <a:extLst>
              <a:ext uri="{FF2B5EF4-FFF2-40B4-BE49-F238E27FC236}">
                <a16:creationId xmlns:a16="http://schemas.microsoft.com/office/drawing/2014/main" id="{241AC3A7-F7BF-4382-AEE4-D6EB1D7BDC03}"/>
              </a:ext>
            </a:extLst>
          </p:cNvPr>
          <p:cNvSpPr txBox="1"/>
          <p:nvPr/>
        </p:nvSpPr>
        <p:spPr>
          <a:xfrm>
            <a:off x="6978072" y="371303"/>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G</a:t>
            </a:r>
          </a:p>
        </p:txBody>
      </p:sp>
      <p:sp>
        <p:nvSpPr>
          <p:cNvPr id="14" name="TextBox 13">
            <a:extLst>
              <a:ext uri="{FF2B5EF4-FFF2-40B4-BE49-F238E27FC236}">
                <a16:creationId xmlns:a16="http://schemas.microsoft.com/office/drawing/2014/main" id="{42DC10DF-1F8B-4B39-95C0-4FB431A3803D}"/>
              </a:ext>
            </a:extLst>
          </p:cNvPr>
          <p:cNvSpPr txBox="1"/>
          <p:nvPr/>
        </p:nvSpPr>
        <p:spPr>
          <a:xfrm>
            <a:off x="7407562" y="3275110"/>
            <a:ext cx="245072" cy="307777"/>
          </a:xfrm>
          <a:prstGeom prst="rect">
            <a:avLst/>
          </a:prstGeom>
          <a:solidFill>
            <a:schemeClr val="bg1"/>
          </a:solidFill>
        </p:spPr>
        <p:txBody>
          <a:bodyPr wrap="square" rtlCol="0">
            <a:spAutoFit/>
          </a:bodyPr>
          <a:lstStyle/>
          <a:p>
            <a:pPr algn="ctr"/>
            <a:r>
              <a:rPr lang="en-GB" sz="1400" b="1">
                <a:latin typeface="Roboto Light" panose="02000000000000000000" pitchFamily="2" charset="0"/>
                <a:ea typeface="Roboto Light" panose="02000000000000000000" pitchFamily="2" charset="0"/>
              </a:rPr>
              <a:t>H</a:t>
            </a:r>
          </a:p>
        </p:txBody>
      </p:sp>
    </p:spTree>
    <p:extLst>
      <p:ext uri="{BB962C8B-B14F-4D97-AF65-F5344CB8AC3E}">
        <p14:creationId xmlns:p14="http://schemas.microsoft.com/office/powerpoint/2010/main" val="170401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ig. 1">
            <a:extLst>
              <a:ext uri="{FF2B5EF4-FFF2-40B4-BE49-F238E27FC236}">
                <a16:creationId xmlns:a16="http://schemas.microsoft.com/office/drawing/2014/main" id="{958210F7-675F-4EE2-8CF1-447E8DF0A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4" t="91648" r="4900" b="-1152"/>
          <a:stretch/>
        </p:blipFill>
        <p:spPr bwMode="auto">
          <a:xfrm>
            <a:off x="518837" y="5968516"/>
            <a:ext cx="10751629" cy="53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E59B1F-4DF1-4F8F-B963-2DF33695D835}"/>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ig. 1">
            <a:extLst>
              <a:ext uri="{FF2B5EF4-FFF2-40B4-BE49-F238E27FC236}">
                <a16:creationId xmlns:a16="http://schemas.microsoft.com/office/drawing/2014/main" id="{89CD3F5B-48C5-41C3-AF2B-69603A71813E}"/>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0" t="1598" r="49046" b="8430"/>
          <a:stretch/>
        </p:blipFill>
        <p:spPr bwMode="auto">
          <a:xfrm>
            <a:off x="2038506" y="341305"/>
            <a:ext cx="6897303" cy="5627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5661A7-2E91-48C2-91E6-35A9B478658D}"/>
              </a:ext>
            </a:extLst>
          </p:cNvPr>
          <p:cNvPicPr>
            <a:picLocks noChangeAspect="1"/>
          </p:cNvPicPr>
          <p:nvPr/>
        </p:nvPicPr>
        <p:blipFill>
          <a:blip r:embed="rId4"/>
          <a:stretch>
            <a:fillRect/>
          </a:stretch>
        </p:blipFill>
        <p:spPr>
          <a:xfrm>
            <a:off x="9342784" y="499134"/>
            <a:ext cx="2355066" cy="3370389"/>
          </a:xfrm>
          <a:prstGeom prst="rect">
            <a:avLst/>
          </a:prstGeom>
        </p:spPr>
      </p:pic>
      <p:sp>
        <p:nvSpPr>
          <p:cNvPr id="2" name="Rectangle 1">
            <a:extLst>
              <a:ext uri="{FF2B5EF4-FFF2-40B4-BE49-F238E27FC236}">
                <a16:creationId xmlns:a16="http://schemas.microsoft.com/office/drawing/2014/main" id="{FD0EF67C-53B2-4848-8552-1A173C181103}"/>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TextBox 5">
            <a:extLst>
              <a:ext uri="{FF2B5EF4-FFF2-40B4-BE49-F238E27FC236}">
                <a16:creationId xmlns:a16="http://schemas.microsoft.com/office/drawing/2014/main" id="{FE60FAA9-83BC-436C-9152-F08162510C3C}"/>
              </a:ext>
            </a:extLst>
          </p:cNvPr>
          <p:cNvSpPr txBox="1"/>
          <p:nvPr/>
        </p:nvSpPr>
        <p:spPr>
          <a:xfrm>
            <a:off x="339089" y="354818"/>
            <a:ext cx="1699417" cy="1708160"/>
          </a:xfrm>
          <a:prstGeom prst="rect">
            <a:avLst/>
          </a:prstGeom>
          <a:noFill/>
        </p:spPr>
        <p:txBody>
          <a:bodyPr wrap="square" rtlCol="0">
            <a:spAutoFit/>
          </a:bodyPr>
          <a:lstStyle/>
          <a:p>
            <a:pPr fontAlgn="base"/>
            <a:r>
              <a:rPr lang="en-GB" sz="1050"/>
              <a:t>Autumn-Lynn Harrison, </a:t>
            </a:r>
            <a:r>
              <a:rPr lang="en-GB" sz="1050" i="1"/>
              <a:t>Et al</a:t>
            </a:r>
            <a:r>
              <a:rPr lang="en-GB" sz="1050"/>
              <a:t>. (2018) The political biogeography of migratory marine predators</a:t>
            </a:r>
            <a:r>
              <a:rPr lang="en-US" sz="1050"/>
              <a:t>​</a:t>
            </a:r>
          </a:p>
          <a:p>
            <a:pPr fontAlgn="base"/>
            <a:r>
              <a:rPr lang="en-GB" sz="1050" i="1"/>
              <a:t>Nature Ecology &amp; Evolution </a:t>
            </a:r>
            <a:r>
              <a:rPr lang="en-GB" sz="1050" b="1"/>
              <a:t>Vol.2</a:t>
            </a:r>
            <a:r>
              <a:rPr lang="en-GB" sz="1050"/>
              <a:t>, pp1571–1578 </a:t>
            </a:r>
            <a:endParaRPr lang="en-US" sz="1050"/>
          </a:p>
          <a:p>
            <a:pPr algn="l"/>
            <a:endParaRPr lang="en-GB" sz="105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7673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coelenterate, ocean floor&#10;&#10;Description automatically generated">
            <a:extLst>
              <a:ext uri="{FF2B5EF4-FFF2-40B4-BE49-F238E27FC236}">
                <a16:creationId xmlns:a16="http://schemas.microsoft.com/office/drawing/2014/main" id="{AFFB5E03-C540-48B8-9983-0224E4969049}"/>
              </a:ext>
            </a:extLst>
          </p:cNvPr>
          <p:cNvPicPr>
            <a:picLocks noGrp="1" noChangeAspect="1"/>
          </p:cNvPicPr>
          <p:nvPr>
            <p:ph type="pic" sz="quarter" idx="14"/>
          </p:nvPr>
        </p:nvPicPr>
        <p:blipFill rotWithShape="1">
          <a:blip r:embed="rId3"/>
          <a:srcRect l="30789" r="28992"/>
          <a:stretch/>
        </p:blipFill>
        <p:spPr>
          <a:xfrm>
            <a:off x="1927" y="0"/>
            <a:ext cx="4123505" cy="6858000"/>
          </a:xfr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DC779FC-65DE-4EB0-8488-AB89D4BAF954}"/>
              </a:ext>
            </a:extLst>
          </p:cNvPr>
          <p:cNvSpPr>
            <a:spLocks noGrp="1"/>
          </p:cNvSpPr>
          <p:nvPr>
            <p:ph type="body" sz="quarter" idx="13"/>
          </p:nvPr>
        </p:nvSpPr>
        <p:spPr>
          <a:xfrm>
            <a:off x="4663426" y="2177711"/>
            <a:ext cx="6997700" cy="4551376"/>
          </a:xfrm>
        </p:spPr>
        <p:txBody>
          <a:bodyPr/>
          <a:lstStyle/>
          <a:p>
            <a:r>
              <a:rPr lang="en-GB" b="1" u="sng"/>
              <a:t>Descriptions</a:t>
            </a:r>
            <a:r>
              <a:rPr lang="en-GB"/>
              <a:t> of important marine areas in need of protection </a:t>
            </a:r>
          </a:p>
          <a:p>
            <a:r>
              <a:rPr lang="en-GB" b="1" u="sng"/>
              <a:t>Not management measures</a:t>
            </a:r>
          </a:p>
          <a:p>
            <a:r>
              <a:rPr lang="en-GB"/>
              <a:t>CBD initiative that is state-led</a:t>
            </a:r>
          </a:p>
          <a:p>
            <a:r>
              <a:rPr lang="en-GB"/>
              <a:t>Based on scientifically-robust criteria</a:t>
            </a:r>
          </a:p>
          <a:p>
            <a:r>
              <a:rPr lang="en-GB"/>
              <a:t>Described in both EEZs and ABNJ</a:t>
            </a:r>
          </a:p>
          <a:p>
            <a:endParaRPr lang="en-GB"/>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a:xfrm>
            <a:off x="4663426" y="485570"/>
            <a:ext cx="6997051" cy="523684"/>
          </a:xfrm>
        </p:spPr>
        <p:txBody>
          <a:bodyPr/>
          <a:lstStyle/>
          <a:p>
            <a:r>
              <a:rPr lang="en-GB"/>
              <a:t>Ecologically and biologically significant areas (EBSAs)</a:t>
            </a:r>
          </a:p>
        </p:txBody>
      </p:sp>
    </p:spTree>
    <p:extLst>
      <p:ext uri="{BB962C8B-B14F-4D97-AF65-F5344CB8AC3E}">
        <p14:creationId xmlns:p14="http://schemas.microsoft.com/office/powerpoint/2010/main" val="404653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yellow&#10;&#10;Description automatically generated">
            <a:extLst>
              <a:ext uri="{FF2B5EF4-FFF2-40B4-BE49-F238E27FC236}">
                <a16:creationId xmlns:a16="http://schemas.microsoft.com/office/drawing/2014/main" id="{3541E6CF-B991-4271-B750-8B92F737A408}"/>
              </a:ext>
            </a:extLst>
          </p:cNvPr>
          <p:cNvPicPr>
            <a:picLocks noGrp="1" noChangeAspect="1"/>
          </p:cNvPicPr>
          <p:nvPr>
            <p:ph type="pic" sz="quarter" idx="13"/>
          </p:nvPr>
        </p:nvPicPr>
        <p:blipFill>
          <a:blip r:embed="rId3"/>
          <a:srcRect l="11713" r="11713"/>
          <a:stretch>
            <a:fillRect/>
          </a:stretch>
        </p:blipFill>
        <p:spPr/>
      </p:pic>
      <p:sp>
        <p:nvSpPr>
          <p:cNvPr id="2" name="Text Placeholder 1"/>
          <p:cNvSpPr>
            <a:spLocks noGrp="1"/>
          </p:cNvSpPr>
          <p:nvPr>
            <p:ph type="body" sz="quarter" idx="11"/>
          </p:nvPr>
        </p:nvSpPr>
        <p:spPr>
          <a:xfrm>
            <a:off x="505807" y="561636"/>
            <a:ext cx="7029311" cy="523684"/>
          </a:xfrm>
        </p:spPr>
        <p:txBody>
          <a:bodyPr/>
          <a:lstStyle/>
          <a:p>
            <a:r>
              <a:rPr lang="en-GB" b="0"/>
              <a:t>Why are </a:t>
            </a:r>
            <a:r>
              <a:rPr lang="en-GB" b="0" err="1"/>
              <a:t>abnj</a:t>
            </a:r>
            <a:r>
              <a:rPr lang="en-GB" b="0"/>
              <a:t> and BBNJ important?</a:t>
            </a: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0AEB544-C5A7-4AED-BB3D-3CCC944B7E0A}"/>
              </a:ext>
            </a:extLst>
          </p:cNvPr>
          <p:cNvSpPr>
            <a:spLocks noGrp="1"/>
          </p:cNvSpPr>
          <p:nvPr>
            <p:ph type="body" sz="quarter" idx="12"/>
          </p:nvPr>
        </p:nvSpPr>
        <p:spPr>
          <a:xfrm>
            <a:off x="505806" y="1662629"/>
            <a:ext cx="7029311" cy="5065203"/>
          </a:xfrm>
        </p:spPr>
        <p:txBody>
          <a:bodyPr/>
          <a:lstStyle/>
          <a:p>
            <a:r>
              <a:rPr lang="en-GB"/>
              <a:t>Essential ecosystem goods and services </a:t>
            </a:r>
          </a:p>
          <a:p>
            <a:r>
              <a:rPr lang="en-GB"/>
              <a:t>Climate regulation </a:t>
            </a:r>
          </a:p>
          <a:p>
            <a:r>
              <a:rPr lang="en-GB"/>
              <a:t>Cultural and social services</a:t>
            </a:r>
          </a:p>
          <a:p>
            <a:r>
              <a:rPr lang="en-GB"/>
              <a:t>70% of global trade by value occurs by sea</a:t>
            </a:r>
          </a:p>
          <a:p>
            <a:r>
              <a:rPr lang="en-GB"/>
              <a:t>More than 1 million </a:t>
            </a:r>
            <a:r>
              <a:rPr lang="en-GB" err="1"/>
              <a:t>kilometers</a:t>
            </a:r>
            <a:r>
              <a:rPr lang="en-GB"/>
              <a:t> of submarine telecommunications cables </a:t>
            </a:r>
          </a:p>
        </p:txBody>
      </p:sp>
    </p:spTree>
    <p:extLst>
      <p:ext uri="{BB962C8B-B14F-4D97-AF65-F5344CB8AC3E}">
        <p14:creationId xmlns:p14="http://schemas.microsoft.com/office/powerpoint/2010/main" val="398741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water, outdoor, sky, wave&#10;&#10;Description automatically generated">
            <a:extLst>
              <a:ext uri="{FF2B5EF4-FFF2-40B4-BE49-F238E27FC236}">
                <a16:creationId xmlns:a16="http://schemas.microsoft.com/office/drawing/2014/main" id="{53E6206C-37E0-4F04-B1CA-0C1EF4530060}"/>
              </a:ext>
            </a:extLst>
          </p:cNvPr>
          <p:cNvPicPr>
            <a:picLocks noGrp="1" noChangeAspect="1"/>
          </p:cNvPicPr>
          <p:nvPr>
            <p:ph type="pic" sz="quarter" idx="13"/>
          </p:nvPr>
        </p:nvPicPr>
        <p:blipFill>
          <a:blip r:embed="rId3"/>
          <a:srcRect l="33848" r="33848"/>
          <a:stretch>
            <a:fillRect/>
          </a:stretch>
        </p:blipFill>
        <p:spPr/>
      </p:pic>
      <p:sp>
        <p:nvSpPr>
          <p:cNvPr id="2" name="Text Placeholder 1"/>
          <p:cNvSpPr>
            <a:spLocks noGrp="1"/>
          </p:cNvSpPr>
          <p:nvPr>
            <p:ph type="body" sz="quarter" idx="11"/>
          </p:nvPr>
        </p:nvSpPr>
        <p:spPr>
          <a:xfrm>
            <a:off x="505807" y="561636"/>
            <a:ext cx="7029311" cy="523684"/>
          </a:xfrm>
        </p:spPr>
        <p:txBody>
          <a:bodyPr/>
          <a:lstStyle/>
          <a:p>
            <a:r>
              <a:rPr lang="en-GB" b="0"/>
              <a:t>Threats to ABNJ and BBNJ</a:t>
            </a: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0AEB544-C5A7-4AED-BB3D-3CCC944B7E0A}"/>
              </a:ext>
            </a:extLst>
          </p:cNvPr>
          <p:cNvSpPr>
            <a:spLocks noGrp="1"/>
          </p:cNvSpPr>
          <p:nvPr>
            <p:ph type="body" sz="quarter" idx="12"/>
          </p:nvPr>
        </p:nvSpPr>
        <p:spPr>
          <a:xfrm>
            <a:off x="505806" y="1662629"/>
            <a:ext cx="7029311" cy="5065203"/>
          </a:xfrm>
        </p:spPr>
        <p:txBody>
          <a:bodyPr lIns="90000" tIns="45720" rIns="91440" bIns="45720" anchor="t"/>
          <a:lstStyle/>
          <a:p>
            <a:r>
              <a:rPr lang="en-GB">
                <a:latin typeface="Roboto Light"/>
                <a:ea typeface="Roboto Light"/>
              </a:rPr>
              <a:t>Overfishing and bycatch</a:t>
            </a:r>
            <a:endParaRPr lang="en-GB" b="1">
              <a:latin typeface="Roboto Light"/>
              <a:ea typeface="Roboto Light"/>
            </a:endParaRPr>
          </a:p>
          <a:p>
            <a:r>
              <a:rPr lang="en-GB">
                <a:latin typeface="Roboto Light"/>
                <a:ea typeface="Roboto Light"/>
              </a:rPr>
              <a:t>Seabed disturbance </a:t>
            </a:r>
            <a:endParaRPr lang="en-GB"/>
          </a:p>
          <a:p>
            <a:r>
              <a:rPr lang="en-GB">
                <a:latin typeface="Roboto Light"/>
                <a:ea typeface="Roboto Light"/>
              </a:rPr>
              <a:t>Marine and land-based pollution</a:t>
            </a:r>
          </a:p>
          <a:p>
            <a:r>
              <a:rPr lang="en-GB">
                <a:latin typeface="Roboto Light"/>
                <a:ea typeface="Roboto Light"/>
              </a:rPr>
              <a:t>Ocean deoxygenation </a:t>
            </a:r>
          </a:p>
          <a:p>
            <a:r>
              <a:rPr lang="en-GB">
                <a:latin typeface="Roboto Light"/>
                <a:ea typeface="Roboto Light"/>
              </a:rPr>
              <a:t>Ocean warming and acidification</a:t>
            </a:r>
          </a:p>
          <a:p>
            <a:r>
              <a:rPr lang="en-GB">
                <a:latin typeface="Roboto Light"/>
                <a:ea typeface="Roboto Light"/>
              </a:rPr>
              <a:t>Noise and ship-strike (marine mammals)</a:t>
            </a:r>
            <a:endParaRPr lang="en-GB"/>
          </a:p>
        </p:txBody>
      </p:sp>
    </p:spTree>
    <p:extLst>
      <p:ext uri="{BB962C8B-B14F-4D97-AF65-F5344CB8AC3E}">
        <p14:creationId xmlns:p14="http://schemas.microsoft.com/office/powerpoint/2010/main" val="282609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910C44-48E6-459E-A14D-1611DF542A37}"/>
              </a:ext>
            </a:extLst>
          </p:cNvPr>
          <p:cNvPicPr>
            <a:picLocks noChangeAspect="1"/>
          </p:cNvPicPr>
          <p:nvPr/>
        </p:nvPicPr>
        <p:blipFill rotWithShape="1">
          <a:blip r:embed="rId3"/>
          <a:srcRect b="7712"/>
          <a:stretch/>
        </p:blipFill>
        <p:spPr>
          <a:xfrm>
            <a:off x="0" y="-1"/>
            <a:ext cx="12192000" cy="6858001"/>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553375" y="5638032"/>
            <a:ext cx="10983649" cy="1099334"/>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a:solidFill>
                  <a:schemeClr val="bg1"/>
                </a:solidFill>
                <a:latin typeface="Roboto Light" panose="02000000000000000000" pitchFamily="2" charset="0"/>
                <a:ea typeface="Roboto Light" panose="02000000000000000000" pitchFamily="2" charset="0"/>
              </a:rPr>
              <a:t>What are the BBNJ negotiations?</a:t>
            </a:r>
          </a:p>
          <a:p>
            <a:r>
              <a:rPr lang="en-GB" sz="2400" dirty="0">
                <a:solidFill>
                  <a:schemeClr val="bg1"/>
                </a:solidFill>
                <a:latin typeface="Roboto Light" panose="02000000000000000000" pitchFamily="2" charset="0"/>
                <a:ea typeface="Roboto Light" panose="02000000000000000000" pitchFamily="2" charset="0"/>
              </a:rPr>
              <a:t>Ruth Fletcher, Senior Programme Officer, UNEP-WCMC</a:t>
            </a:r>
          </a:p>
          <a:p>
            <a:endParaRPr lang="en-GB" sz="2400" dirty="0">
              <a:solidFill>
                <a:schemeClr val="bg1"/>
              </a:solidFill>
              <a:latin typeface="Roboto Light" panose="02000000000000000000" pitchFamily="2" charset="0"/>
              <a:ea typeface="Roboto Light" panose="02000000000000000000" pitchFamily="2" charset="0"/>
            </a:endParaRPr>
          </a:p>
          <a:p>
            <a:endParaRPr lang="en-GB" sz="2400" dirty="0">
              <a:solidFill>
                <a:schemeClr val="bg1"/>
              </a:solidFill>
              <a:latin typeface="Roboto"/>
              <a:ea typeface="Roboto" panose="02000000000000000000" pitchFamily="2" charset="0"/>
            </a:endParaRPr>
          </a:p>
        </p:txBody>
      </p:sp>
    </p:spTree>
    <p:extLst>
      <p:ext uri="{BB962C8B-B14F-4D97-AF65-F5344CB8AC3E}">
        <p14:creationId xmlns:p14="http://schemas.microsoft.com/office/powerpoint/2010/main" val="146621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808" y="453307"/>
            <a:ext cx="11155840" cy="523684"/>
          </a:xfrm>
        </p:spPr>
        <p:txBody>
          <a:bodyPr/>
          <a:lstStyle/>
          <a:p>
            <a:r>
              <a:rPr lang="en-GB"/>
              <a:t>What is the new </a:t>
            </a:r>
            <a:r>
              <a:rPr lang="en-GB" err="1"/>
              <a:t>bbnj</a:t>
            </a:r>
            <a:r>
              <a:rPr lang="en-GB"/>
              <a:t> </a:t>
            </a:r>
            <a:r>
              <a:rPr lang="en-GB" b="0"/>
              <a:t>agreement?</a:t>
            </a:r>
          </a:p>
        </p:txBody>
      </p:sp>
      <p:sp>
        <p:nvSpPr>
          <p:cNvPr id="3" name="Text Placeholder 2"/>
          <p:cNvSpPr>
            <a:spLocks noGrp="1"/>
          </p:cNvSpPr>
          <p:nvPr>
            <p:ph type="body" sz="quarter" idx="13"/>
          </p:nvPr>
        </p:nvSpPr>
        <p:spPr>
          <a:xfrm>
            <a:off x="505808" y="1096892"/>
            <a:ext cx="11155840" cy="3792049"/>
          </a:xfrm>
        </p:spPr>
        <p:txBody>
          <a:bodyPr lIns="90000" tIns="45720" rIns="91440" bIns="45720" anchor="t"/>
          <a:lstStyle/>
          <a:p>
            <a:r>
              <a:rPr lang="en-GB">
                <a:latin typeface="Roboto Light"/>
                <a:ea typeface="Roboto Light"/>
              </a:rPr>
              <a:t>Under umbrella of UNCLOS and use modern conservation principles</a:t>
            </a:r>
          </a:p>
          <a:p>
            <a:r>
              <a:rPr lang="en-GB">
                <a:latin typeface="Roboto Light"/>
                <a:ea typeface="Roboto Light"/>
              </a:rPr>
              <a:t>Provides a common platform for biodiversity</a:t>
            </a:r>
          </a:p>
          <a:p>
            <a:r>
              <a:rPr lang="en-GB">
                <a:latin typeface="Roboto Light"/>
                <a:ea typeface="Roboto Light"/>
              </a:rPr>
              <a:t>Legally binding framework under which sectors can cooperate and coordinate</a:t>
            </a:r>
          </a:p>
          <a:p>
            <a:r>
              <a:rPr lang="en-GB">
                <a:latin typeface="Roboto Light"/>
                <a:ea typeface="Roboto Light"/>
              </a:rPr>
              <a:t>Aims to “not undermine” </a:t>
            </a:r>
            <a:endParaRPr lang="en-GB"/>
          </a:p>
          <a:p>
            <a:r>
              <a:rPr lang="en-GB">
                <a:latin typeface="Roboto Light"/>
                <a:ea typeface="Roboto Light"/>
              </a:rPr>
              <a:t>Utilise and build upon existing institutional frameworks</a:t>
            </a:r>
          </a:p>
          <a:p>
            <a:r>
              <a:rPr lang="en-GB">
                <a:latin typeface="Roboto Light"/>
                <a:ea typeface="Roboto Light"/>
              </a:rPr>
              <a:t>Package deal and cross-cutting issues</a:t>
            </a:r>
          </a:p>
          <a:p>
            <a:endParaRPr lang="en-GB"/>
          </a:p>
        </p:txBody>
      </p:sp>
      <p:pic>
        <p:nvPicPr>
          <p:cNvPr id="5" name="Picture Placeholder 4">
            <a:extLst>
              <a:ext uri="{FF2B5EF4-FFF2-40B4-BE49-F238E27FC236}">
                <a16:creationId xmlns:a16="http://schemas.microsoft.com/office/drawing/2014/main" id="{5793255F-3ABE-44F6-8C20-6A6E9F1D7776}"/>
              </a:ext>
            </a:extLst>
          </p:cNvPr>
          <p:cNvPicPr>
            <a:picLocks noGrp="1" noChangeAspect="1"/>
          </p:cNvPicPr>
          <p:nvPr>
            <p:ph type="pic" sz="quarter" idx="14"/>
          </p:nvPr>
        </p:nvPicPr>
        <p:blipFill rotWithShape="1">
          <a:blip r:embed="rId3"/>
          <a:srcRect l="-93" t="4985" r="93" b="68047"/>
          <a:stretch/>
        </p:blipFill>
        <p:spPr>
          <a:xfrm>
            <a:off x="1928" y="5008842"/>
            <a:ext cx="12190072" cy="1849157"/>
          </a:xfr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2EC441C-DCFF-47B9-83F3-E3E3BB2BD223}"/>
              </a:ext>
            </a:extLst>
          </p:cNvPr>
          <p:cNvSpPr txBox="1">
            <a:spLocks/>
          </p:cNvSpPr>
          <p:nvPr/>
        </p:nvSpPr>
        <p:spPr>
          <a:xfrm>
            <a:off x="530352" y="976991"/>
            <a:ext cx="11155840" cy="3166337"/>
          </a:xfrm>
          <a:prstGeom prst="rect">
            <a:avLst/>
          </a:prstGeom>
        </p:spPr>
        <p:txBody>
          <a:bodyPr lIns="90000"/>
          <a:lstStyle>
            <a:lvl1pPr marL="285750" indent="-285750" algn="l" defTabSz="914400" rtl="0" eaLnBrk="1" latinLnBrk="0" hangingPunct="1">
              <a:lnSpc>
                <a:spcPct val="140000"/>
              </a:lnSpc>
              <a:spcBef>
                <a:spcPts val="1000"/>
              </a:spcBef>
              <a:spcAft>
                <a:spcPts val="600"/>
              </a:spcAft>
              <a:buFont typeface="Arial" panose="020B0604020202020204" pitchFamily="34" charset="0"/>
              <a:buChar char="•"/>
              <a:defRPr sz="2100" b="0" i="0" kern="1200" cap="none" spc="150" baseline="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345158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1"/>
          </p:nvPr>
        </p:nvSpPr>
        <p:spPr/>
        <p:txBody>
          <a:bodyPr lIns="91440" tIns="45720" rIns="91440" bIns="45720" anchor="t"/>
          <a:lstStyle/>
          <a:p>
            <a:r>
              <a:rPr lang="en-GB" b="0">
                <a:latin typeface="+mj-lt"/>
                <a:cs typeface="Arial"/>
              </a:rPr>
              <a:t>Proteus Horizon Scan </a:t>
            </a:r>
            <a:r>
              <a:rPr lang="en-GB" b="0" err="1">
                <a:latin typeface="+mj-lt"/>
                <a:cs typeface="Arial"/>
              </a:rPr>
              <a:t>WebinarS</a:t>
            </a:r>
            <a:endParaRPr lang="en-GB" b="0">
              <a:latin typeface="+mj-lt"/>
            </a:endParaRPr>
          </a:p>
        </p:txBody>
      </p:sp>
      <p:sp>
        <p:nvSpPr>
          <p:cNvPr id="5" name="Text Placeholder 4"/>
          <p:cNvSpPr>
            <a:spLocks noGrp="1"/>
          </p:cNvSpPr>
          <p:nvPr>
            <p:ph type="body" sz="quarter" idx="12"/>
          </p:nvPr>
        </p:nvSpPr>
        <p:spPr>
          <a:xfrm>
            <a:off x="505808" y="2096086"/>
            <a:ext cx="5309775" cy="4316906"/>
          </a:xfrm>
        </p:spPr>
        <p:txBody>
          <a:bodyPr lIns="90000" tIns="45720" rIns="91440" bIns="45720" anchor="t"/>
          <a:lstStyle/>
          <a:p>
            <a:pPr marL="0" indent="0">
              <a:buNone/>
            </a:pPr>
            <a:r>
              <a:rPr lang="en-GB" sz="2200">
                <a:solidFill>
                  <a:srgbClr val="000000"/>
                </a:solidFill>
                <a:latin typeface="Roboto Light" panose="02000000000000000000" pitchFamily="2" charset="0"/>
                <a:ea typeface="Roboto Light" panose="02000000000000000000" pitchFamily="2" charset="0"/>
                <a:cs typeface="Arial"/>
              </a:rPr>
              <a:t>A series of webinars for Proteus Partners sharing information and insights into the latest trends and developments in biodiversity and ecosystem services policy, initiatives, data and tools.</a:t>
            </a:r>
          </a:p>
          <a:p>
            <a:endParaRPr lang="en-GB" sz="2200">
              <a:latin typeface="Roboto" panose="02000000000000000000" pitchFamily="2" charset="0"/>
              <a:ea typeface="Roboto" panose="02000000000000000000" pitchFamily="2" charset="0"/>
            </a:endParaRPr>
          </a:p>
          <a:p>
            <a:endParaRPr lang="en-GB" sz="2200">
              <a:latin typeface="Roboto" panose="02000000000000000000" pitchFamily="2" charset="0"/>
              <a:ea typeface="Roboto" panose="02000000000000000000" pitchFamily="2" charset="0"/>
            </a:endParaRPr>
          </a:p>
        </p:txBody>
      </p:sp>
      <p:pic>
        <p:nvPicPr>
          <p:cNvPr id="8" name="Picture Placeholder 6" descr="A large green field with trees in the background&#10;&#10;Description automatically generated">
            <a:extLst>
              <a:ext uri="{FF2B5EF4-FFF2-40B4-BE49-F238E27FC236}">
                <a16:creationId xmlns:a16="http://schemas.microsoft.com/office/drawing/2014/main" id="{EFBBFCCA-2EA5-4B6B-BBF6-AE274E06A394}"/>
              </a:ext>
            </a:extLst>
          </p:cNvPr>
          <p:cNvPicPr>
            <a:picLocks noChangeAspect="1"/>
          </p:cNvPicPr>
          <p:nvPr/>
        </p:nvPicPr>
        <p:blipFill rotWithShape="1">
          <a:blip r:embed="rId3"/>
          <a:srcRect l="38506" t="7968" r="9599" b="7968"/>
          <a:stretch/>
        </p:blipFill>
        <p:spPr>
          <a:xfrm>
            <a:off x="6096000" y="0"/>
            <a:ext cx="6327058" cy="6858000"/>
          </a:xfrm>
          <a:prstGeom prst="rect">
            <a:avLst/>
          </a:prstGeo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54090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B13DDE85-905C-4E22-9415-C06ECA7D6BC7}"/>
              </a:ext>
            </a:extLst>
          </p:cNvPr>
          <p:cNvPicPr>
            <a:picLocks noChangeAspect="1"/>
          </p:cNvPicPr>
          <p:nvPr/>
        </p:nvPicPr>
        <p:blipFill rotWithShape="1">
          <a:blip r:embed="rId3"/>
          <a:srcRect l="2667" t="4260" r="1768" b="9428"/>
          <a:stretch/>
        </p:blipFill>
        <p:spPr>
          <a:xfrm>
            <a:off x="1103512" y="0"/>
            <a:ext cx="10623884" cy="6834526"/>
          </a:xfrm>
          <a:prstGeom prst="rect">
            <a:avLst/>
          </a:prstGeom>
        </p:spPr>
      </p:pic>
      <p:sp>
        <p:nvSpPr>
          <p:cNvPr id="5" name="Text Placeholder 4">
            <a:extLst>
              <a:ext uri="{FF2B5EF4-FFF2-40B4-BE49-F238E27FC236}">
                <a16:creationId xmlns:a16="http://schemas.microsoft.com/office/drawing/2014/main" id="{D1A2A512-6328-4C54-8D8C-762B9305E7AA}"/>
              </a:ext>
            </a:extLst>
          </p:cNvPr>
          <p:cNvSpPr>
            <a:spLocks noGrp="1"/>
          </p:cNvSpPr>
          <p:nvPr>
            <p:ph type="body" sz="quarter" idx="11"/>
          </p:nvPr>
        </p:nvSpPr>
        <p:spPr>
          <a:xfrm>
            <a:off x="273150" y="246433"/>
            <a:ext cx="11155839" cy="523684"/>
          </a:xfrm>
        </p:spPr>
        <p:txBody>
          <a:bodyPr/>
          <a:lstStyle/>
          <a:p>
            <a:r>
              <a:rPr lang="en-GB"/>
              <a:t>TIMELINE</a:t>
            </a:r>
          </a:p>
        </p:txBody>
      </p:sp>
      <p:cxnSp>
        <p:nvCxnSpPr>
          <p:cNvPr id="17" name="Straight Arrow Connector 16">
            <a:extLst>
              <a:ext uri="{FF2B5EF4-FFF2-40B4-BE49-F238E27FC236}">
                <a16:creationId xmlns:a16="http://schemas.microsoft.com/office/drawing/2014/main" id="{08E3721A-1034-4DFE-BDC5-65FAB49FC510}"/>
              </a:ext>
            </a:extLst>
          </p:cNvPr>
          <p:cNvCxnSpPr>
            <a:cxnSpLocks/>
          </p:cNvCxnSpPr>
          <p:nvPr/>
        </p:nvCxnSpPr>
        <p:spPr>
          <a:xfrm>
            <a:off x="10449320" y="3765813"/>
            <a:ext cx="476136" cy="0"/>
          </a:xfrm>
          <a:prstGeom prst="straightConnector1">
            <a:avLst/>
          </a:prstGeom>
          <a:ln w="127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9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vertebrate, coelenterate, grass, coral&#10;&#10;Description automatically generated">
            <a:extLst>
              <a:ext uri="{FF2B5EF4-FFF2-40B4-BE49-F238E27FC236}">
                <a16:creationId xmlns:a16="http://schemas.microsoft.com/office/drawing/2014/main" id="{07FC1CFC-8CCA-4A7D-878A-FBE4F3D9C522}"/>
              </a:ext>
            </a:extLst>
          </p:cNvPr>
          <p:cNvPicPr>
            <a:picLocks noGrp="1" noChangeAspect="1"/>
          </p:cNvPicPr>
          <p:nvPr>
            <p:ph type="pic" sz="quarter" idx="14"/>
          </p:nvPr>
        </p:nvPicPr>
        <p:blipFill>
          <a:blip r:embed="rId3"/>
          <a:srcRect l="28455" r="28455"/>
          <a:stretch>
            <a:fillRect/>
          </a:stretch>
        </p:blipFill>
        <p:spPr>
          <a:xfrm>
            <a:off x="0" y="0"/>
            <a:ext cx="4059936" cy="6858000"/>
          </a:xfr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DC779FC-65DE-4EB0-8488-AB89D4BAF954}"/>
              </a:ext>
            </a:extLst>
          </p:cNvPr>
          <p:cNvSpPr>
            <a:spLocks noGrp="1"/>
          </p:cNvSpPr>
          <p:nvPr>
            <p:ph type="body" sz="quarter" idx="13"/>
          </p:nvPr>
        </p:nvSpPr>
        <p:spPr>
          <a:xfrm>
            <a:off x="4402667" y="1120733"/>
            <a:ext cx="7258459" cy="5330277"/>
          </a:xfrm>
        </p:spPr>
        <p:txBody>
          <a:bodyPr lIns="90000" tIns="45720" rIns="91440" bIns="45720" anchor="t"/>
          <a:lstStyle/>
          <a:p>
            <a:r>
              <a:rPr lang="en-GB">
                <a:latin typeface="Roboto Light"/>
                <a:ea typeface="Roboto Light"/>
              </a:rPr>
              <a:t>Revised draft text April 2020 (</a:t>
            </a:r>
            <a:r>
              <a:rPr lang="en-GB">
                <a:latin typeface="Roboto Light"/>
                <a:ea typeface="Roboto Light"/>
                <a:hlinkClick r:id="rId4"/>
              </a:rPr>
              <a:t>A/CONF.232/2020/3</a:t>
            </a:r>
            <a:r>
              <a:rPr lang="en-GB">
                <a:latin typeface="Roboto Light"/>
                <a:ea typeface="Roboto Light"/>
              </a:rPr>
              <a:t>)</a:t>
            </a:r>
          </a:p>
          <a:p>
            <a:pPr>
              <a:spcAft>
                <a:spcPts val="1800"/>
              </a:spcAft>
            </a:pPr>
            <a:r>
              <a:rPr lang="en-GB">
                <a:latin typeface="Roboto Light"/>
                <a:ea typeface="Roboto Light"/>
              </a:rPr>
              <a:t>Intersessional work to continue dialogue on areas of divergence, for instance:</a:t>
            </a:r>
          </a:p>
          <a:p>
            <a:pPr lvl="1">
              <a:spcAft>
                <a:spcPts val="600"/>
              </a:spcAft>
            </a:pPr>
            <a:r>
              <a:rPr lang="en-GB" sz="2100">
                <a:latin typeface="Roboto Light"/>
                <a:ea typeface="Roboto Light"/>
              </a:rPr>
              <a:t>Definition of “not undermine”</a:t>
            </a:r>
          </a:p>
          <a:p>
            <a:pPr lvl="1">
              <a:spcAft>
                <a:spcPts val="600"/>
              </a:spcAft>
            </a:pPr>
            <a:r>
              <a:rPr lang="en-GB" sz="2100">
                <a:latin typeface="Roboto Light"/>
                <a:ea typeface="Roboto Light"/>
              </a:rPr>
              <a:t>Institutional arrangements</a:t>
            </a:r>
          </a:p>
          <a:p>
            <a:pPr lvl="1">
              <a:spcAft>
                <a:spcPts val="600"/>
              </a:spcAft>
            </a:pPr>
            <a:r>
              <a:rPr lang="en-GB" sz="2100">
                <a:latin typeface="Roboto Light"/>
                <a:ea typeface="Roboto Light"/>
              </a:rPr>
              <a:t>Clearing House Mechanism</a:t>
            </a:r>
          </a:p>
          <a:p>
            <a:pPr lvl="1">
              <a:spcAft>
                <a:spcPts val="600"/>
              </a:spcAft>
            </a:pPr>
            <a:r>
              <a:rPr lang="en-GB" sz="2100">
                <a:latin typeface="Roboto Light"/>
                <a:ea typeface="Roboto Light"/>
              </a:rPr>
              <a:t>Futureproofing</a:t>
            </a:r>
          </a:p>
          <a:p>
            <a:pPr lvl="1">
              <a:spcAft>
                <a:spcPts val="600"/>
              </a:spcAft>
            </a:pPr>
            <a:r>
              <a:rPr lang="en-GB" sz="2100">
                <a:latin typeface="Roboto Light"/>
                <a:ea typeface="Roboto Light"/>
              </a:rPr>
              <a:t>List of activities requiring EIAs </a:t>
            </a:r>
            <a:endParaRPr lang="en-GB" sz="2100">
              <a:latin typeface="Roboto Light" panose="02000000000000000000" pitchFamily="2" charset="0"/>
              <a:ea typeface="Roboto Light" panose="02000000000000000000" pitchFamily="2" charset="0"/>
            </a:endParaRPr>
          </a:p>
          <a:p>
            <a:pPr lvl="1">
              <a:spcAft>
                <a:spcPts val="600"/>
              </a:spcAft>
            </a:pPr>
            <a:r>
              <a:rPr lang="en-GB" sz="2100">
                <a:latin typeface="Roboto Light"/>
                <a:ea typeface="Roboto Light"/>
              </a:rPr>
              <a:t>How to balance environmental and socio-economic needs</a:t>
            </a:r>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a:xfrm>
            <a:off x="4478090" y="471795"/>
            <a:ext cx="6997051" cy="523684"/>
          </a:xfrm>
        </p:spPr>
        <p:txBody>
          <a:bodyPr/>
          <a:lstStyle/>
          <a:p>
            <a:r>
              <a:rPr lang="en-GB"/>
              <a:t>Current progress </a:t>
            </a:r>
          </a:p>
        </p:txBody>
      </p:sp>
    </p:spTree>
    <p:extLst>
      <p:ext uri="{BB962C8B-B14F-4D97-AF65-F5344CB8AC3E}">
        <p14:creationId xmlns:p14="http://schemas.microsoft.com/office/powerpoint/2010/main" val="985281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09536" y="1371211"/>
            <a:ext cx="7954544" cy="4574364"/>
          </a:xfrm>
        </p:spPr>
        <p:txBody>
          <a:bodyPr lIns="90000" tIns="45720" rIns="91440" bIns="45720" anchor="t"/>
          <a:lstStyle/>
          <a:p>
            <a:pPr>
              <a:spcBef>
                <a:spcPts val="600"/>
              </a:spcBef>
            </a:pPr>
            <a:r>
              <a:rPr lang="en-GB">
                <a:latin typeface="Roboto Light"/>
                <a:ea typeface="Roboto Light"/>
              </a:rPr>
              <a:t>Progress towards sustainable operations </a:t>
            </a:r>
            <a:endParaRPr lang="en-GB"/>
          </a:p>
          <a:p>
            <a:pPr>
              <a:spcBef>
                <a:spcPts val="600"/>
              </a:spcBef>
            </a:pPr>
            <a:r>
              <a:rPr lang="en-GB">
                <a:latin typeface="Roboto Light"/>
                <a:ea typeface="Roboto Light"/>
              </a:rPr>
              <a:t>Raise awareness of BBNJ and threats</a:t>
            </a:r>
          </a:p>
          <a:p>
            <a:pPr>
              <a:spcBef>
                <a:spcPts val="600"/>
              </a:spcBef>
            </a:pPr>
            <a:r>
              <a:rPr lang="en-GB">
                <a:latin typeface="Roboto Light"/>
                <a:ea typeface="Roboto Light"/>
              </a:rPr>
              <a:t>Supporting ecosystem and species conservation and recovery </a:t>
            </a:r>
            <a:endParaRPr lang="en-GB"/>
          </a:p>
          <a:p>
            <a:pPr>
              <a:spcBef>
                <a:spcPts val="600"/>
              </a:spcBef>
            </a:pPr>
            <a:r>
              <a:rPr lang="en-GB">
                <a:latin typeface="Roboto Light"/>
                <a:ea typeface="Roboto Light"/>
              </a:rPr>
              <a:t>Support international environment targets  </a:t>
            </a:r>
            <a:endParaRPr lang="en-GB"/>
          </a:p>
          <a:p>
            <a:pPr>
              <a:spcBef>
                <a:spcPts val="600"/>
              </a:spcBef>
            </a:pPr>
            <a:r>
              <a:rPr lang="en-GB">
                <a:latin typeface="Roboto Light"/>
                <a:ea typeface="Roboto Light"/>
              </a:rPr>
              <a:t>Wider business opportunities and partnerships </a:t>
            </a:r>
            <a:endParaRPr lang="en-GB"/>
          </a:p>
          <a:p>
            <a:endParaRPr lang="en-GB"/>
          </a:p>
        </p:txBody>
      </p:sp>
      <p:pic>
        <p:nvPicPr>
          <p:cNvPr id="14" name="Picture Placeholder 13" descr="A picture containing mollusk, cuttlefish, invertebrate, ground&#10;&#10;Description automatically generated">
            <a:extLst>
              <a:ext uri="{FF2B5EF4-FFF2-40B4-BE49-F238E27FC236}">
                <a16:creationId xmlns:a16="http://schemas.microsoft.com/office/drawing/2014/main" id="{2B2E935B-CACA-4F4E-B5FC-12A201AF4A40}"/>
              </a:ext>
            </a:extLst>
          </p:cNvPr>
          <p:cNvPicPr>
            <a:picLocks noGrp="1" noChangeAspect="1"/>
          </p:cNvPicPr>
          <p:nvPr>
            <p:ph type="pic" sz="quarter" idx="14"/>
          </p:nvPr>
        </p:nvPicPr>
        <p:blipFill rotWithShape="1">
          <a:blip r:embed="rId3"/>
          <a:srcRect l="19148" r="10308"/>
          <a:stretch/>
        </p:blipFill>
        <p:spPr>
          <a:xfrm>
            <a:off x="8202168" y="0"/>
            <a:ext cx="3989832" cy="6858000"/>
          </a:xfr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1D7E0571-6497-4425-93CD-9C34F7622B17}"/>
              </a:ext>
            </a:extLst>
          </p:cNvPr>
          <p:cNvSpPr>
            <a:spLocks noGrp="1"/>
          </p:cNvSpPr>
          <p:nvPr>
            <p:ph type="body" sz="quarter" idx="11"/>
          </p:nvPr>
        </p:nvSpPr>
        <p:spPr>
          <a:xfrm>
            <a:off x="518080" y="526930"/>
            <a:ext cx="11155839" cy="577685"/>
          </a:xfrm>
        </p:spPr>
        <p:txBody>
          <a:bodyPr/>
          <a:lstStyle/>
          <a:p>
            <a:r>
              <a:rPr lang="en-GB"/>
              <a:t>Wider significance</a:t>
            </a:r>
          </a:p>
        </p:txBody>
      </p:sp>
    </p:spTree>
    <p:extLst>
      <p:ext uri="{BB962C8B-B14F-4D97-AF65-F5344CB8AC3E}">
        <p14:creationId xmlns:p14="http://schemas.microsoft.com/office/powerpoint/2010/main" val="2331439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elenterate, invertebrate, jellyfish, hydrozoan&#10;&#10;Description automatically generated">
            <a:extLst>
              <a:ext uri="{FF2B5EF4-FFF2-40B4-BE49-F238E27FC236}">
                <a16:creationId xmlns:a16="http://schemas.microsoft.com/office/drawing/2014/main" id="{6A45F536-B93D-4DC4-806C-4F604E7F56FD}"/>
              </a:ext>
            </a:extLst>
          </p:cNvPr>
          <p:cNvPicPr>
            <a:picLocks noChangeAspect="1"/>
          </p:cNvPicPr>
          <p:nvPr/>
        </p:nvPicPr>
        <p:blipFill>
          <a:blip r:embed="rId3"/>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497151" y="5619414"/>
            <a:ext cx="10983649" cy="672977"/>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a:solidFill>
                  <a:schemeClr val="bg1"/>
                </a:solidFill>
                <a:latin typeface="Roboto Light" panose="02000000000000000000" pitchFamily="2" charset="0"/>
                <a:ea typeface="Roboto Light" panose="02000000000000000000" pitchFamily="2" charset="0"/>
              </a:rPr>
              <a:t>Implications for and relevance to Proteus Partners</a:t>
            </a:r>
          </a:p>
          <a:p>
            <a:r>
              <a:rPr lang="en-GB" sz="2400" dirty="0">
                <a:solidFill>
                  <a:schemeClr val="bg1"/>
                </a:solidFill>
                <a:latin typeface="Roboto Light" panose="02000000000000000000" pitchFamily="2" charset="0"/>
                <a:ea typeface="Roboto Light" panose="02000000000000000000" pitchFamily="2" charset="0"/>
              </a:rPr>
              <a:t>Ruth Fletcher, Senior Programme Officer, UNEP-WCMC</a:t>
            </a:r>
          </a:p>
          <a:p>
            <a:endParaRPr lang="en-GB" sz="34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5531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F0B071E-3C19-4B1C-91E2-7392487F37C9}"/>
              </a:ext>
            </a:extLst>
          </p:cNvPr>
          <p:cNvPicPr>
            <a:picLocks noGrp="1" noChangeAspect="1"/>
          </p:cNvPicPr>
          <p:nvPr>
            <p:ph type="pic" sz="quarter" idx="14"/>
          </p:nvPr>
        </p:nvPicPr>
        <p:blipFill>
          <a:blip r:embed="rId3"/>
          <a:srcRect l="28455" r="28455"/>
          <a:stretch>
            <a:fillRect/>
          </a:stretch>
        </p:blipFill>
        <p:spPr>
          <a:xfrm>
            <a:off x="1928" y="0"/>
            <a:ext cx="4085440" cy="6858000"/>
          </a:xfr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a:xfrm>
            <a:off x="4302302" y="416330"/>
            <a:ext cx="7229870" cy="994684"/>
          </a:xfrm>
        </p:spPr>
        <p:txBody>
          <a:bodyPr/>
          <a:lstStyle/>
          <a:p>
            <a:r>
              <a:rPr lang="en-GB"/>
              <a:t>Operational implications</a:t>
            </a:r>
          </a:p>
        </p:txBody>
      </p:sp>
      <p:sp>
        <p:nvSpPr>
          <p:cNvPr id="10" name="Text Placeholder 5">
            <a:extLst>
              <a:ext uri="{FF2B5EF4-FFF2-40B4-BE49-F238E27FC236}">
                <a16:creationId xmlns:a16="http://schemas.microsoft.com/office/drawing/2014/main" id="{DEA2D81A-735D-4044-9E89-C9865D8DB83D}"/>
              </a:ext>
            </a:extLst>
          </p:cNvPr>
          <p:cNvSpPr>
            <a:spLocks noGrp="1"/>
          </p:cNvSpPr>
          <p:nvPr>
            <p:ph type="body" sz="quarter" idx="13"/>
          </p:nvPr>
        </p:nvSpPr>
        <p:spPr>
          <a:xfrm>
            <a:off x="4605784" y="1014046"/>
            <a:ext cx="6997700" cy="5065712"/>
          </a:xfrm>
        </p:spPr>
        <p:txBody>
          <a:bodyPr lIns="90000" tIns="45720" rIns="91440" bIns="45720" anchor="t"/>
          <a:lstStyle/>
          <a:p>
            <a:r>
              <a:rPr lang="en-GB">
                <a:latin typeface="Roboto Light"/>
                <a:ea typeface="Roboto Light"/>
              </a:rPr>
              <a:t>Treaty text still being negotiated</a:t>
            </a:r>
          </a:p>
          <a:p>
            <a:pPr lvl="1"/>
            <a:r>
              <a:rPr lang="en-GB" sz="1800">
                <a:latin typeface="Roboto Light"/>
                <a:ea typeface="Roboto Light"/>
              </a:rPr>
              <a:t>Speculative implications for ocean industry</a:t>
            </a:r>
          </a:p>
          <a:p>
            <a:r>
              <a:rPr lang="en-GB">
                <a:latin typeface="Roboto Light"/>
                <a:ea typeface="Roboto Light"/>
              </a:rPr>
              <a:t>Builds on existing institutional framework</a:t>
            </a:r>
          </a:p>
          <a:p>
            <a:pPr lvl="1"/>
            <a:r>
              <a:rPr lang="en-GB" sz="1800">
                <a:latin typeface="Roboto Light"/>
                <a:ea typeface="Roboto Light"/>
              </a:rPr>
              <a:t>Not undermining</a:t>
            </a:r>
          </a:p>
          <a:p>
            <a:pPr lvl="1"/>
            <a:r>
              <a:rPr lang="en-GB" sz="1800">
                <a:latin typeface="Roboto Light"/>
                <a:ea typeface="Roboto Light"/>
              </a:rPr>
              <a:t>Regional, global or hybrid approach</a:t>
            </a:r>
          </a:p>
          <a:p>
            <a:pPr lvl="1"/>
            <a:r>
              <a:rPr lang="en-GB" sz="1800">
                <a:latin typeface="Roboto Light"/>
                <a:ea typeface="Roboto Light"/>
              </a:rPr>
              <a:t>Sectoral bodies still govern respective activities</a:t>
            </a:r>
          </a:p>
          <a:p>
            <a:pPr lvl="2"/>
            <a:r>
              <a:rPr lang="en-GB" sz="1400">
                <a:latin typeface="Roboto Light"/>
                <a:ea typeface="Roboto Light"/>
              </a:rPr>
              <a:t>e.g. International Maritime Organization for shipping</a:t>
            </a:r>
          </a:p>
          <a:p>
            <a:r>
              <a:rPr lang="en-GB">
                <a:latin typeface="Roboto Light"/>
                <a:ea typeface="Roboto Light"/>
              </a:rPr>
              <a:t>Data sharing and accessibility </a:t>
            </a:r>
          </a:p>
          <a:p>
            <a:pPr lvl="1"/>
            <a:r>
              <a:rPr lang="en-GB" sz="1800">
                <a:latin typeface="Roboto Light"/>
                <a:ea typeface="Roboto Light"/>
              </a:rPr>
              <a:t>Clearinghouse </a:t>
            </a:r>
          </a:p>
          <a:p>
            <a:pPr lvl="1"/>
            <a:r>
              <a:rPr lang="en-GB" sz="1800">
                <a:latin typeface="Roboto Light"/>
                <a:ea typeface="Roboto Light"/>
              </a:rPr>
              <a:t>Shared research</a:t>
            </a:r>
          </a:p>
          <a:p>
            <a:r>
              <a:rPr lang="en-GB">
                <a:latin typeface="Roboto Light"/>
                <a:ea typeface="Roboto Light"/>
              </a:rPr>
              <a:t>Mechanisms for further cooperation</a:t>
            </a:r>
          </a:p>
          <a:p>
            <a:pPr lvl="1"/>
            <a:r>
              <a:rPr lang="en-GB" sz="1800">
                <a:latin typeface="Roboto Light"/>
                <a:ea typeface="Roboto Light"/>
              </a:rPr>
              <a:t>Streamline operations and maximise efficiencies. </a:t>
            </a:r>
            <a:endParaRPr lang="en-GB" sz="1800">
              <a:latin typeface="Roboto Light" panose="02000000000000000000" pitchFamily="2" charset="0"/>
              <a:ea typeface="Roboto Light" panose="02000000000000000000" pitchFamily="2" charset="0"/>
            </a:endParaRPr>
          </a:p>
          <a:p>
            <a:pPr lvl="1"/>
            <a:endParaRPr lang="en-GB" sz="1800">
              <a:latin typeface="Roboto Light" panose="02000000000000000000" pitchFamily="2" charset="0"/>
              <a:ea typeface="Roboto Light" panose="02000000000000000000" pitchFamily="2" charset="0"/>
            </a:endParaRPr>
          </a:p>
          <a:p>
            <a:endParaRPr lang="en-GB" sz="1500">
              <a:latin typeface="Roboto Light" panose="02000000000000000000" pitchFamily="2" charset="0"/>
              <a:ea typeface="Roboto Light" panose="02000000000000000000" pitchFamily="2" charset="0"/>
            </a:endParaRPr>
          </a:p>
          <a:p>
            <a:pPr marL="457200" lvl="1" indent="0">
              <a:buNone/>
            </a:pPr>
            <a:endParaRPr lang="en-GB"/>
          </a:p>
          <a:p>
            <a:endParaRPr lang="en-GB" sz="15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8775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DCD9A93-2F8E-4D45-B812-589AB235FFD2}"/>
              </a:ext>
            </a:extLst>
          </p:cNvPr>
          <p:cNvPicPr>
            <a:picLocks noGrp="1" noChangeAspect="1"/>
          </p:cNvPicPr>
          <p:nvPr>
            <p:ph type="pic" sz="quarter" idx="14"/>
          </p:nvPr>
        </p:nvPicPr>
        <p:blipFill>
          <a:blip r:embed="rId3"/>
          <a:srcRect t="35722" b="35722"/>
          <a:stretch>
            <a:fillRect/>
          </a:stretch>
        </p:blipFill>
        <p:spPr>
          <a:xfrm>
            <a:off x="-61134" y="5146767"/>
            <a:ext cx="12190072" cy="1711233"/>
          </a:xfr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BC95612D-4E85-49D9-9A92-0A06BA5388D9}"/>
              </a:ext>
            </a:extLst>
          </p:cNvPr>
          <p:cNvSpPr>
            <a:spLocks noGrp="1"/>
          </p:cNvSpPr>
          <p:nvPr>
            <p:ph type="body" sz="quarter" idx="13"/>
          </p:nvPr>
        </p:nvSpPr>
        <p:spPr>
          <a:xfrm>
            <a:off x="518319" y="1241463"/>
            <a:ext cx="11155362" cy="4119076"/>
          </a:xfrm>
          <a:prstGeom prst="rect">
            <a:avLst/>
          </a:prstGeom>
        </p:spPr>
        <p:txBody>
          <a:bodyPr wrap="square" lIns="90000" tIns="45720" rIns="91440" bIns="45720" anchor="t">
            <a:spAutoFit/>
          </a:bodyPr>
          <a:lstStyle/>
          <a:p>
            <a:r>
              <a:rPr lang="en-GB">
                <a:latin typeface="Roboto Light"/>
                <a:ea typeface="Roboto Light"/>
              </a:rPr>
              <a:t>New Area-Based</a:t>
            </a:r>
            <a:r>
              <a:rPr lang="en-GB" spc="150">
                <a:latin typeface="Roboto Light"/>
                <a:ea typeface="Roboto Light"/>
              </a:rPr>
              <a:t> Management Tools (ABMTs)</a:t>
            </a:r>
            <a:r>
              <a:rPr lang="en-GB">
                <a:latin typeface="Roboto Light"/>
                <a:ea typeface="Roboto Light"/>
              </a:rPr>
              <a:t> in ABNJ</a:t>
            </a:r>
            <a:endParaRPr lang="en-GB" spc="150">
              <a:latin typeface="Roboto Light"/>
              <a:ea typeface="Roboto Light"/>
            </a:endParaRPr>
          </a:p>
          <a:p>
            <a:pPr lvl="1"/>
            <a:r>
              <a:rPr lang="en-GB" sz="2100">
                <a:latin typeface="Roboto Light"/>
                <a:ea typeface="Roboto Light"/>
              </a:rPr>
              <a:t>Changed geographical scope for activities </a:t>
            </a:r>
            <a:endParaRPr lang="en-GB" sz="2100">
              <a:latin typeface="Roboto Light" panose="02000000000000000000" pitchFamily="2" charset="0"/>
              <a:ea typeface="Roboto Light" panose="02000000000000000000" pitchFamily="2" charset="0"/>
            </a:endParaRPr>
          </a:p>
          <a:p>
            <a:pPr marL="685800" lvl="1" indent="-228600">
              <a:lnSpc>
                <a:spcPct val="90000"/>
              </a:lnSpc>
              <a:spcBef>
                <a:spcPts val="500"/>
              </a:spcBef>
              <a:buFont typeface="Arial" panose="020B0604020202020204" pitchFamily="34" charset="0"/>
              <a:buChar char="•"/>
            </a:pPr>
            <a:r>
              <a:rPr lang="en-GB" sz="2100">
                <a:latin typeface="Roboto Light" panose="02000000000000000000" pitchFamily="2" charset="0"/>
                <a:ea typeface="Roboto Light" panose="02000000000000000000" pitchFamily="2" charset="0"/>
              </a:rPr>
              <a:t>Consultation on proposals</a:t>
            </a:r>
          </a:p>
          <a:p>
            <a:pPr marL="685800" lvl="1" indent="-228600">
              <a:lnSpc>
                <a:spcPct val="90000"/>
              </a:lnSpc>
              <a:spcBef>
                <a:spcPts val="500"/>
              </a:spcBef>
              <a:buFont typeface="Arial" panose="020B0604020202020204" pitchFamily="34" charset="0"/>
              <a:buChar char="•"/>
            </a:pPr>
            <a:r>
              <a:rPr lang="en-GB" sz="2100">
                <a:latin typeface="Roboto Light" panose="02000000000000000000" pitchFamily="2" charset="0"/>
                <a:ea typeface="Roboto Light" panose="02000000000000000000" pitchFamily="2" charset="0"/>
              </a:rPr>
              <a:t>Representation on scientific and technical bodies</a:t>
            </a:r>
          </a:p>
          <a:p>
            <a:pPr marL="685800" lvl="1" indent="-228600">
              <a:lnSpc>
                <a:spcPct val="90000"/>
              </a:lnSpc>
              <a:spcBef>
                <a:spcPts val="500"/>
              </a:spcBef>
              <a:buFont typeface="Arial" panose="020B0604020202020204" pitchFamily="34" charset="0"/>
              <a:buChar char="•"/>
            </a:pPr>
            <a:r>
              <a:rPr lang="en-GB" sz="2100">
                <a:latin typeface="Roboto Light" panose="02000000000000000000" pitchFamily="2" charset="0"/>
                <a:ea typeface="Roboto Light" panose="02000000000000000000" pitchFamily="2" charset="0"/>
              </a:rPr>
              <a:t>Opportunity to showcase good industry practice</a:t>
            </a:r>
          </a:p>
          <a:p>
            <a:r>
              <a:rPr lang="en-GB" spc="150">
                <a:solidFill>
                  <a:srgbClr val="000000"/>
                </a:solidFill>
                <a:latin typeface="Roboto Light"/>
                <a:ea typeface="Roboto Light"/>
              </a:rPr>
              <a:t>Environmental Impact Assessments (EIAs)</a:t>
            </a:r>
            <a:r>
              <a:rPr lang="en-GB">
                <a:solidFill>
                  <a:srgbClr val="000000"/>
                </a:solidFill>
                <a:latin typeface="Roboto Light"/>
                <a:ea typeface="Roboto Light"/>
              </a:rPr>
              <a:t> for ABNJ</a:t>
            </a:r>
            <a:endParaRPr lang="en-GB" spc="150">
              <a:solidFill>
                <a:srgbClr val="000000"/>
              </a:solidFill>
              <a:latin typeface="Roboto Light" panose="02000000000000000000" pitchFamily="2" charset="0"/>
              <a:ea typeface="Roboto Light" panose="02000000000000000000" pitchFamily="2" charset="0"/>
            </a:endParaRPr>
          </a:p>
          <a:p>
            <a:pPr marL="685800" lvl="1" indent="-228600">
              <a:lnSpc>
                <a:spcPct val="90000"/>
              </a:lnSpc>
              <a:spcBef>
                <a:spcPts val="500"/>
              </a:spcBef>
              <a:buFont typeface="Arial" panose="020B0604020202020204" pitchFamily="34" charset="0"/>
              <a:buChar char="•"/>
            </a:pPr>
            <a:r>
              <a:rPr lang="en-GB" sz="2100">
                <a:solidFill>
                  <a:srgbClr val="000000"/>
                </a:solidFill>
                <a:latin typeface="Roboto Light" panose="02000000000000000000" pitchFamily="2" charset="0"/>
                <a:ea typeface="Roboto Light" panose="02000000000000000000" pitchFamily="2" charset="0"/>
              </a:rPr>
              <a:t>Broader suite of activities requiring EIA</a:t>
            </a:r>
          </a:p>
          <a:p>
            <a:pPr marL="685800" lvl="1" indent="-228600">
              <a:lnSpc>
                <a:spcPct val="90000"/>
              </a:lnSpc>
              <a:spcBef>
                <a:spcPts val="500"/>
              </a:spcBef>
              <a:buFont typeface="Arial" panose="020B0604020202020204" pitchFamily="34" charset="0"/>
              <a:buChar char="•"/>
            </a:pPr>
            <a:r>
              <a:rPr lang="en-GB" sz="2100">
                <a:solidFill>
                  <a:srgbClr val="000000"/>
                </a:solidFill>
                <a:latin typeface="Roboto Light" panose="02000000000000000000" pitchFamily="2" charset="0"/>
                <a:ea typeface="Roboto Light" panose="02000000000000000000" pitchFamily="2" charset="0"/>
              </a:rPr>
              <a:t>Strategic Environmental Assessments</a:t>
            </a:r>
          </a:p>
          <a:p>
            <a:pPr marL="685800" lvl="1" indent="-228600">
              <a:lnSpc>
                <a:spcPct val="90000"/>
              </a:lnSpc>
              <a:spcBef>
                <a:spcPts val="500"/>
              </a:spcBef>
              <a:buFont typeface="Arial" panose="020B0604020202020204" pitchFamily="34" charset="0"/>
              <a:buChar char="•"/>
            </a:pPr>
            <a:r>
              <a:rPr lang="en-GB" sz="2100">
                <a:solidFill>
                  <a:srgbClr val="000000"/>
                </a:solidFill>
                <a:latin typeface="Roboto Light" panose="02000000000000000000" pitchFamily="2" charset="0"/>
                <a:ea typeface="Roboto Light" panose="02000000000000000000" pitchFamily="2" charset="0"/>
              </a:rPr>
              <a:t>Consistency across applications</a:t>
            </a:r>
          </a:p>
          <a:p>
            <a:pPr marL="685800" lvl="1" indent="-228600">
              <a:lnSpc>
                <a:spcPct val="90000"/>
              </a:lnSpc>
              <a:spcBef>
                <a:spcPts val="500"/>
              </a:spcBef>
              <a:buFont typeface="Arial" panose="020B0604020202020204" pitchFamily="34" charset="0"/>
              <a:buChar char="•"/>
            </a:pPr>
            <a:endParaRPr lang="en-GB" sz="2100">
              <a:latin typeface="Roboto Light" panose="02000000000000000000" pitchFamily="2" charset="0"/>
              <a:ea typeface="Roboto Light" panose="02000000000000000000" pitchFamily="2" charset="0"/>
            </a:endParaRPr>
          </a:p>
        </p:txBody>
      </p:sp>
      <p:sp>
        <p:nvSpPr>
          <p:cNvPr id="11" name="Text Placeholder 10">
            <a:extLst>
              <a:ext uri="{FF2B5EF4-FFF2-40B4-BE49-F238E27FC236}">
                <a16:creationId xmlns:a16="http://schemas.microsoft.com/office/drawing/2014/main" id="{C0B07124-4CAD-4AFC-85CB-A40353F6CB52}"/>
              </a:ext>
            </a:extLst>
          </p:cNvPr>
          <p:cNvSpPr>
            <a:spLocks noGrp="1"/>
          </p:cNvSpPr>
          <p:nvPr>
            <p:ph type="body" sz="quarter" idx="11"/>
          </p:nvPr>
        </p:nvSpPr>
        <p:spPr>
          <a:xfrm>
            <a:off x="455982" y="542219"/>
            <a:ext cx="11155840" cy="523684"/>
          </a:xfrm>
        </p:spPr>
        <p:txBody>
          <a:bodyPr/>
          <a:lstStyle/>
          <a:p>
            <a:r>
              <a:rPr lang="en-GB"/>
              <a:t>Further implications and opportunities</a:t>
            </a:r>
          </a:p>
          <a:p>
            <a:endParaRPr lang="en-GB"/>
          </a:p>
        </p:txBody>
      </p:sp>
    </p:spTree>
    <p:extLst>
      <p:ext uri="{BB962C8B-B14F-4D97-AF65-F5344CB8AC3E}">
        <p14:creationId xmlns:p14="http://schemas.microsoft.com/office/powerpoint/2010/main" val="1590859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1D7E0571-6497-4425-93CD-9C34F7622B17}"/>
              </a:ext>
            </a:extLst>
          </p:cNvPr>
          <p:cNvSpPr>
            <a:spLocks noGrp="1"/>
          </p:cNvSpPr>
          <p:nvPr>
            <p:ph type="body" sz="quarter" idx="11"/>
          </p:nvPr>
        </p:nvSpPr>
        <p:spPr>
          <a:xfrm>
            <a:off x="4111413" y="544729"/>
            <a:ext cx="7965440" cy="523684"/>
          </a:xfrm>
        </p:spPr>
        <p:txBody>
          <a:bodyPr/>
          <a:lstStyle/>
          <a:p>
            <a:r>
              <a:rPr lang="en-GB"/>
              <a:t>Ocean industry considerations</a:t>
            </a:r>
          </a:p>
        </p:txBody>
      </p:sp>
      <p:sp>
        <p:nvSpPr>
          <p:cNvPr id="3" name="Text Placeholder 2"/>
          <p:cNvSpPr>
            <a:spLocks noGrp="1"/>
          </p:cNvSpPr>
          <p:nvPr>
            <p:ph type="body" sz="quarter" idx="13"/>
          </p:nvPr>
        </p:nvSpPr>
        <p:spPr>
          <a:xfrm>
            <a:off x="4368800" y="1326239"/>
            <a:ext cx="7292848" cy="5086754"/>
          </a:xfrm>
        </p:spPr>
        <p:txBody>
          <a:bodyPr lIns="90000" tIns="45720" rIns="91440" bIns="45720" anchor="t"/>
          <a:lstStyle/>
          <a:p>
            <a:pPr>
              <a:spcBef>
                <a:spcPts val="600"/>
              </a:spcBef>
            </a:pPr>
            <a:r>
              <a:rPr lang="en-GB">
                <a:latin typeface="Roboto Light"/>
                <a:ea typeface="Roboto Light"/>
              </a:rPr>
              <a:t>Identify what existing or new activities occur in ABNJ and industry dependencies </a:t>
            </a:r>
            <a:endParaRPr lang="en-GB"/>
          </a:p>
          <a:p>
            <a:pPr>
              <a:spcBef>
                <a:spcPts val="600"/>
              </a:spcBef>
            </a:pPr>
            <a:r>
              <a:rPr lang="en-GB">
                <a:latin typeface="Roboto Light"/>
                <a:ea typeface="Roboto Light"/>
              </a:rPr>
              <a:t>Assess current and future risks to biodiversity</a:t>
            </a:r>
          </a:p>
          <a:p>
            <a:pPr>
              <a:spcBef>
                <a:spcPts val="600"/>
              </a:spcBef>
            </a:pPr>
            <a:r>
              <a:rPr lang="en-GB">
                <a:latin typeface="Roboto Light"/>
                <a:ea typeface="Roboto Light"/>
              </a:rPr>
              <a:t>Consider transboundary risks </a:t>
            </a:r>
            <a:endParaRPr lang="en-GB"/>
          </a:p>
          <a:p>
            <a:pPr lvl="1">
              <a:spcBef>
                <a:spcPts val="600"/>
              </a:spcBef>
            </a:pPr>
            <a:r>
              <a:rPr lang="en-GB" sz="1800">
                <a:latin typeface="Roboto Light"/>
                <a:ea typeface="Roboto Light"/>
              </a:rPr>
              <a:t>National waters </a:t>
            </a:r>
            <a:r>
              <a:rPr lang="en-GB" sz="1800">
                <a:latin typeface="Roboto Light"/>
                <a:ea typeface="Roboto Light"/>
                <a:sym typeface="Symbol" panose="05050102010706020507" pitchFamily="18" charset="2"/>
              </a:rPr>
              <a:t></a:t>
            </a:r>
            <a:r>
              <a:rPr lang="en-GB" sz="1800">
                <a:latin typeface="Roboto Light"/>
                <a:ea typeface="Roboto Light"/>
                <a:sym typeface="Wingdings" panose="05000000000000000000" pitchFamily="2" charset="2"/>
              </a:rPr>
              <a:t>ABNJ</a:t>
            </a:r>
            <a:endParaRPr lang="en-GB" sz="1800">
              <a:latin typeface="Roboto Light"/>
              <a:ea typeface="Roboto Light"/>
            </a:endParaRPr>
          </a:p>
          <a:p>
            <a:pPr lvl="1">
              <a:spcBef>
                <a:spcPts val="600"/>
              </a:spcBef>
            </a:pPr>
            <a:r>
              <a:rPr lang="en-GB" sz="1800">
                <a:latin typeface="Roboto Light"/>
                <a:ea typeface="Roboto Light"/>
              </a:rPr>
              <a:t>Extended continental shelf</a:t>
            </a:r>
            <a:endParaRPr lang="en-GB" sz="1800">
              <a:latin typeface="Roboto Light"/>
              <a:ea typeface="Roboto Light"/>
              <a:sym typeface="Wingdings" panose="05000000000000000000" pitchFamily="2" charset="2"/>
            </a:endParaRPr>
          </a:p>
          <a:p>
            <a:pPr lvl="1">
              <a:spcBef>
                <a:spcPts val="600"/>
              </a:spcBef>
              <a:spcAft>
                <a:spcPts val="600"/>
              </a:spcAft>
            </a:pPr>
            <a:r>
              <a:rPr lang="en-GB" sz="1800">
                <a:latin typeface="Roboto Light"/>
                <a:ea typeface="Roboto Light"/>
                <a:sym typeface="Wingdings" panose="05000000000000000000" pitchFamily="2" charset="2"/>
              </a:rPr>
              <a:t>Specific species</a:t>
            </a:r>
          </a:p>
          <a:p>
            <a:pPr>
              <a:spcBef>
                <a:spcPts val="600"/>
              </a:spcBef>
            </a:pPr>
            <a:r>
              <a:rPr lang="en-GB">
                <a:latin typeface="Roboto Light"/>
                <a:ea typeface="Roboto Light"/>
              </a:rPr>
              <a:t>Support improved visibility of activities in ABNJ</a:t>
            </a:r>
            <a:endParaRPr lang="en-US">
              <a:latin typeface="Roboto Light"/>
              <a:ea typeface="Roboto Light"/>
            </a:endParaRPr>
          </a:p>
          <a:p>
            <a:pPr marL="457200" lvl="1" indent="0">
              <a:spcBef>
                <a:spcPts val="600"/>
              </a:spcBef>
              <a:buNone/>
            </a:pPr>
            <a:endParaRPr lang="en-GB"/>
          </a:p>
          <a:p>
            <a:endParaRPr lang="en-GB"/>
          </a:p>
        </p:txBody>
      </p:sp>
      <p:pic>
        <p:nvPicPr>
          <p:cNvPr id="17" name="Picture Placeholder 16" descr="A picture containing fish, ray, dark&#10;&#10;Description automatically generated">
            <a:extLst>
              <a:ext uri="{FF2B5EF4-FFF2-40B4-BE49-F238E27FC236}">
                <a16:creationId xmlns:a16="http://schemas.microsoft.com/office/drawing/2014/main" id="{115EB314-DE06-403B-B9E5-B704EBFEE727}"/>
              </a:ext>
            </a:extLst>
          </p:cNvPr>
          <p:cNvPicPr>
            <a:picLocks noGrp="1" noChangeAspect="1"/>
          </p:cNvPicPr>
          <p:nvPr>
            <p:ph type="pic" sz="quarter" idx="14"/>
          </p:nvPr>
        </p:nvPicPr>
        <p:blipFill rotWithShape="1">
          <a:blip r:embed="rId3"/>
          <a:srcRect l="16327" r="22049"/>
          <a:stretch/>
        </p:blipFill>
        <p:spPr>
          <a:xfrm>
            <a:off x="0" y="0"/>
            <a:ext cx="3939250" cy="6858000"/>
          </a:xfr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499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808" y="586012"/>
            <a:ext cx="11155840" cy="523684"/>
          </a:xfrm>
        </p:spPr>
        <p:txBody>
          <a:bodyPr/>
          <a:lstStyle/>
          <a:p>
            <a:r>
              <a:rPr lang="en-GB"/>
              <a:t>w</a:t>
            </a:r>
            <a:r>
              <a:rPr lang="en-GB" b="0"/>
              <a:t>ays to engage</a:t>
            </a:r>
          </a:p>
        </p:txBody>
      </p:sp>
      <p:pic>
        <p:nvPicPr>
          <p:cNvPr id="9" name="Picture Placeholder 8" descr="A picture containing red&#10;&#10;Description automatically generated">
            <a:extLst>
              <a:ext uri="{FF2B5EF4-FFF2-40B4-BE49-F238E27FC236}">
                <a16:creationId xmlns:a16="http://schemas.microsoft.com/office/drawing/2014/main" id="{612FBBA0-F3ED-470C-8AEA-C2600F1577AD}"/>
              </a:ext>
            </a:extLst>
          </p:cNvPr>
          <p:cNvPicPr>
            <a:picLocks noGrp="1" noChangeAspect="1"/>
          </p:cNvPicPr>
          <p:nvPr>
            <p:ph type="pic" sz="quarter" idx="14"/>
          </p:nvPr>
        </p:nvPicPr>
        <p:blipFill rotWithShape="1">
          <a:blip r:embed="rId3"/>
          <a:srcRect l="41" t="19076" r="-177" b="55934"/>
          <a:stretch/>
        </p:blipFill>
        <p:spPr>
          <a:xfrm>
            <a:off x="-11308" y="5210266"/>
            <a:ext cx="12190072" cy="1711233"/>
          </a:xfrm>
        </p:spPr>
      </p:pic>
      <p:sp>
        <p:nvSpPr>
          <p:cNvPr id="3" name="Text Placeholder 2"/>
          <p:cNvSpPr>
            <a:spLocks noGrp="1"/>
          </p:cNvSpPr>
          <p:nvPr>
            <p:ph type="body" sz="quarter" idx="13"/>
          </p:nvPr>
        </p:nvSpPr>
        <p:spPr>
          <a:xfrm>
            <a:off x="452409" y="1435374"/>
            <a:ext cx="11287181" cy="3453567"/>
          </a:xfrm>
        </p:spPr>
        <p:txBody>
          <a:bodyPr lIns="90000" tIns="45720" rIns="91440" bIns="45720" anchor="t"/>
          <a:lstStyle/>
          <a:p>
            <a:r>
              <a:rPr lang="en-GB">
                <a:latin typeface="Roboto Light"/>
                <a:ea typeface="Roboto Light"/>
              </a:rPr>
              <a:t>Engagement with national ministries</a:t>
            </a:r>
          </a:p>
          <a:p>
            <a:r>
              <a:rPr lang="en-GB">
                <a:latin typeface="Roboto Light"/>
                <a:ea typeface="Roboto Light"/>
              </a:rPr>
              <a:t>Encourage coordination across sector industries to develop common understanding and approaches</a:t>
            </a:r>
          </a:p>
          <a:p>
            <a:r>
              <a:rPr lang="en-GB">
                <a:latin typeface="Roboto Light"/>
                <a:ea typeface="Roboto Light"/>
              </a:rPr>
              <a:t>Collaborate with IGOs, NGOs and academia to increase awareness of priorities</a:t>
            </a:r>
          </a:p>
          <a:p>
            <a:r>
              <a:rPr lang="en-GB">
                <a:latin typeface="Roboto Light"/>
                <a:ea typeface="Roboto Light"/>
              </a:rPr>
              <a:t>World Ocean Council  - registered NGO to the BBNJ process</a:t>
            </a:r>
            <a:endParaRPr lang="en-GB"/>
          </a:p>
          <a:p>
            <a:endParaRPr lang="en-GB"/>
          </a:p>
          <a:p>
            <a:endParaRPr lang="en-GB"/>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984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1DC25-E703-4862-9F8C-A51E06EF6413}"/>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525741" y="5707827"/>
            <a:ext cx="10983649" cy="787400"/>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a:solidFill>
                  <a:schemeClr val="bg1"/>
                </a:solidFill>
                <a:latin typeface="Roboto Light" panose="02000000000000000000" pitchFamily="2" charset="0"/>
                <a:ea typeface="Roboto Light" panose="02000000000000000000" pitchFamily="2" charset="0"/>
              </a:rPr>
              <a:t>Feedback and Discussion</a:t>
            </a:r>
            <a:endParaRPr lang="en-GB" sz="2400" dirty="0">
              <a:solidFill>
                <a:schemeClr val="bg1"/>
              </a:solidFill>
              <a:latin typeface="Roboto"/>
              <a:ea typeface="Roboto" panose="02000000000000000000" pitchFamily="2" charset="0"/>
            </a:endParaRPr>
          </a:p>
        </p:txBody>
      </p:sp>
    </p:spTree>
    <p:extLst>
      <p:ext uri="{BB962C8B-B14F-4D97-AF65-F5344CB8AC3E}">
        <p14:creationId xmlns:p14="http://schemas.microsoft.com/office/powerpoint/2010/main" val="43692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98704" y="4554415"/>
            <a:ext cx="5565649" cy="752439"/>
          </a:xfrm>
        </p:spPr>
        <p:txBody>
          <a:bodyPr/>
          <a:lstStyle/>
          <a:p>
            <a:r>
              <a:rPr lang="en-GB">
                <a:hlinkClick r:id="rId3"/>
              </a:rPr>
              <a:t>Rachael.Scrimgeour@unep-wcmc.org</a:t>
            </a:r>
            <a:endParaRPr lang="en-GB"/>
          </a:p>
          <a:p>
            <a:r>
              <a:rPr lang="en-GB">
                <a:hlinkClick r:id="rId4"/>
              </a:rPr>
              <a:t>Ruth.fletcher@unep-wcmc.org</a:t>
            </a:r>
            <a:r>
              <a:rPr lang="en-GB"/>
              <a:t> </a:t>
            </a:r>
          </a:p>
        </p:txBody>
      </p:sp>
      <p:sp>
        <p:nvSpPr>
          <p:cNvPr id="5" name="Text Placeholder 4"/>
          <p:cNvSpPr>
            <a:spLocks noGrp="1"/>
          </p:cNvSpPr>
          <p:nvPr>
            <p:ph type="body" sz="quarter" idx="10"/>
          </p:nvPr>
        </p:nvSpPr>
        <p:spPr/>
        <p:txBody>
          <a:bodyPr/>
          <a:lstStyle/>
          <a:p>
            <a:r>
              <a:rPr lang="en-GB">
                <a:solidFill>
                  <a:schemeClr val="tx1"/>
                </a:solidFill>
                <a:latin typeface="Roboto" panose="02000000000000000000" pitchFamily="2" charset="0"/>
                <a:ea typeface="Roboto" panose="02000000000000000000" pitchFamily="2" charset="0"/>
              </a:rPr>
              <a:t>Biodiversity Beyond National Jurisdiction</a:t>
            </a:r>
          </a:p>
        </p:txBody>
      </p:sp>
      <p:pic>
        <p:nvPicPr>
          <p:cNvPr id="10" name="Picture Placeholder 9">
            <a:extLst>
              <a:ext uri="{FF2B5EF4-FFF2-40B4-BE49-F238E27FC236}">
                <a16:creationId xmlns:a16="http://schemas.microsoft.com/office/drawing/2014/main" id="{99AE17CC-9126-4E87-8F79-396A082CF2DC}"/>
              </a:ext>
            </a:extLst>
          </p:cNvPr>
          <p:cNvPicPr>
            <a:picLocks noGrp="1" noChangeAspect="1"/>
          </p:cNvPicPr>
          <p:nvPr>
            <p:ph type="pic" sz="quarter" idx="13"/>
          </p:nvPr>
        </p:nvPicPr>
        <p:blipFill>
          <a:blip r:embed="rId5"/>
          <a:srcRect l="20790" r="20790"/>
          <a:stretch>
            <a:fillRect/>
          </a:stretch>
        </p:blipFill>
        <p:spPr/>
      </p:pic>
      <p:sp>
        <p:nvSpPr>
          <p:cNvPr id="8" name="Rectangle 7">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57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sunset over a body of water&#10;&#10;Description automatically generated">
            <a:extLst>
              <a:ext uri="{FF2B5EF4-FFF2-40B4-BE49-F238E27FC236}">
                <a16:creationId xmlns:a16="http://schemas.microsoft.com/office/drawing/2014/main" id="{CF325E5D-35C8-4691-8EAA-E4FBECDBE846}"/>
              </a:ext>
            </a:extLst>
          </p:cNvPr>
          <p:cNvPicPr>
            <a:picLocks noGrp="1" noChangeAspect="1"/>
          </p:cNvPicPr>
          <p:nvPr>
            <p:ph type="pic" sz="quarter" idx="13"/>
          </p:nvPr>
        </p:nvPicPr>
        <p:blipFill rotWithShape="1">
          <a:blip r:embed="rId3"/>
          <a:srcRect l="-159" t="14449" r="5224" b="8512"/>
          <a:stretch/>
        </p:blipFill>
        <p:spPr>
          <a:xfrm>
            <a:off x="6153151" y="0"/>
            <a:ext cx="6038850" cy="6858000"/>
          </a:xfrm>
        </p:spPr>
      </p:pic>
      <p:sp>
        <p:nvSpPr>
          <p:cNvPr id="2" name="Text Placeholder 1"/>
          <p:cNvSpPr>
            <a:spLocks noGrp="1"/>
          </p:cNvSpPr>
          <p:nvPr>
            <p:ph type="body" sz="quarter" idx="11"/>
          </p:nvPr>
        </p:nvSpPr>
        <p:spPr/>
        <p:txBody>
          <a:bodyPr/>
          <a:lstStyle/>
          <a:p>
            <a:r>
              <a:rPr lang="en-GB" sz="3200" b="0">
                <a:latin typeface="+mj-lt"/>
                <a:cs typeface="Arial" panose="020B0604020202020204" pitchFamily="34" charset="0"/>
              </a:rPr>
              <a:t>Logistics</a:t>
            </a:r>
          </a:p>
        </p:txBody>
      </p:sp>
      <p:sp>
        <p:nvSpPr>
          <p:cNvPr id="3" name="Text Placeholder 2"/>
          <p:cNvSpPr>
            <a:spLocks noGrp="1"/>
          </p:cNvSpPr>
          <p:nvPr>
            <p:ph type="body" sz="quarter" idx="12"/>
          </p:nvPr>
        </p:nvSpPr>
        <p:spPr>
          <a:xfrm>
            <a:off x="505808" y="1654385"/>
            <a:ext cx="5798739" cy="4758608"/>
          </a:xfrm>
        </p:spPr>
        <p:txBody>
          <a:bodyPr/>
          <a:lstStyle/>
          <a:p>
            <a:pPr marL="342900" indent="-342900"/>
            <a:r>
              <a:rPr lang="en-GB" sz="2200" b="1">
                <a:latin typeface="Roboto Light" panose="02000000000000000000" pitchFamily="2" charset="0"/>
                <a:ea typeface="Roboto Light" panose="02000000000000000000" pitchFamily="2" charset="0"/>
              </a:rPr>
              <a:t>Scheduling: </a:t>
            </a:r>
            <a:r>
              <a:rPr lang="en-GB" sz="2200">
                <a:latin typeface="Roboto Light" panose="02000000000000000000" pitchFamily="2" charset="0"/>
                <a:ea typeface="Roboto Light" panose="02000000000000000000" pitchFamily="2" charset="0"/>
              </a:rPr>
              <a:t>AM &amp; PM sessions</a:t>
            </a:r>
            <a:endParaRPr lang="en-GB" sz="2200">
              <a:latin typeface="Roboto Light" panose="02000000000000000000" pitchFamily="2" charset="0"/>
              <a:ea typeface="Roboto Light" panose="02000000000000000000" pitchFamily="2" charset="0"/>
              <a:cs typeface="Arial"/>
            </a:endParaRPr>
          </a:p>
          <a:p>
            <a:pPr marL="342900" indent="-342900"/>
            <a:r>
              <a:rPr lang="en-GB" sz="2200" b="1">
                <a:latin typeface="Roboto Light" panose="02000000000000000000" pitchFamily="2" charset="0"/>
                <a:ea typeface="Roboto Light" panose="02000000000000000000" pitchFamily="2" charset="0"/>
              </a:rPr>
              <a:t>Rules: </a:t>
            </a:r>
            <a:r>
              <a:rPr lang="en-GB" sz="2200">
                <a:latin typeface="Roboto Light" panose="02000000000000000000" pitchFamily="2" charset="0"/>
                <a:ea typeface="Roboto Light" panose="02000000000000000000" pitchFamily="2" charset="0"/>
              </a:rPr>
              <a:t>Chatham House rule for discussion, but presentation is recorded</a:t>
            </a:r>
            <a:endParaRPr lang="en-GB" sz="2200">
              <a:latin typeface="Roboto Light" panose="02000000000000000000" pitchFamily="2" charset="0"/>
              <a:ea typeface="Roboto Light" panose="02000000000000000000" pitchFamily="2" charset="0"/>
              <a:cs typeface="Arial"/>
            </a:endParaRPr>
          </a:p>
          <a:p>
            <a:pPr marL="342900" indent="-342900"/>
            <a:r>
              <a:rPr lang="en-GB" sz="2200" b="1">
                <a:latin typeface="Roboto Light" panose="02000000000000000000" pitchFamily="2" charset="0"/>
                <a:ea typeface="Roboto Light" panose="02000000000000000000" pitchFamily="2" charset="0"/>
              </a:rPr>
              <a:t>Topics</a:t>
            </a:r>
            <a:r>
              <a:rPr lang="en-GB" sz="2200">
                <a:latin typeface="Roboto Light" panose="02000000000000000000" pitchFamily="2" charset="0"/>
                <a:ea typeface="Roboto Light" panose="02000000000000000000" pitchFamily="2" charset="0"/>
              </a:rPr>
              <a:t>: Your suggestions are welcome!</a:t>
            </a:r>
            <a:endParaRPr lang="en-GB" sz="2200">
              <a:latin typeface="Roboto Light" panose="02000000000000000000" pitchFamily="2" charset="0"/>
              <a:ea typeface="Roboto Light" panose="02000000000000000000" pitchFamily="2" charset="0"/>
              <a:cs typeface="Arial"/>
            </a:endParaRP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3075250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05809" y="1654384"/>
            <a:ext cx="5590191" cy="3882443"/>
          </a:xfrm>
        </p:spPr>
        <p:txBody>
          <a:bodyPr lIns="90000" tIns="45720" rIns="91440" bIns="45720" anchor="t"/>
          <a:lstStyle/>
          <a:p>
            <a:r>
              <a:rPr lang="en-GB" dirty="0"/>
              <a:t>Introduction to Areas Beyond National Jurisdiction (ABNJ) and Biodiversity Beyond National Jurisdiction (BBNJ)</a:t>
            </a:r>
          </a:p>
          <a:p>
            <a:r>
              <a:rPr lang="en-GB" dirty="0"/>
              <a:t>What are the BBNJ negotiations?</a:t>
            </a:r>
          </a:p>
          <a:p>
            <a:r>
              <a:rPr lang="en-GB" dirty="0"/>
              <a:t>Implications for and reference to Proteus Partners</a:t>
            </a:r>
          </a:p>
          <a:p>
            <a:r>
              <a:rPr lang="en-GB" dirty="0"/>
              <a:t>Feedback and Discussion</a:t>
            </a:r>
          </a:p>
        </p:txBody>
      </p:sp>
      <p:pic>
        <p:nvPicPr>
          <p:cNvPr id="3" name="Picture Placeholder 2" descr="A picture containing outdoor, ocean, wave&#10;&#10;Description automatically generated">
            <a:extLst>
              <a:ext uri="{FF2B5EF4-FFF2-40B4-BE49-F238E27FC236}">
                <a16:creationId xmlns:a16="http://schemas.microsoft.com/office/drawing/2014/main" id="{21F548BD-BCCB-42AC-90E2-8B4A1909257B}"/>
              </a:ext>
            </a:extLst>
          </p:cNvPr>
          <p:cNvPicPr>
            <a:picLocks noGrp="1" noChangeAspect="1"/>
          </p:cNvPicPr>
          <p:nvPr>
            <p:ph type="pic" sz="quarter" idx="13"/>
          </p:nvPr>
        </p:nvPicPr>
        <p:blipFill>
          <a:blip r:embed="rId3"/>
          <a:srcRect t="12460" b="12460"/>
          <a:stretch>
            <a:fillRect/>
          </a:stretch>
        </p:blipFill>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00F65E51-35EC-43D9-95B4-4FFD2B3FAC22}"/>
              </a:ext>
            </a:extLst>
          </p:cNvPr>
          <p:cNvSpPr txBox="1">
            <a:spLocks/>
          </p:cNvSpPr>
          <p:nvPr/>
        </p:nvSpPr>
        <p:spPr>
          <a:xfrm>
            <a:off x="505808" y="695517"/>
            <a:ext cx="7029311" cy="523684"/>
          </a:xfrm>
          <a:prstGeom prst="rect">
            <a:avLst/>
          </a:prstGeom>
        </p:spPr>
        <p:txBody>
          <a:bodyPr/>
          <a:lstStyle>
            <a:lvl1pPr marL="0" indent="0" algn="l" defTabSz="914400" rtl="0" eaLnBrk="1" latinLnBrk="0" hangingPunct="1">
              <a:lnSpc>
                <a:spcPct val="90000"/>
              </a:lnSpc>
              <a:spcBef>
                <a:spcPts val="1000"/>
              </a:spcBef>
              <a:buFontTx/>
              <a:buNone/>
              <a:defRPr sz="3200" b="0" i="0" kern="1200" cap="all" spc="200" baseline="0">
                <a:solidFill>
                  <a:srgbClr val="00B0F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j-lt"/>
                <a:cs typeface="Arial" panose="020B0604020202020204" pitchFamily="34" charset="0"/>
              </a:rPr>
              <a:t>OVERVIEW</a:t>
            </a:r>
          </a:p>
        </p:txBody>
      </p:sp>
    </p:spTree>
    <p:extLst>
      <p:ext uri="{BB962C8B-B14F-4D97-AF65-F5344CB8AC3E}">
        <p14:creationId xmlns:p14="http://schemas.microsoft.com/office/powerpoint/2010/main" val="86106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2271C92-ECFC-4D6C-91D6-34885EDD5D18}"/>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446351" y="5334123"/>
            <a:ext cx="10983649" cy="1099334"/>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a:solidFill>
                  <a:schemeClr val="bg1"/>
                </a:solidFill>
                <a:latin typeface="Roboto Light" panose="02000000000000000000" pitchFamily="2" charset="0"/>
                <a:ea typeface="Roboto Light" panose="02000000000000000000" pitchFamily="2" charset="0"/>
              </a:rPr>
              <a:t>Introduction to ABNJ and BBNJ</a:t>
            </a:r>
          </a:p>
          <a:p>
            <a:r>
              <a:rPr lang="en-GB" sz="2400" dirty="0">
                <a:solidFill>
                  <a:schemeClr val="bg1"/>
                </a:solidFill>
                <a:latin typeface="Roboto Light" panose="02000000000000000000" pitchFamily="2" charset="0"/>
                <a:ea typeface="Roboto Light" panose="02000000000000000000" pitchFamily="2" charset="0"/>
              </a:rPr>
              <a:t>Rachael Scrimgeour, Programme Officer, UNEP-WCMC</a:t>
            </a:r>
          </a:p>
          <a:p>
            <a:endParaRPr lang="en-GB" sz="34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38027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2EEBC25-18CB-4EF2-B324-83BA7336FA7C}"/>
              </a:ext>
            </a:extLst>
          </p:cNvPr>
          <p:cNvPicPr>
            <a:picLocks noGrp="1" noChangeAspect="1"/>
          </p:cNvPicPr>
          <p:nvPr>
            <p:ph type="pic" sz="quarter" idx="13"/>
          </p:nvPr>
        </p:nvPicPr>
        <p:blipFill>
          <a:blip r:embed="rId3"/>
          <a:srcRect l="6649" r="6649"/>
          <a:stretch>
            <a:fillRect/>
          </a:stretch>
        </p:blipFill>
        <p:spPr>
          <a:xfrm>
            <a:off x="8253413" y="0"/>
            <a:ext cx="3938587" cy="6858000"/>
          </a:xfrm>
          <a:prstGeom prst="rect">
            <a:avLst/>
          </a:prstGeom>
        </p:spPr>
      </p:pic>
      <p:sp>
        <p:nvSpPr>
          <p:cNvPr id="2" name="Text Placeholder 1"/>
          <p:cNvSpPr>
            <a:spLocks noGrp="1"/>
          </p:cNvSpPr>
          <p:nvPr>
            <p:ph type="body" sz="quarter" idx="11"/>
          </p:nvPr>
        </p:nvSpPr>
        <p:spPr>
          <a:xfrm>
            <a:off x="505807" y="561636"/>
            <a:ext cx="7029311" cy="523684"/>
          </a:xfrm>
        </p:spPr>
        <p:txBody>
          <a:bodyPr lIns="91440" tIns="45720" rIns="91440" bIns="45720" anchor="t"/>
          <a:lstStyle/>
          <a:p>
            <a:r>
              <a:rPr lang="en-GB" b="0"/>
              <a:t>What are ABNJ?</a:t>
            </a:r>
          </a:p>
        </p:txBody>
      </p:sp>
      <p:sp>
        <p:nvSpPr>
          <p:cNvPr id="3" name="Text Placeholder 2"/>
          <p:cNvSpPr>
            <a:spLocks noGrp="1"/>
          </p:cNvSpPr>
          <p:nvPr>
            <p:ph type="body" sz="quarter" idx="12"/>
          </p:nvPr>
        </p:nvSpPr>
        <p:spPr/>
        <p:txBody>
          <a:bodyPr lIns="90000" tIns="45720" rIns="91440" bIns="45720" anchor="t"/>
          <a:lstStyle/>
          <a:p>
            <a:r>
              <a:rPr lang="en-GB">
                <a:latin typeface="Roboto Light"/>
                <a:ea typeface="Roboto Light"/>
              </a:rPr>
              <a:t>ABNJ = Areas Beyond National Jurisdiction</a:t>
            </a:r>
          </a:p>
          <a:p>
            <a:r>
              <a:rPr lang="en-GB">
                <a:latin typeface="Roboto Light"/>
                <a:ea typeface="Roboto Light"/>
              </a:rPr>
              <a:t>Areas of the open ocean that lie beyond the boundaries of any country’s marine territory </a:t>
            </a:r>
            <a:endParaRPr lang="en-GB"/>
          </a:p>
          <a:p>
            <a:r>
              <a:rPr lang="en-GB">
                <a:latin typeface="Roboto Light"/>
                <a:ea typeface="Roboto Light"/>
              </a:rPr>
              <a:t>Belong to no single state </a:t>
            </a:r>
            <a:endParaRPr lang="en-GB"/>
          </a:p>
          <a:p>
            <a:r>
              <a:rPr lang="en-GB">
                <a:latin typeface="Roboto Light"/>
                <a:ea typeface="Roboto Light"/>
              </a:rPr>
              <a:t>Subject to various principles that allow different uses</a:t>
            </a:r>
          </a:p>
          <a:p>
            <a:r>
              <a:rPr lang="en-GB">
                <a:latin typeface="Roboto Light"/>
                <a:ea typeface="Roboto Light"/>
              </a:rPr>
              <a:t>Characterised by deep ocean areas, with slow-growing species and delicate seabed ecosystems</a:t>
            </a:r>
          </a:p>
          <a:p>
            <a:endParaRPr lang="en-GB">
              <a:latin typeface="Roboto Light"/>
              <a:ea typeface="Roboto Light"/>
            </a:endParaRPr>
          </a:p>
          <a:p>
            <a:endParaRPr lang="en-GB"/>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32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CD7573-C247-4D00-AFBB-5792CACA868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179608" y="259079"/>
            <a:ext cx="7659020" cy="6265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E59B1F-4DF1-4F8F-B963-2DF33695D835}"/>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92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nature, ocean floor&#10;&#10;Description automatically generated">
            <a:extLst>
              <a:ext uri="{FF2B5EF4-FFF2-40B4-BE49-F238E27FC236}">
                <a16:creationId xmlns:a16="http://schemas.microsoft.com/office/drawing/2014/main" id="{5EAEC35F-2E38-4E39-9462-2684144508CB}"/>
              </a:ext>
            </a:extLst>
          </p:cNvPr>
          <p:cNvPicPr>
            <a:picLocks noGrp="1" noChangeAspect="1"/>
          </p:cNvPicPr>
          <p:nvPr>
            <p:ph type="pic" sz="quarter" idx="14"/>
          </p:nvPr>
        </p:nvPicPr>
        <p:blipFill>
          <a:blip r:embed="rId3"/>
          <a:srcRect l="28455" r="28455"/>
          <a:stretch>
            <a:fillRect/>
          </a:stretch>
        </p:blipFill>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DC779FC-65DE-4EB0-8488-AB89D4BAF954}"/>
              </a:ext>
            </a:extLst>
          </p:cNvPr>
          <p:cNvSpPr>
            <a:spLocks noGrp="1"/>
          </p:cNvSpPr>
          <p:nvPr>
            <p:ph type="body" sz="quarter" idx="13"/>
          </p:nvPr>
        </p:nvSpPr>
        <p:spPr>
          <a:xfrm>
            <a:off x="4664075" y="1347788"/>
            <a:ext cx="6997700" cy="5065712"/>
          </a:xfrm>
        </p:spPr>
        <p:txBody>
          <a:bodyPr lIns="90000" tIns="45720" rIns="91440" bIns="45720" anchor="t"/>
          <a:lstStyle/>
          <a:p>
            <a:r>
              <a:rPr lang="en-GB">
                <a:latin typeface="Roboto Light"/>
                <a:ea typeface="Roboto Light"/>
              </a:rPr>
              <a:t>United Nations Convention on the Law of the Sea (UNCLOS) (1982) provides:​</a:t>
            </a:r>
          </a:p>
          <a:p>
            <a:pPr marL="0" indent="0">
              <a:buNone/>
            </a:pPr>
            <a:r>
              <a:rPr lang="en-GB" i="1">
                <a:latin typeface="Roboto Light"/>
                <a:ea typeface="Roboto Light"/>
              </a:rPr>
              <a:t>“a comprehensive legal framework to regulate all ocean space, its uses and resources” </a:t>
            </a:r>
            <a:r>
              <a:rPr lang="en-GB">
                <a:latin typeface="Roboto Light"/>
                <a:ea typeface="Roboto Light"/>
              </a:rPr>
              <a:t>​</a:t>
            </a:r>
            <a:r>
              <a:rPr lang="en-GB" sz="1100">
                <a:latin typeface="Roboto Light"/>
                <a:ea typeface="Roboto Light"/>
              </a:rPr>
              <a:t>(European Commission)​</a:t>
            </a:r>
          </a:p>
          <a:p>
            <a:r>
              <a:rPr lang="en-GB">
                <a:latin typeface="Roboto Light"/>
                <a:ea typeface="Roboto Light"/>
              </a:rPr>
              <a:t>Establishes maritime zones and boundaries to guide countries in the governance of their marine resources</a:t>
            </a:r>
          </a:p>
          <a:p>
            <a:r>
              <a:rPr lang="en-GB">
                <a:latin typeface="Roboto Light"/>
                <a:ea typeface="Roboto Light"/>
              </a:rPr>
              <a:t>Sets out regulations and establishes competent authorities to regulate specific activities</a:t>
            </a:r>
          </a:p>
        </p:txBody>
      </p:sp>
      <p:sp>
        <p:nvSpPr>
          <p:cNvPr id="11" name="Text Placeholder 10">
            <a:extLst>
              <a:ext uri="{FF2B5EF4-FFF2-40B4-BE49-F238E27FC236}">
                <a16:creationId xmlns:a16="http://schemas.microsoft.com/office/drawing/2014/main" id="{EAC9ABA4-A8B4-4DA9-99DB-78B03C59017D}"/>
              </a:ext>
            </a:extLst>
          </p:cNvPr>
          <p:cNvSpPr>
            <a:spLocks noGrp="1"/>
          </p:cNvSpPr>
          <p:nvPr>
            <p:ph type="body" sz="quarter" idx="11"/>
          </p:nvPr>
        </p:nvSpPr>
        <p:spPr/>
        <p:txBody>
          <a:bodyPr/>
          <a:lstStyle/>
          <a:p>
            <a:r>
              <a:rPr lang="en-GB"/>
              <a:t>How are </a:t>
            </a:r>
            <a:r>
              <a:rPr lang="en-GB" err="1"/>
              <a:t>abnj</a:t>
            </a:r>
            <a:r>
              <a:rPr lang="en-GB"/>
              <a:t> governed?</a:t>
            </a:r>
          </a:p>
        </p:txBody>
      </p:sp>
    </p:spTree>
    <p:extLst>
      <p:ext uri="{BB962C8B-B14F-4D97-AF65-F5344CB8AC3E}">
        <p14:creationId xmlns:p14="http://schemas.microsoft.com/office/powerpoint/2010/main" val="347189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E59B1F-4DF1-4F8F-B963-2DF33695D835}"/>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220928CF-7098-4960-AC0E-529CAEF17FB0}"/>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t="11799"/>
          <a:stretch/>
        </p:blipFill>
        <p:spPr bwMode="auto">
          <a:xfrm>
            <a:off x="1532829" y="1030779"/>
            <a:ext cx="8417362" cy="5568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84C966-A19B-4101-8D45-438274229B83}"/>
              </a:ext>
            </a:extLst>
          </p:cNvPr>
          <p:cNvSpPr txBox="1"/>
          <p:nvPr/>
        </p:nvSpPr>
        <p:spPr>
          <a:xfrm>
            <a:off x="3895899" y="391683"/>
            <a:ext cx="5951913" cy="369332"/>
          </a:xfrm>
          <a:prstGeom prst="rect">
            <a:avLst/>
          </a:prstGeom>
          <a:noFill/>
        </p:spPr>
        <p:txBody>
          <a:bodyPr wrap="square" rtlCol="0">
            <a:spAutoFit/>
          </a:bodyPr>
          <a:lstStyle/>
          <a:p>
            <a:pPr algn="l"/>
            <a:r>
              <a:rPr lang="en-GB" b="1">
                <a:latin typeface="Roboto Light" panose="02000000000000000000" pitchFamily="2" charset="0"/>
                <a:ea typeface="Roboto Light" panose="02000000000000000000" pitchFamily="2" charset="0"/>
              </a:rPr>
              <a:t>Maritime boundaries under UNCLOS</a:t>
            </a:r>
          </a:p>
        </p:txBody>
      </p:sp>
    </p:spTree>
    <p:extLst>
      <p:ext uri="{BB962C8B-B14F-4D97-AF65-F5344CB8AC3E}">
        <p14:creationId xmlns:p14="http://schemas.microsoft.com/office/powerpoint/2010/main" val="3344010549"/>
      </p:ext>
    </p:extLst>
  </p:cSld>
  <p:clrMapOvr>
    <a:masterClrMapping/>
  </p:clrMapOvr>
</p:sld>
</file>

<file path=ppt/theme/theme1.xml><?xml version="1.0" encoding="utf-8"?>
<a:theme xmlns:a="http://schemas.openxmlformats.org/drawingml/2006/main" name="Proteus Theme">
  <a:themeElements>
    <a:clrScheme name="Custom 4">
      <a:dk1>
        <a:srgbClr val="000000"/>
      </a:dk1>
      <a:lt1>
        <a:srgbClr val="FFFFFF"/>
      </a:lt1>
      <a:dk2>
        <a:srgbClr val="53616F"/>
      </a:dk2>
      <a:lt2>
        <a:srgbClr val="EAE6E3"/>
      </a:lt2>
      <a:accent1>
        <a:srgbClr val="00B0F0"/>
      </a:accent1>
      <a:accent2>
        <a:srgbClr val="D6B530"/>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a3963f1-1561-4583-a068-115aaa3aa204">
      <Terms xmlns="http://schemas.microsoft.com/office/infopath/2007/PartnerControls"/>
    </lcf76f155ced4ddcb4097134ff3c332f>
    <TaxCatchAll xmlns="1130dbb2-cbcd-4892-97fc-49f1e64113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1C849E5530444D824911D60F090E71" ma:contentTypeVersion="18" ma:contentTypeDescription="Create a new document." ma:contentTypeScope="" ma:versionID="71607674499f6d444afad94742c3f0b3">
  <xsd:schema xmlns:xsd="http://www.w3.org/2001/XMLSchema" xmlns:xs="http://www.w3.org/2001/XMLSchema" xmlns:p="http://schemas.microsoft.com/office/2006/metadata/properties" xmlns:ns2="ea3963f1-1561-4583-a068-115aaa3aa204" xmlns:ns3="1130dbb2-cbcd-4892-97fc-49f1e641132b" targetNamespace="http://schemas.microsoft.com/office/2006/metadata/properties" ma:root="true" ma:fieldsID="eedd542ee48e075753509f2a07cb559a" ns2:_="" ns3:_="">
    <xsd:import namespace="ea3963f1-1561-4583-a068-115aaa3aa204"/>
    <xsd:import namespace="1130dbb2-cbcd-4892-97fc-49f1e64113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963f1-1561-4583-a068-115aaa3aa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29fe91-dcf4-43ec-bf40-197c5b5df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0dbb2-cbcd-4892-97fc-49f1e64113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295b17-0736-4f75-9373-af5b7ce440ef}" ma:internalName="TaxCatchAll" ma:showField="CatchAllData" ma:web="1130dbb2-cbcd-4892-97fc-49f1e6411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149090-E5EB-482E-A6B7-27E3F192D255}">
  <ds:schemaRefs>
    <ds:schemaRef ds:uri="http://schemas.microsoft.com/sharepoint/v3/contenttype/forms"/>
  </ds:schemaRefs>
</ds:datastoreItem>
</file>

<file path=customXml/itemProps2.xml><?xml version="1.0" encoding="utf-8"?>
<ds:datastoreItem xmlns:ds="http://schemas.openxmlformats.org/officeDocument/2006/customXml" ds:itemID="{68F4C70E-780A-4C0D-BCD8-C1D483783B0A}">
  <ds:schemaRefs>
    <ds:schemaRef ds:uri="1130dbb2-cbcd-4892-97fc-49f1e641132b"/>
    <ds:schemaRef ds:uri="ea3963f1-1561-4583-a068-115aaa3aa2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5B8569-94A8-45FC-8F74-F80F273A7585}"/>
</file>

<file path=docProps/app.xml><?xml version="1.0" encoding="utf-8"?>
<Properties xmlns="http://schemas.openxmlformats.org/officeDocument/2006/extended-properties" xmlns:vt="http://schemas.openxmlformats.org/officeDocument/2006/docPropsVTypes">
  <TotalTime>10</TotalTime>
  <Words>6221</Words>
  <Application>Microsoft Office PowerPoint</Application>
  <PresentationFormat>Widescreen</PresentationFormat>
  <Paragraphs>471</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Roboto</vt:lpstr>
      <vt:lpstr>Roboto Light</vt:lpstr>
      <vt:lpstr>Times New Roman</vt:lpstr>
      <vt:lpstr>Proteus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Scrimgeour</dc:creator>
  <cp:lastModifiedBy>Kiran</cp:lastModifiedBy>
  <cp:revision>1</cp:revision>
  <dcterms:created xsi:type="dcterms:W3CDTF">2018-08-29T16:06:58Z</dcterms:created>
  <dcterms:modified xsi:type="dcterms:W3CDTF">2021-11-05T15:47:57Z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0x0101006F1C849E5530444D824911D60F090E71</vt:lpwstr>
  </property>
</Properties>
</file>